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33" r:id="rId3"/>
    <p:sldId id="334" r:id="rId4"/>
    <p:sldId id="340" r:id="rId5"/>
    <p:sldId id="341" r:id="rId6"/>
    <p:sldId id="342" r:id="rId7"/>
    <p:sldId id="343" r:id="rId8"/>
    <p:sldId id="344" r:id="rId9"/>
    <p:sldId id="377"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79" r:id="rId23"/>
    <p:sldId id="380" r:id="rId24"/>
    <p:sldId id="381" r:id="rId25"/>
    <p:sldId id="382" r:id="rId26"/>
    <p:sldId id="383" r:id="rId27"/>
    <p:sldId id="384" r:id="rId28"/>
    <p:sldId id="357" r:id="rId29"/>
    <p:sldId id="358" r:id="rId30"/>
    <p:sldId id="359" r:id="rId31"/>
    <p:sldId id="360" r:id="rId32"/>
    <p:sldId id="361" r:id="rId33"/>
    <p:sldId id="362" r:id="rId34"/>
    <p:sldId id="363" r:id="rId35"/>
    <p:sldId id="375" r:id="rId36"/>
    <p:sldId id="364" r:id="rId37"/>
    <p:sldId id="378" r:id="rId38"/>
    <p:sldId id="365" r:id="rId39"/>
    <p:sldId id="366" r:id="rId40"/>
    <p:sldId id="367" r:id="rId41"/>
    <p:sldId id="368" r:id="rId42"/>
    <p:sldId id="369" r:id="rId43"/>
    <p:sldId id="370" r:id="rId44"/>
    <p:sldId id="373" r:id="rId45"/>
    <p:sldId id="371" r:id="rId46"/>
    <p:sldId id="37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78" autoAdjust="0"/>
  </p:normalViewPr>
  <p:slideViewPr>
    <p:cSldViewPr>
      <p:cViewPr varScale="1">
        <p:scale>
          <a:sx n="69" d="100"/>
          <a:sy n="69" d="100"/>
        </p:scale>
        <p:origin x="-133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spPr>
              <a:ln w="25400"/>
            </c:spPr>
            <c:trendlineType val="linear"/>
            <c:dispRSqr val="0"/>
            <c:dispEq val="0"/>
          </c:trendline>
          <c:xVal>
            <c:numRef>
              <c:f>'OECD Total'!$C$3:$Z$3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'OECD Total'!$C$16:$Z$16</c:f>
              <c:numCache>
                <c:formatCode>0.00</c:formatCode>
                <c:ptCount val="24"/>
                <c:pt idx="0">
                  <c:v>4.2503782788079283</c:v>
                </c:pt>
                <c:pt idx="1">
                  <c:v>4.2539117338068637</c:v>
                </c:pt>
                <c:pt idx="2">
                  <c:v>4.26121294222812</c:v>
                </c:pt>
                <c:pt idx="3">
                  <c:v>4.2883801690655705</c:v>
                </c:pt>
                <c:pt idx="4">
                  <c:v>4.3297906105755715</c:v>
                </c:pt>
                <c:pt idx="5">
                  <c:v>4.3849185283823537</c:v>
                </c:pt>
                <c:pt idx="6">
                  <c:v>4.4841049368931607</c:v>
                </c:pt>
                <c:pt idx="7">
                  <c:v>4.4947232125436773</c:v>
                </c:pt>
                <c:pt idx="8">
                  <c:v>4.4793929304406808</c:v>
                </c:pt>
                <c:pt idx="9">
                  <c:v>4.5321961247430336</c:v>
                </c:pt>
                <c:pt idx="10">
                  <c:v>4.5949524239477704</c:v>
                </c:pt>
                <c:pt idx="11">
                  <c:v>4.5465148354395462</c:v>
                </c:pt>
                <c:pt idx="12">
                  <c:v>4.5451915505494886</c:v>
                </c:pt>
                <c:pt idx="13">
                  <c:v>4.555063875961106</c:v>
                </c:pt>
                <c:pt idx="14">
                  <c:v>4.6255170085253656</c:v>
                </c:pt>
                <c:pt idx="15">
                  <c:v>4.6210877566590929</c:v>
                </c:pt>
                <c:pt idx="16">
                  <c:v>4.584887119742179</c:v>
                </c:pt>
                <c:pt idx="17">
                  <c:v>4.5872538157524847</c:v>
                </c:pt>
                <c:pt idx="18">
                  <c:v>4.4922920326377831</c:v>
                </c:pt>
                <c:pt idx="19">
                  <c:v>4.2615068392590594</c:v>
                </c:pt>
                <c:pt idx="20">
                  <c:v>4.3826323810759105</c:v>
                </c:pt>
                <c:pt idx="21">
                  <c:v>4.2762895905716194</c:v>
                </c:pt>
                <c:pt idx="22">
                  <c:v>4.185495830210642</c:v>
                </c:pt>
                <c:pt idx="23">
                  <c:v>4.202804190424831</c:v>
                </c:pt>
              </c:numCache>
            </c:numRef>
          </c:yVal>
          <c:smooth val="0"/>
        </c:ser>
        <c:ser>
          <c:idx val="2"/>
          <c:order val="1"/>
          <c:spPr>
            <a:ln w="28575">
              <a:noFill/>
            </a:ln>
          </c:spPr>
          <c:trendline>
            <c:spPr>
              <a:ln w="25400"/>
            </c:spPr>
            <c:trendlineType val="linear"/>
            <c:dispRSqr val="0"/>
            <c:dispEq val="0"/>
          </c:trendline>
          <c:xVal>
            <c:numRef>
              <c:f>'EU 28'!$C$3:$Z$3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'EU 28'!$C$16:$Z$16</c:f>
              <c:numCache>
                <c:formatCode>0.00</c:formatCode>
                <c:ptCount val="24"/>
                <c:pt idx="0">
                  <c:v>3.4435929648241208</c:v>
                </c:pt>
                <c:pt idx="1">
                  <c:v>3.4403476153669388</c:v>
                </c:pt>
                <c:pt idx="2">
                  <c:v>3.3504594037127315</c:v>
                </c:pt>
                <c:pt idx="3">
                  <c:v>3.3351679162599428</c:v>
                </c:pt>
                <c:pt idx="4">
                  <c:v>3.3146558872305141</c:v>
                </c:pt>
                <c:pt idx="5">
                  <c:v>3.4024539115681449</c:v>
                </c:pt>
                <c:pt idx="6">
                  <c:v>3.5142479284193997</c:v>
                </c:pt>
                <c:pt idx="7">
                  <c:v>3.4743171878867893</c:v>
                </c:pt>
                <c:pt idx="8">
                  <c:v>3.4913357921414296</c:v>
                </c:pt>
                <c:pt idx="9">
                  <c:v>3.45679621632737</c:v>
                </c:pt>
                <c:pt idx="10">
                  <c:v>3.4725299524043987</c:v>
                </c:pt>
                <c:pt idx="11">
                  <c:v>3.5470566562960539</c:v>
                </c:pt>
                <c:pt idx="12">
                  <c:v>3.5276490640756091</c:v>
                </c:pt>
                <c:pt idx="13">
                  <c:v>3.5857511741862025</c:v>
                </c:pt>
                <c:pt idx="14">
                  <c:v>3.6087986395108715</c:v>
                </c:pt>
                <c:pt idx="15">
                  <c:v>3.6024271257509173</c:v>
                </c:pt>
                <c:pt idx="16">
                  <c:v>3.6022613166244928</c:v>
                </c:pt>
                <c:pt idx="17">
                  <c:v>3.5289492637644049</c:v>
                </c:pt>
                <c:pt idx="18">
                  <c:v>3.4983756851021424</c:v>
                </c:pt>
                <c:pt idx="19">
                  <c:v>3.2881504153913426</c:v>
                </c:pt>
                <c:pt idx="20">
                  <c:v>3.4094115316029328</c:v>
                </c:pt>
                <c:pt idx="21">
                  <c:v>3.2819062685386595</c:v>
                </c:pt>
                <c:pt idx="22">
                  <c:v>3.239239258967284</c:v>
                </c:pt>
                <c:pt idx="23">
                  <c:v>3.1971011072432987</c:v>
                </c:pt>
              </c:numCache>
            </c:numRef>
          </c:yVal>
          <c:smooth val="0"/>
        </c:ser>
        <c:ser>
          <c:idx val="3"/>
          <c:order val="2"/>
          <c:spPr>
            <a:ln w="28575">
              <a:noFill/>
            </a:ln>
          </c:spPr>
          <c:marker>
            <c:symbol val="square"/>
            <c:size val="7"/>
            <c:spPr>
              <a:solidFill>
                <a:srgbClr val="C00000"/>
              </a:solidFill>
            </c:spPr>
          </c:marker>
          <c:trendline>
            <c:spPr>
              <a:ln w="25400"/>
            </c:spPr>
            <c:trendlineType val="linear"/>
            <c:dispRSqr val="0"/>
            <c:dispEq val="0"/>
          </c:trendline>
          <c:xVal>
            <c:numRef>
              <c:f>Serbia!$C$3:$Z$3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Serbia!$C$16:$Z$16</c:f>
              <c:numCache>
                <c:formatCode>0.00</c:formatCode>
                <c:ptCount val="24"/>
                <c:pt idx="0">
                  <c:v>1.9592445328031809</c:v>
                </c:pt>
                <c:pt idx="1">
                  <c:v>1.6538081107814044</c:v>
                </c:pt>
                <c:pt idx="2">
                  <c:v>1.5147058823529411</c:v>
                </c:pt>
                <c:pt idx="3">
                  <c:v>1.284046692607004</c:v>
                </c:pt>
                <c:pt idx="4">
                  <c:v>1.1700483091787439</c:v>
                </c:pt>
                <c:pt idx="5">
                  <c:v>1.3427458617332035</c:v>
                </c:pt>
                <c:pt idx="6">
                  <c:v>1.610301263362488</c:v>
                </c:pt>
                <c:pt idx="7">
                  <c:v>1.6961165048543687</c:v>
                </c:pt>
                <c:pt idx="8">
                  <c:v>1.7172413793103447</c:v>
                </c:pt>
                <c:pt idx="9">
                  <c:v>1.2835519677093845</c:v>
                </c:pt>
                <c:pt idx="10">
                  <c:v>1.6888068880688807</c:v>
                </c:pt>
                <c:pt idx="11">
                  <c:v>1.8435960591133007</c:v>
                </c:pt>
                <c:pt idx="12">
                  <c:v>1.959309494451295</c:v>
                </c:pt>
                <c:pt idx="13">
                  <c:v>2.0568603213844252</c:v>
                </c:pt>
                <c:pt idx="14">
                  <c:v>2.238861386138614</c:v>
                </c:pt>
                <c:pt idx="15">
                  <c:v>2.1599462365591395</c:v>
                </c:pt>
                <c:pt idx="16">
                  <c:v>2.3009446693657218</c:v>
                </c:pt>
                <c:pt idx="17">
                  <c:v>2.2479674796747968</c:v>
                </c:pt>
                <c:pt idx="18">
                  <c:v>2.2897959183673469</c:v>
                </c:pt>
                <c:pt idx="19">
                  <c:v>2.0710382513661201</c:v>
                </c:pt>
                <c:pt idx="20">
                  <c:v>2.1412894375857339</c:v>
                </c:pt>
                <c:pt idx="21">
                  <c:v>2.2378976486860305</c:v>
                </c:pt>
                <c:pt idx="22">
                  <c:v>2.0180555555555553</c:v>
                </c:pt>
                <c:pt idx="23">
                  <c:v>2.0796089385474859</c:v>
                </c:pt>
              </c:numCache>
            </c:numRef>
          </c:yVal>
          <c:smooth val="0"/>
        </c:ser>
        <c:dLbls>
          <c:showLegendKey val="0"/>
          <c:showVal val="0"/>
          <c:showCatName val="0"/>
          <c:showSerName val="0"/>
          <c:showPercent val="0"/>
          <c:showBubbleSize val="0"/>
        </c:dLbls>
        <c:axId val="126123392"/>
        <c:axId val="126125568"/>
      </c:scatterChart>
      <c:valAx>
        <c:axId val="126123392"/>
        <c:scaling>
          <c:orientation val="minMax"/>
        </c:scaling>
        <c:delete val="0"/>
        <c:axPos val="b"/>
        <c:majorGridlines/>
        <c:minorGridlines/>
        <c:title>
          <c:tx>
            <c:rich>
              <a:bodyPr/>
              <a:lstStyle/>
              <a:p>
                <a:pPr>
                  <a:defRPr sz="1800"/>
                </a:pPr>
                <a:r>
                  <a:rPr lang="en-US" sz="1800"/>
                  <a:t>Year</a:t>
                </a:r>
              </a:p>
            </c:rich>
          </c:tx>
          <c:layout/>
          <c:overlay val="0"/>
        </c:title>
        <c:numFmt formatCode="General" sourceLinked="1"/>
        <c:majorTickMark val="out"/>
        <c:minorTickMark val="none"/>
        <c:tickLblPos val="nextTo"/>
        <c:txPr>
          <a:bodyPr/>
          <a:lstStyle/>
          <a:p>
            <a:pPr>
              <a:defRPr sz="1800" b="1"/>
            </a:pPr>
            <a:endParaRPr lang="en-US"/>
          </a:p>
        </c:txPr>
        <c:crossAx val="126125568"/>
        <c:crosses val="autoZero"/>
        <c:crossBetween val="midCat"/>
      </c:valAx>
      <c:valAx>
        <c:axId val="126125568"/>
        <c:scaling>
          <c:orientation val="minMax"/>
          <c:min val="0"/>
        </c:scaling>
        <c:delete val="0"/>
        <c:axPos val="l"/>
        <c:majorGridlines/>
        <c:minorGridlines/>
        <c:title>
          <c:tx>
            <c:rich>
              <a:bodyPr/>
              <a:lstStyle/>
              <a:p>
                <a:pPr>
                  <a:defRPr sz="1800"/>
                </a:pPr>
                <a:r>
                  <a:rPr lang="en-US" sz="1800"/>
                  <a:t>TPES/population </a:t>
                </a:r>
                <a:r>
                  <a:rPr lang="sr-Latn-RS" sz="1800"/>
                  <a:t>[</a:t>
                </a:r>
                <a:r>
                  <a:rPr lang="en-US" sz="1800"/>
                  <a:t>toe/cap]</a:t>
                </a:r>
              </a:p>
            </c:rich>
          </c:tx>
          <c:layout/>
          <c:overlay val="0"/>
        </c:title>
        <c:numFmt formatCode="0.00" sourceLinked="1"/>
        <c:majorTickMark val="out"/>
        <c:minorTickMark val="none"/>
        <c:tickLblPos val="nextTo"/>
        <c:txPr>
          <a:bodyPr/>
          <a:lstStyle/>
          <a:p>
            <a:pPr>
              <a:defRPr sz="1800" b="1"/>
            </a:pPr>
            <a:endParaRPr lang="en-US"/>
          </a:p>
        </c:txPr>
        <c:crossAx val="126123392"/>
        <c:crosses val="autoZero"/>
        <c:crossBetween val="midCat"/>
      </c:valAx>
    </c:plotArea>
    <c:plotVisOnly val="1"/>
    <c:dispBlanksAs val="gap"/>
    <c:showDLblsOverMax val="0"/>
  </c:chart>
  <c:spPr>
    <a:ln>
      <a:noFill/>
    </a:ln>
  </c:spPr>
  <c:txPr>
    <a:bodyPr/>
    <a:lstStyle/>
    <a:p>
      <a:pPr>
        <a:defRPr>
          <a:latin typeface="+mj-l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spPr>
              <a:ln w="25400"/>
            </c:spPr>
            <c:trendlineType val="linear"/>
            <c:dispRSqr val="0"/>
            <c:dispEq val="0"/>
          </c:trendline>
          <c:xVal>
            <c:numRef>
              <c:f>'OECD Total'!$C$3:$Z$3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'OECD Total'!$C$19:$Z$19</c:f>
              <c:numCache>
                <c:formatCode>0.00</c:formatCode>
                <c:ptCount val="24"/>
                <c:pt idx="0">
                  <c:v>6.6759301899382537</c:v>
                </c:pt>
                <c:pt idx="1">
                  <c:v>6.8345032121307918</c:v>
                </c:pt>
                <c:pt idx="2">
                  <c:v>6.8288868614820331</c:v>
                </c:pt>
                <c:pt idx="3">
                  <c:v>6.9086497601096637</c:v>
                </c:pt>
                <c:pt idx="4">
                  <c:v>7.0579380265341474</c:v>
                </c:pt>
                <c:pt idx="5">
                  <c:v>7.2119971568159933</c:v>
                </c:pt>
                <c:pt idx="6">
                  <c:v>7.371504113333275</c:v>
                </c:pt>
                <c:pt idx="7">
                  <c:v>7.4661664804271108</c:v>
                </c:pt>
                <c:pt idx="8">
                  <c:v>7.5896026565899462</c:v>
                </c:pt>
                <c:pt idx="9">
                  <c:v>7.7173949175523759</c:v>
                </c:pt>
                <c:pt idx="10">
                  <c:v>7.9642919155438259</c:v>
                </c:pt>
                <c:pt idx="11">
                  <c:v>7.8651966277606338</c:v>
                </c:pt>
                <c:pt idx="12">
                  <c:v>7.9859461124995716</c:v>
                </c:pt>
                <c:pt idx="13">
                  <c:v>8.0102913625458818</c:v>
                </c:pt>
                <c:pt idx="14">
                  <c:v>8.1584282940828903</c:v>
                </c:pt>
                <c:pt idx="15">
                  <c:v>8.3095000544968265</c:v>
                </c:pt>
                <c:pt idx="16">
                  <c:v>8.3119925384942093</c:v>
                </c:pt>
                <c:pt idx="17">
                  <c:v>8.4012369156483047</c:v>
                </c:pt>
                <c:pt idx="18">
                  <c:v>8.3621923790448349</c:v>
                </c:pt>
                <c:pt idx="19">
                  <c:v>7.969673983083335</c:v>
                </c:pt>
                <c:pt idx="20">
                  <c:v>8.3222461817828073</c:v>
                </c:pt>
                <c:pt idx="21">
                  <c:v>8.2262214734262518</c:v>
                </c:pt>
                <c:pt idx="22">
                  <c:v>8.0886737996906533</c:v>
                </c:pt>
                <c:pt idx="23">
                  <c:v>8.072150804539362</c:v>
                </c:pt>
              </c:numCache>
            </c:numRef>
          </c:yVal>
          <c:smooth val="0"/>
        </c:ser>
        <c:ser>
          <c:idx val="2"/>
          <c:order val="1"/>
          <c:spPr>
            <a:ln w="28575">
              <a:noFill/>
            </a:ln>
          </c:spPr>
          <c:trendline>
            <c:spPr>
              <a:ln w="25400"/>
            </c:spPr>
            <c:trendlineType val="linear"/>
            <c:dispRSqr val="0"/>
            <c:dispEq val="0"/>
          </c:trendline>
          <c:xVal>
            <c:numRef>
              <c:f>'EU 28'!$C$3:$Z$3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'EU 28'!$C$19:$Z$19</c:f>
              <c:numCache>
                <c:formatCode>0.00</c:formatCode>
                <c:ptCount val="24"/>
                <c:pt idx="0">
                  <c:v>5.1639656616415408</c:v>
                </c:pt>
                <c:pt idx="1">
                  <c:v>5.1914391359752665</c:v>
                </c:pt>
                <c:pt idx="2">
                  <c:v>5.1574056711877825</c:v>
                </c:pt>
                <c:pt idx="3">
                  <c:v>5.1230139774450141</c:v>
                </c:pt>
                <c:pt idx="4">
                  <c:v>5.1721185737976789</c:v>
                </c:pt>
                <c:pt idx="5">
                  <c:v>5.3053112908899056</c:v>
                </c:pt>
                <c:pt idx="6">
                  <c:v>5.4535160043807984</c:v>
                </c:pt>
                <c:pt idx="7">
                  <c:v>5.50903539896031</c:v>
                </c:pt>
                <c:pt idx="8">
                  <c:v>5.6020439700822129</c:v>
                </c:pt>
                <c:pt idx="9">
                  <c:v>5.686160806086777</c:v>
                </c:pt>
                <c:pt idx="10">
                  <c:v>5.8331897259149841</c:v>
                </c:pt>
                <c:pt idx="11">
                  <c:v>5.9520836744719174</c:v>
                </c:pt>
                <c:pt idx="12">
                  <c:v>6.0205556349384555</c:v>
                </c:pt>
                <c:pt idx="13">
                  <c:v>6.1378728422422384</c:v>
                </c:pt>
                <c:pt idx="14">
                  <c:v>6.2356156618212735</c:v>
                </c:pt>
                <c:pt idx="15">
                  <c:v>6.2942386001693347</c:v>
                </c:pt>
                <c:pt idx="16">
                  <c:v>6.3575330361087685</c:v>
                </c:pt>
                <c:pt idx="17">
                  <c:v>6.3698383482714478</c:v>
                </c:pt>
                <c:pt idx="18">
                  <c:v>6.3620129546586943</c:v>
                </c:pt>
                <c:pt idx="19">
                  <c:v>6.0302500298127759</c:v>
                </c:pt>
                <c:pt idx="20">
                  <c:v>6.2634832573806216</c:v>
                </c:pt>
                <c:pt idx="21">
                  <c:v>6.1262804034012257</c:v>
                </c:pt>
                <c:pt idx="22">
                  <c:v>6.1162593614505321</c:v>
                </c:pt>
                <c:pt idx="23">
                  <c:v>6.0308966114028362</c:v>
                </c:pt>
              </c:numCache>
            </c:numRef>
          </c:yVal>
          <c:smooth val="0"/>
        </c:ser>
        <c:ser>
          <c:idx val="3"/>
          <c:order val="2"/>
          <c:spPr>
            <a:ln w="28575">
              <a:noFill/>
            </a:ln>
          </c:spPr>
          <c:marker>
            <c:spPr>
              <a:solidFill>
                <a:srgbClr val="C00000"/>
              </a:solidFill>
            </c:spPr>
          </c:marker>
          <c:trendline>
            <c:spPr>
              <a:ln w="25400"/>
            </c:spPr>
            <c:trendlineType val="linear"/>
            <c:dispRSqr val="0"/>
            <c:dispEq val="0"/>
          </c:trendline>
          <c:xVal>
            <c:numRef>
              <c:f>Serbia!$C$3:$Z$3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Serbia!$C$19:$Z$19</c:f>
              <c:numCache>
                <c:formatCode>0.00</c:formatCode>
                <c:ptCount val="24"/>
                <c:pt idx="0">
                  <c:v>3.4900596421471173</c:v>
                </c:pt>
                <c:pt idx="1">
                  <c:v>3.314540059347181</c:v>
                </c:pt>
                <c:pt idx="2">
                  <c:v>3.2049019607843139</c:v>
                </c:pt>
                <c:pt idx="3">
                  <c:v>2.6060311284046693</c:v>
                </c:pt>
                <c:pt idx="4">
                  <c:v>2.548792270531401</c:v>
                </c:pt>
                <c:pt idx="5">
                  <c:v>2.8140214216163582</c:v>
                </c:pt>
                <c:pt idx="6">
                  <c:v>3.0592808551992228</c:v>
                </c:pt>
                <c:pt idx="7">
                  <c:v>3.1650485436893203</c:v>
                </c:pt>
                <c:pt idx="8">
                  <c:v>3.207881773399015</c:v>
                </c:pt>
                <c:pt idx="9">
                  <c:v>3.0282542885973767</c:v>
                </c:pt>
                <c:pt idx="10">
                  <c:v>3.8819188191881913</c:v>
                </c:pt>
                <c:pt idx="11">
                  <c:v>4.0972906403940899</c:v>
                </c:pt>
                <c:pt idx="12">
                  <c:v>4.141800246609125</c:v>
                </c:pt>
                <c:pt idx="13">
                  <c:v>4.006180469715698</c:v>
                </c:pt>
                <c:pt idx="14">
                  <c:v>3.9331683168316833</c:v>
                </c:pt>
                <c:pt idx="15">
                  <c:v>3.922043010752688</c:v>
                </c:pt>
                <c:pt idx="16">
                  <c:v>4.0418353576248309</c:v>
                </c:pt>
                <c:pt idx="17">
                  <c:v>4.1598915989159888</c:v>
                </c:pt>
                <c:pt idx="18">
                  <c:v>4.2925170068027212</c:v>
                </c:pt>
                <c:pt idx="19">
                  <c:v>4.2254098360655732</c:v>
                </c:pt>
                <c:pt idx="20">
                  <c:v>4.3593964334705078</c:v>
                </c:pt>
                <c:pt idx="21">
                  <c:v>4.492392807745504</c:v>
                </c:pt>
                <c:pt idx="22">
                  <c:v>4.3861111111111111</c:v>
                </c:pt>
                <c:pt idx="23">
                  <c:v>4.4469273743016755</c:v>
                </c:pt>
              </c:numCache>
            </c:numRef>
          </c:yVal>
          <c:smooth val="0"/>
        </c:ser>
        <c:dLbls>
          <c:showLegendKey val="0"/>
          <c:showVal val="0"/>
          <c:showCatName val="0"/>
          <c:showSerName val="0"/>
          <c:showPercent val="0"/>
          <c:showBubbleSize val="0"/>
        </c:dLbls>
        <c:axId val="126246272"/>
        <c:axId val="126260736"/>
      </c:scatterChart>
      <c:valAx>
        <c:axId val="126246272"/>
        <c:scaling>
          <c:orientation val="minMax"/>
        </c:scaling>
        <c:delete val="0"/>
        <c:axPos val="b"/>
        <c:majorGridlines/>
        <c:minorGridlines/>
        <c:title>
          <c:tx>
            <c:rich>
              <a:bodyPr/>
              <a:lstStyle/>
              <a:p>
                <a:pPr>
                  <a:defRPr sz="1800"/>
                </a:pPr>
                <a:r>
                  <a:rPr lang="en-US" sz="1800"/>
                  <a:t>Year</a:t>
                </a:r>
              </a:p>
            </c:rich>
          </c:tx>
          <c:layout/>
          <c:overlay val="0"/>
        </c:title>
        <c:numFmt formatCode="General" sourceLinked="1"/>
        <c:majorTickMark val="out"/>
        <c:minorTickMark val="none"/>
        <c:tickLblPos val="nextTo"/>
        <c:txPr>
          <a:bodyPr/>
          <a:lstStyle/>
          <a:p>
            <a:pPr>
              <a:defRPr sz="1800" b="1"/>
            </a:pPr>
            <a:endParaRPr lang="en-US"/>
          </a:p>
        </c:txPr>
        <c:crossAx val="126260736"/>
        <c:crosses val="autoZero"/>
        <c:crossBetween val="midCat"/>
      </c:valAx>
      <c:valAx>
        <c:axId val="126260736"/>
        <c:scaling>
          <c:orientation val="minMax"/>
          <c:min val="0"/>
        </c:scaling>
        <c:delete val="0"/>
        <c:axPos val="l"/>
        <c:majorGridlines/>
        <c:minorGridlines/>
        <c:title>
          <c:tx>
            <c:rich>
              <a:bodyPr/>
              <a:lstStyle/>
              <a:p>
                <a:pPr>
                  <a:defRPr sz="1800"/>
                </a:pPr>
                <a:r>
                  <a:rPr lang="sr-Latn-RS" sz="1800"/>
                  <a:t>Electricity/</a:t>
                </a:r>
                <a:r>
                  <a:rPr lang="en-US" sz="1800"/>
                  <a:t>population </a:t>
                </a:r>
                <a:r>
                  <a:rPr lang="sr-Latn-RS" sz="1800"/>
                  <a:t>[MWh</a:t>
                </a:r>
                <a:r>
                  <a:rPr lang="en-US" sz="1800"/>
                  <a:t>/cap]</a:t>
                </a:r>
              </a:p>
            </c:rich>
          </c:tx>
          <c:layout/>
          <c:overlay val="0"/>
        </c:title>
        <c:numFmt formatCode="0.00" sourceLinked="1"/>
        <c:majorTickMark val="out"/>
        <c:minorTickMark val="none"/>
        <c:tickLblPos val="nextTo"/>
        <c:txPr>
          <a:bodyPr/>
          <a:lstStyle/>
          <a:p>
            <a:pPr>
              <a:defRPr sz="1800" b="1"/>
            </a:pPr>
            <a:endParaRPr lang="en-US"/>
          </a:p>
        </c:txPr>
        <c:crossAx val="126246272"/>
        <c:crosses val="autoZero"/>
        <c:crossBetween val="midCat"/>
      </c:valAx>
    </c:plotArea>
    <c:plotVisOnly val="1"/>
    <c:dispBlanksAs val="gap"/>
    <c:showDLblsOverMax val="0"/>
  </c:chart>
  <c:spPr>
    <a:ln>
      <a:noFill/>
    </a:ln>
  </c:spPr>
  <c:txPr>
    <a:bodyPr/>
    <a:lstStyle/>
    <a:p>
      <a:pPr>
        <a:defRPr>
          <a:latin typeface="+mj-lt"/>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spPr>
              <a:ln w="25400"/>
            </c:spPr>
            <c:trendlineType val="linear"/>
            <c:dispRSqr val="0"/>
            <c:dispEq val="0"/>
          </c:trendline>
          <c:xVal>
            <c:numRef>
              <c:f>'OECD Total'!$C$3:$Z$3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'OECD Total'!$C$21:$Z$21</c:f>
              <c:numCache>
                <c:formatCode>0.00</c:formatCode>
                <c:ptCount val="24"/>
                <c:pt idx="0">
                  <c:v>10.479695121378157</c:v>
                </c:pt>
                <c:pt idx="1">
                  <c:v>10.411124850085068</c:v>
                </c:pt>
                <c:pt idx="2">
                  <c:v>10.343110963663339</c:v>
                </c:pt>
                <c:pt idx="3">
                  <c:v>10.333936486177747</c:v>
                </c:pt>
                <c:pt idx="4">
                  <c:v>10.433651029717156</c:v>
                </c:pt>
                <c:pt idx="5">
                  <c:v>10.49854691703481</c:v>
                </c:pt>
                <c:pt idx="6">
                  <c:v>10.764508320455906</c:v>
                </c:pt>
                <c:pt idx="7">
                  <c:v>10.846299153940297</c:v>
                </c:pt>
                <c:pt idx="8">
                  <c:v>10.751843141399995</c:v>
                </c:pt>
                <c:pt idx="9">
                  <c:v>10.74804706294012</c:v>
                </c:pt>
                <c:pt idx="10">
                  <c:v>10.960810529240174</c:v>
                </c:pt>
                <c:pt idx="11">
                  <c:v>10.914004448045791</c:v>
                </c:pt>
                <c:pt idx="12">
                  <c:v>10.80865486665069</c:v>
                </c:pt>
                <c:pt idx="13">
                  <c:v>10.895424836601306</c:v>
                </c:pt>
                <c:pt idx="14">
                  <c:v>10.980433865113531</c:v>
                </c:pt>
                <c:pt idx="15">
                  <c:v>10.919445306146404</c:v>
                </c:pt>
                <c:pt idx="16">
                  <c:v>10.789695460639726</c:v>
                </c:pt>
                <c:pt idx="17">
                  <c:v>10.847998280224232</c:v>
                </c:pt>
                <c:pt idx="18">
                  <c:v>10.497931408120044</c:v>
                </c:pt>
                <c:pt idx="19">
                  <c:v>9.80503421668665</c:v>
                </c:pt>
                <c:pt idx="20">
                  <c:v>10.141411848633226</c:v>
                </c:pt>
                <c:pt idx="21">
                  <c:v>9.9481503575142494</c:v>
                </c:pt>
                <c:pt idx="22">
                  <c:v>9.6838773460048166</c:v>
                </c:pt>
                <c:pt idx="23">
                  <c:v>9.546365099883424</c:v>
                </c:pt>
              </c:numCache>
            </c:numRef>
          </c:yVal>
          <c:smooth val="0"/>
        </c:ser>
        <c:ser>
          <c:idx val="2"/>
          <c:order val="1"/>
          <c:spPr>
            <a:ln w="28575">
              <a:noFill/>
            </a:ln>
          </c:spPr>
          <c:trendline>
            <c:spPr>
              <a:ln w="25400"/>
            </c:spPr>
            <c:trendlineType val="linear"/>
            <c:dispRSqr val="0"/>
            <c:dispEq val="0"/>
          </c:trendline>
          <c:xVal>
            <c:numRef>
              <c:f>'EU 28'!$C$3:$Z$3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'EU 28'!$C$21:$Z$21</c:f>
              <c:numCache>
                <c:formatCode>0.00</c:formatCode>
                <c:ptCount val="24"/>
                <c:pt idx="0">
                  <c:v>8.5170854271356777</c:v>
                </c:pt>
                <c:pt idx="1">
                  <c:v>8.450186968601809</c:v>
                </c:pt>
                <c:pt idx="2">
                  <c:v>8.1635727232952053</c:v>
                </c:pt>
                <c:pt idx="3">
                  <c:v>7.9754304346923091</c:v>
                </c:pt>
                <c:pt idx="4">
                  <c:v>7.9233830845771145</c:v>
                </c:pt>
                <c:pt idx="5">
                  <c:v>7.9956549626533695</c:v>
                </c:pt>
                <c:pt idx="6">
                  <c:v>8.2282354886037226</c:v>
                </c:pt>
                <c:pt idx="7">
                  <c:v>8.0379156696097045</c:v>
                </c:pt>
                <c:pt idx="8">
                  <c:v>8.0341623225434233</c:v>
                </c:pt>
                <c:pt idx="9">
                  <c:v>7.8861402426485707</c:v>
                </c:pt>
                <c:pt idx="10">
                  <c:v>7.9026136550139512</c:v>
                </c:pt>
                <c:pt idx="11">
                  <c:v>8.0397085311937122</c:v>
                </c:pt>
                <c:pt idx="12">
                  <c:v>7.9627059135724343</c:v>
                </c:pt>
                <c:pt idx="13">
                  <c:v>8.150336498383588</c:v>
                </c:pt>
                <c:pt idx="14">
                  <c:v>8.1135563023849055</c:v>
                </c:pt>
                <c:pt idx="15">
                  <c:v>8.0398742087650685</c:v>
                </c:pt>
                <c:pt idx="16">
                  <c:v>8.0287785676989198</c:v>
                </c:pt>
                <c:pt idx="17">
                  <c:v>7.8941661331626127</c:v>
                </c:pt>
                <c:pt idx="18">
                  <c:v>7.6971200797209773</c:v>
                </c:pt>
                <c:pt idx="19">
                  <c:v>7.0858210438446552</c:v>
                </c:pt>
                <c:pt idx="20">
                  <c:v>7.2892411333465432</c:v>
                </c:pt>
                <c:pt idx="21">
                  <c:v>7.015483488234131</c:v>
                </c:pt>
                <c:pt idx="22">
                  <c:v>6.9075285770595194</c:v>
                </c:pt>
                <c:pt idx="23">
                  <c:v>6.5689224536354152</c:v>
                </c:pt>
              </c:numCache>
            </c:numRef>
          </c:yVal>
          <c:smooth val="0"/>
        </c:ser>
        <c:ser>
          <c:idx val="3"/>
          <c:order val="2"/>
          <c:spPr>
            <a:ln w="28575">
              <a:noFill/>
            </a:ln>
          </c:spPr>
          <c:marker>
            <c:spPr>
              <a:solidFill>
                <a:srgbClr val="C00000"/>
              </a:solidFill>
            </c:spPr>
          </c:marker>
          <c:trendline>
            <c:spPr>
              <a:ln w="25400"/>
            </c:spPr>
            <c:trendlineType val="linear"/>
            <c:dispRSqr val="0"/>
            <c:dispEq val="0"/>
          </c:trendline>
          <c:xVal>
            <c:numRef>
              <c:f>Serbia!$C$3:$Z$3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Serbia!$C$21:$Z$21</c:f>
              <c:numCache>
                <c:formatCode>0.00</c:formatCode>
                <c:ptCount val="24"/>
                <c:pt idx="0">
                  <c:v>6.1610337972166995</c:v>
                </c:pt>
                <c:pt idx="1">
                  <c:v>5.170128585558853</c:v>
                </c:pt>
                <c:pt idx="2">
                  <c:v>4.7117647058823531</c:v>
                </c:pt>
                <c:pt idx="3">
                  <c:v>4.1614785992217902</c:v>
                </c:pt>
                <c:pt idx="4">
                  <c:v>3.764251207729469</c:v>
                </c:pt>
                <c:pt idx="5">
                  <c:v>4.3446932814021419</c:v>
                </c:pt>
                <c:pt idx="6">
                  <c:v>5.0262390670553936</c:v>
                </c:pt>
                <c:pt idx="7">
                  <c:v>5.4747572815533978</c:v>
                </c:pt>
                <c:pt idx="8">
                  <c:v>5.5458128078817728</c:v>
                </c:pt>
                <c:pt idx="9">
                  <c:v>4.0433905146316853</c:v>
                </c:pt>
                <c:pt idx="10">
                  <c:v>5.2890528905289047</c:v>
                </c:pt>
                <c:pt idx="11">
                  <c:v>5.5492610837438434</c:v>
                </c:pt>
                <c:pt idx="12">
                  <c:v>5.9987669543773121</c:v>
                </c:pt>
                <c:pt idx="13">
                  <c:v>6.4536464771322626</c:v>
                </c:pt>
                <c:pt idx="14">
                  <c:v>6.9826732673267324</c:v>
                </c:pt>
                <c:pt idx="15">
                  <c:v>6.6599462365591391</c:v>
                </c:pt>
                <c:pt idx="16">
                  <c:v>6.9824561403508776</c:v>
                </c:pt>
                <c:pt idx="17">
                  <c:v>6.7953929539295395</c:v>
                </c:pt>
                <c:pt idx="18">
                  <c:v>6.6163265306122456</c:v>
                </c:pt>
                <c:pt idx="19">
                  <c:v>6.2390710382513666</c:v>
                </c:pt>
                <c:pt idx="20">
                  <c:v>6.2935528120713311</c:v>
                </c:pt>
                <c:pt idx="21">
                  <c:v>6.9225449515905941</c:v>
                </c:pt>
                <c:pt idx="22">
                  <c:v>6.1986111111111111</c:v>
                </c:pt>
                <c:pt idx="23">
                  <c:v>6.3282122905027931</c:v>
                </c:pt>
              </c:numCache>
            </c:numRef>
          </c:yVal>
          <c:smooth val="0"/>
        </c:ser>
        <c:dLbls>
          <c:showLegendKey val="0"/>
          <c:showVal val="0"/>
          <c:showCatName val="0"/>
          <c:showSerName val="0"/>
          <c:showPercent val="0"/>
          <c:showBubbleSize val="0"/>
        </c:dLbls>
        <c:axId val="32673152"/>
        <c:axId val="32683520"/>
      </c:scatterChart>
      <c:valAx>
        <c:axId val="32673152"/>
        <c:scaling>
          <c:orientation val="minMax"/>
        </c:scaling>
        <c:delete val="0"/>
        <c:axPos val="b"/>
        <c:majorGridlines/>
        <c:minorGridlines/>
        <c:title>
          <c:tx>
            <c:rich>
              <a:bodyPr/>
              <a:lstStyle/>
              <a:p>
                <a:pPr>
                  <a:defRPr sz="1800"/>
                </a:pPr>
                <a:r>
                  <a:rPr lang="en-US" sz="1800"/>
                  <a:t>Year</a:t>
                </a:r>
              </a:p>
            </c:rich>
          </c:tx>
          <c:layout/>
          <c:overlay val="0"/>
        </c:title>
        <c:numFmt formatCode="General" sourceLinked="1"/>
        <c:majorTickMark val="out"/>
        <c:minorTickMark val="none"/>
        <c:tickLblPos val="nextTo"/>
        <c:txPr>
          <a:bodyPr/>
          <a:lstStyle/>
          <a:p>
            <a:pPr>
              <a:defRPr sz="1800" b="1"/>
            </a:pPr>
            <a:endParaRPr lang="en-US"/>
          </a:p>
        </c:txPr>
        <c:crossAx val="32683520"/>
        <c:crosses val="autoZero"/>
        <c:crossBetween val="midCat"/>
      </c:valAx>
      <c:valAx>
        <c:axId val="32683520"/>
        <c:scaling>
          <c:orientation val="minMax"/>
          <c:min val="0"/>
        </c:scaling>
        <c:delete val="0"/>
        <c:axPos val="l"/>
        <c:majorGridlines/>
        <c:minorGridlines/>
        <c:title>
          <c:tx>
            <c:rich>
              <a:bodyPr/>
              <a:lstStyle/>
              <a:p>
                <a:pPr>
                  <a:defRPr sz="1800"/>
                </a:pPr>
                <a:r>
                  <a:rPr lang="sr-Latn-RS" sz="1800"/>
                  <a:t>CO</a:t>
                </a:r>
                <a:r>
                  <a:rPr lang="sr-Latn-RS" sz="1800" baseline="-25000"/>
                  <a:t>2</a:t>
                </a:r>
                <a:r>
                  <a:rPr lang="sr-Latn-RS" sz="1800"/>
                  <a:t>/</a:t>
                </a:r>
                <a:r>
                  <a:rPr lang="en-US" sz="1800"/>
                  <a:t>population </a:t>
                </a:r>
                <a:r>
                  <a:rPr lang="sr-Latn-RS" sz="1800"/>
                  <a:t>[t CO</a:t>
                </a:r>
                <a:r>
                  <a:rPr lang="sr-Latn-RS" sz="1800" baseline="-25000"/>
                  <a:t>2</a:t>
                </a:r>
                <a:r>
                  <a:rPr lang="en-US" sz="1800"/>
                  <a:t>/cap]</a:t>
                </a:r>
              </a:p>
            </c:rich>
          </c:tx>
          <c:layout/>
          <c:overlay val="0"/>
        </c:title>
        <c:numFmt formatCode="0.00" sourceLinked="1"/>
        <c:majorTickMark val="out"/>
        <c:minorTickMark val="none"/>
        <c:tickLblPos val="nextTo"/>
        <c:txPr>
          <a:bodyPr/>
          <a:lstStyle/>
          <a:p>
            <a:pPr>
              <a:defRPr sz="1800" b="1"/>
            </a:pPr>
            <a:endParaRPr lang="en-US"/>
          </a:p>
        </c:txPr>
        <c:crossAx val="32673152"/>
        <c:crosses val="autoZero"/>
        <c:crossBetween val="midCat"/>
      </c:valAx>
    </c:plotArea>
    <c:plotVisOnly val="1"/>
    <c:dispBlanksAs val="gap"/>
    <c:showDLblsOverMax val="0"/>
  </c:chart>
  <c:spPr>
    <a:ln>
      <a:noFill/>
    </a:ln>
  </c:spPr>
  <c:txPr>
    <a:bodyPr/>
    <a:lstStyle/>
    <a:p>
      <a:pPr>
        <a:defRPr>
          <a:latin typeface="+mj-lt"/>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spPr>
              <a:ln w="25400"/>
            </c:spPr>
            <c:trendlineType val="linear"/>
            <c:dispRSqr val="0"/>
            <c:dispEq val="0"/>
          </c:trendline>
          <c:xVal>
            <c:numRef>
              <c:f>'OECD Total'!$C$3:$Z$3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'OECD Total'!$C$26:$Z$26</c:f>
              <c:numCache>
                <c:formatCode>0.00</c:formatCode>
                <c:ptCount val="24"/>
                <c:pt idx="0">
                  <c:v>22.645573902991458</c:v>
                </c:pt>
                <c:pt idx="1">
                  <c:v>22.650979444222351</c:v>
                </c:pt>
                <c:pt idx="2">
                  <c:v>22.947342714697776</c:v>
                </c:pt>
                <c:pt idx="3">
                  <c:v>23.103897646790038</c:v>
                </c:pt>
                <c:pt idx="4">
                  <c:v>23.6540676321493</c:v>
                </c:pt>
                <c:pt idx="5">
                  <c:v>24.069909935848411</c:v>
                </c:pt>
                <c:pt idx="6">
                  <c:v>24.637526461997446</c:v>
                </c:pt>
                <c:pt idx="7">
                  <c:v>25.365215771829938</c:v>
                </c:pt>
                <c:pt idx="8">
                  <c:v>25.885042588237365</c:v>
                </c:pt>
                <c:pt idx="9">
                  <c:v>26.586904605694787</c:v>
                </c:pt>
                <c:pt idx="10">
                  <c:v>27.470837963606058</c:v>
                </c:pt>
                <c:pt idx="11">
                  <c:v>27.656285019740359</c:v>
                </c:pt>
                <c:pt idx="12">
                  <c:v>27.925528090656993</c:v>
                </c:pt>
                <c:pt idx="13">
                  <c:v>28.229597416138958</c:v>
                </c:pt>
                <c:pt idx="14">
                  <c:v>29.008145522073097</c:v>
                </c:pt>
                <c:pt idx="15">
                  <c:v>29.59041023534245</c:v>
                </c:pt>
                <c:pt idx="16">
                  <c:v>30.316147997634971</c:v>
                </c:pt>
                <c:pt idx="17">
                  <c:v>30.933557124667207</c:v>
                </c:pt>
                <c:pt idx="18">
                  <c:v>30.759600072236541</c:v>
                </c:pt>
                <c:pt idx="19">
                  <c:v>29.465314312281301</c:v>
                </c:pt>
                <c:pt idx="20">
                  <c:v>30.158760011673532</c:v>
                </c:pt>
                <c:pt idx="21">
                  <c:v>30.556553353056405</c:v>
                </c:pt>
                <c:pt idx="22">
                  <c:v>31.255409564205191</c:v>
                </c:pt>
                <c:pt idx="23">
                  <c:v>31.972513223946642</c:v>
                </c:pt>
              </c:numCache>
            </c:numRef>
          </c:yVal>
          <c:smooth val="0"/>
        </c:ser>
        <c:ser>
          <c:idx val="2"/>
          <c:order val="1"/>
          <c:spPr>
            <a:ln w="28575">
              <a:noFill/>
            </a:ln>
          </c:spPr>
          <c:trendline>
            <c:spPr>
              <a:ln w="25400"/>
            </c:spPr>
            <c:trendlineType val="linear"/>
            <c:dispRSqr val="0"/>
            <c:dispEq val="0"/>
          </c:trendline>
          <c:xVal>
            <c:numRef>
              <c:f>'EU 28'!$C$3:$Z$3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'EU 28'!$C$26:$Z$26</c:f>
              <c:numCache>
                <c:formatCode>0.00</c:formatCode>
                <c:ptCount val="24"/>
                <c:pt idx="0">
                  <c:v>20.409130000000001</c:v>
                </c:pt>
                <c:pt idx="1">
                  <c:v>20.478770000000001</c:v>
                </c:pt>
                <c:pt idx="2">
                  <c:v>20.554509999999997</c:v>
                </c:pt>
                <c:pt idx="3">
                  <c:v>20.452270000000002</c:v>
                </c:pt>
                <c:pt idx="4">
                  <c:v>20.993259999999999</c:v>
                </c:pt>
                <c:pt idx="5">
                  <c:v>21.549349999999997</c:v>
                </c:pt>
                <c:pt idx="6">
                  <c:v>21.936730000000001</c:v>
                </c:pt>
                <c:pt idx="7">
                  <c:v>22.584250000000001</c:v>
                </c:pt>
                <c:pt idx="8">
                  <c:v>23.222529999999999</c:v>
                </c:pt>
                <c:pt idx="9">
                  <c:v>23.88241</c:v>
                </c:pt>
                <c:pt idx="10">
                  <c:v>24.76126</c:v>
                </c:pt>
                <c:pt idx="11">
                  <c:v>25.259259999999998</c:v>
                </c:pt>
                <c:pt idx="12">
                  <c:v>25.539909999999999</c:v>
                </c:pt>
                <c:pt idx="13">
                  <c:v>25.82854</c:v>
                </c:pt>
                <c:pt idx="14">
                  <c:v>26.412089999999999</c:v>
                </c:pt>
                <c:pt idx="15">
                  <c:v>26.848669999999998</c:v>
                </c:pt>
                <c:pt idx="16">
                  <c:v>27.684259999999998</c:v>
                </c:pt>
                <c:pt idx="17">
                  <c:v>28.478259999999999</c:v>
                </c:pt>
                <c:pt idx="18">
                  <c:v>28.512610000000002</c:v>
                </c:pt>
                <c:pt idx="19">
                  <c:v>27.192310000000003</c:v>
                </c:pt>
                <c:pt idx="20">
                  <c:v>27.680700000000002</c:v>
                </c:pt>
                <c:pt idx="21">
                  <c:v>27.680700000000002</c:v>
                </c:pt>
                <c:pt idx="22">
                  <c:v>27.680700000000002</c:v>
                </c:pt>
                <c:pt idx="23">
                  <c:v>27.680700000000002</c:v>
                </c:pt>
              </c:numCache>
            </c:numRef>
          </c:yVal>
          <c:smooth val="0"/>
        </c:ser>
        <c:ser>
          <c:idx val="3"/>
          <c:order val="2"/>
          <c:spPr>
            <a:ln w="28575">
              <a:noFill/>
            </a:ln>
          </c:spPr>
          <c:marker>
            <c:spPr>
              <a:solidFill>
                <a:srgbClr val="C00000"/>
              </a:solidFill>
            </c:spPr>
          </c:marker>
          <c:trendline>
            <c:spPr>
              <a:ln w="25400"/>
            </c:spPr>
            <c:trendlineType val="linear"/>
            <c:dispRSqr val="0"/>
            <c:dispEq val="0"/>
          </c:trendline>
          <c:xVal>
            <c:numRef>
              <c:f>Serbia!$C$3:$Z$3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Serbia!$C$26:$Z$26</c:f>
              <c:numCache>
                <c:formatCode>0.00</c:formatCode>
                <c:ptCount val="24"/>
                <c:pt idx="0">
                  <c:v>8.7485089463220671</c:v>
                </c:pt>
                <c:pt idx="1">
                  <c:v>7.8536102868447095</c:v>
                </c:pt>
                <c:pt idx="2">
                  <c:v>5.6705882352941188</c:v>
                </c:pt>
                <c:pt idx="3">
                  <c:v>3.909533073929961</c:v>
                </c:pt>
                <c:pt idx="4">
                  <c:v>3.9806763285024158</c:v>
                </c:pt>
                <c:pt idx="5">
                  <c:v>4.2560856864654335</c:v>
                </c:pt>
                <c:pt idx="6">
                  <c:v>4.5792031098153547</c:v>
                </c:pt>
                <c:pt idx="7">
                  <c:v>5.036893203883495</c:v>
                </c:pt>
                <c:pt idx="8">
                  <c:v>5.14679802955665</c:v>
                </c:pt>
                <c:pt idx="9">
                  <c:v>4.6811301715438951</c:v>
                </c:pt>
                <c:pt idx="10">
                  <c:v>6.0110701107011062</c:v>
                </c:pt>
                <c:pt idx="11">
                  <c:v>6.3374384236453212</c:v>
                </c:pt>
                <c:pt idx="12">
                  <c:v>6.6066584463625153</c:v>
                </c:pt>
                <c:pt idx="13">
                  <c:v>6.7997527812113718</c:v>
                </c:pt>
                <c:pt idx="14">
                  <c:v>7.4418316831683171</c:v>
                </c:pt>
                <c:pt idx="15">
                  <c:v>8.51747311827957</c:v>
                </c:pt>
                <c:pt idx="16">
                  <c:v>8.8609986504723341</c:v>
                </c:pt>
                <c:pt idx="17">
                  <c:v>9.3766937669376702</c:v>
                </c:pt>
                <c:pt idx="18">
                  <c:v>9.7727891156462583</c:v>
                </c:pt>
                <c:pt idx="19">
                  <c:v>9.4699453551912551</c:v>
                </c:pt>
                <c:pt idx="20">
                  <c:v>9.6049382716049383</c:v>
                </c:pt>
                <c:pt idx="21">
                  <c:v>9.8423236514522809</c:v>
                </c:pt>
                <c:pt idx="22">
                  <c:v>9.7152777777777786</c:v>
                </c:pt>
                <c:pt idx="23">
                  <c:v>9.9650837988826808</c:v>
                </c:pt>
              </c:numCache>
            </c:numRef>
          </c:yVal>
          <c:smooth val="0"/>
        </c:ser>
        <c:dLbls>
          <c:showLegendKey val="0"/>
          <c:showVal val="0"/>
          <c:showCatName val="0"/>
          <c:showSerName val="0"/>
          <c:showPercent val="0"/>
          <c:showBubbleSize val="0"/>
        </c:dLbls>
        <c:axId val="32396416"/>
        <c:axId val="33797248"/>
      </c:scatterChart>
      <c:valAx>
        <c:axId val="32396416"/>
        <c:scaling>
          <c:orientation val="minMax"/>
        </c:scaling>
        <c:delete val="0"/>
        <c:axPos val="b"/>
        <c:majorGridlines/>
        <c:minorGridlines/>
        <c:title>
          <c:tx>
            <c:rich>
              <a:bodyPr/>
              <a:lstStyle/>
              <a:p>
                <a:pPr>
                  <a:defRPr sz="1800"/>
                </a:pPr>
                <a:r>
                  <a:rPr lang="en-US" sz="1800"/>
                  <a:t>Year</a:t>
                </a:r>
              </a:p>
            </c:rich>
          </c:tx>
          <c:layout/>
          <c:overlay val="0"/>
        </c:title>
        <c:numFmt formatCode="General" sourceLinked="1"/>
        <c:majorTickMark val="out"/>
        <c:minorTickMark val="none"/>
        <c:tickLblPos val="nextTo"/>
        <c:txPr>
          <a:bodyPr/>
          <a:lstStyle/>
          <a:p>
            <a:pPr>
              <a:defRPr sz="1800" b="1"/>
            </a:pPr>
            <a:endParaRPr lang="en-US"/>
          </a:p>
        </c:txPr>
        <c:crossAx val="33797248"/>
        <c:crosses val="autoZero"/>
        <c:crossBetween val="midCat"/>
      </c:valAx>
      <c:valAx>
        <c:axId val="33797248"/>
        <c:scaling>
          <c:orientation val="minMax"/>
          <c:min val="0"/>
        </c:scaling>
        <c:delete val="0"/>
        <c:axPos val="l"/>
        <c:majorGridlines/>
        <c:minorGridlines/>
        <c:title>
          <c:tx>
            <c:rich>
              <a:bodyPr/>
              <a:lstStyle/>
              <a:p>
                <a:pPr>
                  <a:defRPr sz="1800"/>
                </a:pPr>
                <a:r>
                  <a:rPr lang="en-US" sz="1800" b="0" i="0" u="none" strike="noStrike" baseline="0">
                    <a:effectLst/>
                  </a:rPr>
                  <a:t>GDP ppp/pop</a:t>
                </a:r>
                <a:r>
                  <a:rPr lang="en-US" sz="1800" b="1" i="0" u="none" strike="noStrike" baseline="0"/>
                  <a:t> </a:t>
                </a:r>
                <a:r>
                  <a:rPr lang="sr-Latn-RS" sz="1800"/>
                  <a:t>[thousand 2005 USD/cap</a:t>
                </a:r>
                <a:r>
                  <a:rPr lang="en-US" sz="1800"/>
                  <a:t>]</a:t>
                </a:r>
              </a:p>
            </c:rich>
          </c:tx>
          <c:layout/>
          <c:overlay val="0"/>
        </c:title>
        <c:numFmt formatCode="0.00" sourceLinked="1"/>
        <c:majorTickMark val="out"/>
        <c:minorTickMark val="none"/>
        <c:tickLblPos val="nextTo"/>
        <c:txPr>
          <a:bodyPr/>
          <a:lstStyle/>
          <a:p>
            <a:pPr>
              <a:defRPr sz="1800" b="1"/>
            </a:pPr>
            <a:endParaRPr lang="en-US"/>
          </a:p>
        </c:txPr>
        <c:crossAx val="32396416"/>
        <c:crosses val="autoZero"/>
        <c:crossBetween val="midCat"/>
      </c:valAx>
    </c:plotArea>
    <c:plotVisOnly val="1"/>
    <c:dispBlanksAs val="gap"/>
    <c:showDLblsOverMax val="0"/>
  </c:chart>
  <c:spPr>
    <a:ln>
      <a:noFill/>
    </a:ln>
  </c:spPr>
  <c:txPr>
    <a:bodyPr/>
    <a:lstStyle/>
    <a:p>
      <a:pPr>
        <a:defRPr>
          <a:latin typeface="+mj-lt"/>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spPr>
              <a:ln w="25400"/>
            </c:spPr>
            <c:trendlineType val="linear"/>
            <c:dispRSqr val="0"/>
            <c:dispEq val="0"/>
          </c:trendline>
          <c:xVal>
            <c:numRef>
              <c:f>'OECD Total'!$C$3:$Z$3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'OECD Total'!$C$18:$Z$18</c:f>
              <c:numCache>
                <c:formatCode>0.0000</c:formatCode>
                <c:ptCount val="24"/>
                <c:pt idx="0">
                  <c:v>0.1876913474136532</c:v>
                </c:pt>
                <c:pt idx="1">
                  <c:v>0.18780255150917641</c:v>
                </c:pt>
                <c:pt idx="2">
                  <c:v>0.18569526743062989</c:v>
                </c:pt>
                <c:pt idx="3">
                  <c:v>0.18561284483795229</c:v>
                </c:pt>
                <c:pt idx="4">
                  <c:v>0.18304634441354009</c:v>
                </c:pt>
                <c:pt idx="5">
                  <c:v>0.18217428067114183</c:v>
                </c:pt>
                <c:pt idx="6">
                  <c:v>0.18200304904024117</c:v>
                </c:pt>
                <c:pt idx="7">
                  <c:v>0.17720027509229472</c:v>
                </c:pt>
                <c:pt idx="8">
                  <c:v>0.17304947114424288</c:v>
                </c:pt>
                <c:pt idx="9">
                  <c:v>0.17046723535361311</c:v>
                </c:pt>
                <c:pt idx="10">
                  <c:v>0.16726655481115138</c:v>
                </c:pt>
                <c:pt idx="11">
                  <c:v>0.16439354859824298</c:v>
                </c:pt>
                <c:pt idx="12">
                  <c:v>0.16276116733742871</c:v>
                </c:pt>
                <c:pt idx="13">
                  <c:v>0.16135773418281057</c:v>
                </c:pt>
                <c:pt idx="14">
                  <c:v>0.15945579854478054</c:v>
                </c:pt>
                <c:pt idx="15">
                  <c:v>0.15616842483446608</c:v>
                </c:pt>
                <c:pt idx="16">
                  <c:v>0.15123580740204381</c:v>
                </c:pt>
                <c:pt idx="17">
                  <c:v>0.14829377033055444</c:v>
                </c:pt>
                <c:pt idx="18">
                  <c:v>0.14604520286635661</c:v>
                </c:pt>
                <c:pt idx="19">
                  <c:v>0.144627910433755</c:v>
                </c:pt>
                <c:pt idx="20">
                  <c:v>0.14531871931669366</c:v>
                </c:pt>
                <c:pt idx="21">
                  <c:v>0.13994672570438596</c:v>
                </c:pt>
                <c:pt idx="22">
                  <c:v>0.13391268547010246</c:v>
                </c:pt>
                <c:pt idx="23">
                  <c:v>0.13145054193853714</c:v>
                </c:pt>
              </c:numCache>
            </c:numRef>
          </c:yVal>
          <c:smooth val="0"/>
        </c:ser>
        <c:ser>
          <c:idx val="3"/>
          <c:order val="1"/>
          <c:spPr>
            <a:ln w="28575">
              <a:noFill/>
            </a:ln>
          </c:spPr>
          <c:marker>
            <c:symbol val="triangle"/>
            <c:size val="7"/>
          </c:marker>
          <c:trendline>
            <c:spPr>
              <a:ln w="25400"/>
            </c:spPr>
            <c:trendlineType val="linear"/>
            <c:dispRSqr val="0"/>
            <c:dispEq val="0"/>
          </c:trendline>
          <c:xVal>
            <c:numRef>
              <c:f>'EU 28'!$C$3:$Z$3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'EU 28'!$C$18:$Z$18</c:f>
              <c:numCache>
                <c:formatCode>0.0000</c:formatCode>
                <c:ptCount val="24"/>
                <c:pt idx="0">
                  <c:v>0.16942472278651577</c:v>
                </c:pt>
                <c:pt idx="1">
                  <c:v>0.16873876772317523</c:v>
                </c:pt>
                <c:pt idx="2">
                  <c:v>0.16361105797992045</c:v>
                </c:pt>
                <c:pt idx="3">
                  <c:v>0.16352818018700571</c:v>
                </c:pt>
                <c:pt idx="4">
                  <c:v>0.15814047788590868</c:v>
                </c:pt>
                <c:pt idx="5">
                  <c:v>0.15801333144998017</c:v>
                </c:pt>
                <c:pt idx="6">
                  <c:v>0.16007292770669285</c:v>
                </c:pt>
                <c:pt idx="7">
                  <c:v>0.15407337881773489</c:v>
                </c:pt>
                <c:pt idx="8">
                  <c:v>0.15060465843864268</c:v>
                </c:pt>
                <c:pt idx="9">
                  <c:v>0.14517793589695979</c:v>
                </c:pt>
                <c:pt idx="10">
                  <c:v>0.14065330474813448</c:v>
                </c:pt>
                <c:pt idx="11">
                  <c:v>0.14101188098026021</c:v>
                </c:pt>
                <c:pt idx="12">
                  <c:v>0.13869228812260292</c:v>
                </c:pt>
                <c:pt idx="13">
                  <c:v>0.13926250680092958</c:v>
                </c:pt>
                <c:pt idx="14">
                  <c:v>0.13696608139144439</c:v>
                </c:pt>
                <c:pt idx="15">
                  <c:v>0.13420489185249493</c:v>
                </c:pt>
                <c:pt idx="16">
                  <c:v>0.13006258370416349</c:v>
                </c:pt>
                <c:pt idx="17">
                  <c:v>0.12373809117942307</c:v>
                </c:pt>
                <c:pt idx="18">
                  <c:v>0.12238291487627563</c:v>
                </c:pt>
                <c:pt idx="19">
                  <c:v>0.12075383559844095</c:v>
                </c:pt>
                <c:pt idx="20">
                  <c:v>0.12314114289476472</c:v>
                </c:pt>
                <c:pt idx="21">
                  <c:v>0.11681831523334311</c:v>
                </c:pt>
                <c:pt idx="22">
                  <c:v>0.11610012531204394</c:v>
                </c:pt>
                <c:pt idx="23">
                  <c:v>0.11097215575954385</c:v>
                </c:pt>
              </c:numCache>
            </c:numRef>
          </c:yVal>
          <c:smooth val="0"/>
        </c:ser>
        <c:ser>
          <c:idx val="2"/>
          <c:order val="2"/>
          <c:spPr>
            <a:ln w="28575">
              <a:noFill/>
            </a:ln>
          </c:spPr>
          <c:marker>
            <c:symbol val="square"/>
            <c:size val="7"/>
            <c:spPr>
              <a:solidFill>
                <a:srgbClr val="C00000"/>
              </a:solidFill>
            </c:spPr>
          </c:marker>
          <c:trendline>
            <c:spPr>
              <a:ln w="25400"/>
            </c:spPr>
            <c:trendlineType val="linear"/>
            <c:dispRSqr val="0"/>
            <c:dispEq val="0"/>
          </c:trendline>
          <c:xVal>
            <c:numRef>
              <c:f>Serbia!$C$3:$Z$3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xVal>
          <c:yVal>
            <c:numRef>
              <c:f>Serbia!$C$18:$Z$18</c:f>
              <c:numCache>
                <c:formatCode>0.0000</c:formatCode>
                <c:ptCount val="24"/>
                <c:pt idx="0">
                  <c:v>0.22395182365640268</c:v>
                </c:pt>
                <c:pt idx="1">
                  <c:v>0.21057934508816117</c:v>
                </c:pt>
                <c:pt idx="2">
                  <c:v>0.2671161825726141</c:v>
                </c:pt>
                <c:pt idx="3">
                  <c:v>0.32843991042547899</c:v>
                </c:pt>
                <c:pt idx="4">
                  <c:v>0.29393203883495145</c:v>
                </c:pt>
                <c:pt idx="5">
                  <c:v>0.31548844657973002</c:v>
                </c:pt>
                <c:pt idx="6">
                  <c:v>0.35165534804753823</c:v>
                </c:pt>
                <c:pt idx="7">
                  <c:v>0.33673862760215878</c:v>
                </c:pt>
                <c:pt idx="8">
                  <c:v>0.33365237366003059</c:v>
                </c:pt>
                <c:pt idx="9">
                  <c:v>0.27419702522095279</c:v>
                </c:pt>
                <c:pt idx="10">
                  <c:v>0.28094945774503788</c:v>
                </c:pt>
                <c:pt idx="11">
                  <c:v>0.29090555771472987</c:v>
                </c:pt>
                <c:pt idx="12">
                  <c:v>0.29656588279208662</c:v>
                </c:pt>
                <c:pt idx="13">
                  <c:v>0.30249045628067628</c:v>
                </c:pt>
                <c:pt idx="14">
                  <c:v>0.30084816231498418</c:v>
                </c:pt>
                <c:pt idx="15">
                  <c:v>0.25359002682657411</c:v>
                </c:pt>
                <c:pt idx="16">
                  <c:v>0.25967103259214136</c:v>
                </c:pt>
                <c:pt idx="17">
                  <c:v>0.23973988439306357</c:v>
                </c:pt>
                <c:pt idx="18">
                  <c:v>0.23430321592649309</c:v>
                </c:pt>
                <c:pt idx="19">
                  <c:v>0.21869590305828046</c:v>
                </c:pt>
                <c:pt idx="20">
                  <c:v>0.22293630391316768</c:v>
                </c:pt>
                <c:pt idx="21">
                  <c:v>0.22737492973580664</c:v>
                </c:pt>
                <c:pt idx="22">
                  <c:v>0.20771979985704073</c:v>
                </c:pt>
                <c:pt idx="23">
                  <c:v>0.20868955851436582</c:v>
                </c:pt>
              </c:numCache>
            </c:numRef>
          </c:yVal>
          <c:smooth val="0"/>
        </c:ser>
        <c:dLbls>
          <c:showLegendKey val="0"/>
          <c:showVal val="0"/>
          <c:showCatName val="0"/>
          <c:showSerName val="0"/>
          <c:showPercent val="0"/>
          <c:showBubbleSize val="0"/>
        </c:dLbls>
        <c:axId val="135006464"/>
        <c:axId val="135049600"/>
      </c:scatterChart>
      <c:valAx>
        <c:axId val="135006464"/>
        <c:scaling>
          <c:orientation val="minMax"/>
        </c:scaling>
        <c:delete val="0"/>
        <c:axPos val="b"/>
        <c:majorGridlines/>
        <c:minorGridlines/>
        <c:title>
          <c:tx>
            <c:rich>
              <a:bodyPr/>
              <a:lstStyle/>
              <a:p>
                <a:pPr>
                  <a:defRPr sz="1800"/>
                </a:pPr>
                <a:r>
                  <a:rPr lang="en-US" sz="1800"/>
                  <a:t>Year</a:t>
                </a:r>
              </a:p>
            </c:rich>
          </c:tx>
          <c:layout/>
          <c:overlay val="0"/>
        </c:title>
        <c:numFmt formatCode="General" sourceLinked="1"/>
        <c:majorTickMark val="out"/>
        <c:minorTickMark val="none"/>
        <c:tickLblPos val="nextTo"/>
        <c:txPr>
          <a:bodyPr/>
          <a:lstStyle/>
          <a:p>
            <a:pPr>
              <a:defRPr sz="1800" b="1"/>
            </a:pPr>
            <a:endParaRPr lang="en-US"/>
          </a:p>
        </c:txPr>
        <c:crossAx val="135049600"/>
        <c:crosses val="autoZero"/>
        <c:crossBetween val="midCat"/>
      </c:valAx>
      <c:valAx>
        <c:axId val="135049600"/>
        <c:scaling>
          <c:orientation val="minMax"/>
          <c:min val="0.1"/>
        </c:scaling>
        <c:delete val="0"/>
        <c:axPos val="l"/>
        <c:majorGridlines/>
        <c:minorGridlines/>
        <c:title>
          <c:tx>
            <c:rich>
              <a:bodyPr/>
              <a:lstStyle/>
              <a:p>
                <a:pPr>
                  <a:defRPr sz="1800"/>
                </a:pPr>
                <a:r>
                  <a:rPr lang="sr-Latn-RS" sz="1800"/>
                  <a:t>Energy Intensity </a:t>
                </a:r>
                <a:r>
                  <a:rPr lang="en-US" sz="1800"/>
                  <a:t> </a:t>
                </a:r>
                <a:r>
                  <a:rPr lang="sr-Latn-RS" sz="1800"/>
                  <a:t>[toe/thousand 2005 USD</a:t>
                </a:r>
                <a:r>
                  <a:rPr lang="en-US" sz="1800"/>
                  <a:t>]</a:t>
                </a:r>
              </a:p>
            </c:rich>
          </c:tx>
          <c:layout/>
          <c:overlay val="0"/>
        </c:title>
        <c:numFmt formatCode="0.0000" sourceLinked="1"/>
        <c:majorTickMark val="out"/>
        <c:minorTickMark val="none"/>
        <c:tickLblPos val="nextTo"/>
        <c:txPr>
          <a:bodyPr/>
          <a:lstStyle/>
          <a:p>
            <a:pPr>
              <a:defRPr sz="1800" b="1"/>
            </a:pPr>
            <a:endParaRPr lang="en-US"/>
          </a:p>
        </c:txPr>
        <c:crossAx val="135006464"/>
        <c:crosses val="autoZero"/>
        <c:crossBetween val="midCat"/>
      </c:valAx>
    </c:plotArea>
    <c:plotVisOnly val="1"/>
    <c:dispBlanksAs val="gap"/>
    <c:showDLblsOverMax val="0"/>
  </c:chart>
  <c:spPr>
    <a:ln>
      <a:noFill/>
    </a:ln>
  </c:spPr>
  <c:txPr>
    <a:bodyPr/>
    <a:lstStyle/>
    <a:p>
      <a:pPr>
        <a:defRPr>
          <a:latin typeface="+mj-lt"/>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0.76599</cdr:x>
      <cdr:y>0.03266</cdr:y>
    </cdr:from>
    <cdr:to>
      <cdr:x>0.91897</cdr:x>
      <cdr:y>0.08681</cdr:y>
    </cdr:to>
    <cdr:sp macro="" textlink="">
      <cdr:nvSpPr>
        <cdr:cNvPr id="2" name="TextBox 1"/>
        <cdr:cNvSpPr txBox="1"/>
      </cdr:nvSpPr>
      <cdr:spPr>
        <a:xfrm xmlns:a="http://schemas.openxmlformats.org/drawingml/2006/main">
          <a:off x="7120991" y="196607"/>
          <a:ext cx="1422163" cy="32597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dr:relSizeAnchor xmlns:cdr="http://schemas.openxmlformats.org/drawingml/2006/chartDrawing">
    <cdr:from>
      <cdr:x>0.80738</cdr:x>
      <cdr:y>0.54872</cdr:y>
    </cdr:from>
    <cdr:to>
      <cdr:x>0.90847</cdr:x>
      <cdr:y>0.60288</cdr:y>
    </cdr:to>
    <cdr:sp macro="" textlink="">
      <cdr:nvSpPr>
        <cdr:cNvPr id="4" name="TextBox 1"/>
        <cdr:cNvSpPr txBox="1"/>
      </cdr:nvSpPr>
      <cdr:spPr>
        <a:xfrm xmlns:a="http://schemas.openxmlformats.org/drawingml/2006/main">
          <a:off x="7505700" y="3303196"/>
          <a:ext cx="939800" cy="3260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Serbia</a:t>
          </a:r>
          <a:endParaRPr lang="en-US" sz="1800" b="1" i="1">
            <a:latin typeface="+mj-lt"/>
          </a:endParaRPr>
        </a:p>
      </cdr:txBody>
    </cdr:sp>
  </cdr:relSizeAnchor>
  <cdr:relSizeAnchor xmlns:cdr="http://schemas.openxmlformats.org/drawingml/2006/chartDrawing">
    <cdr:from>
      <cdr:x>0.80083</cdr:x>
      <cdr:y>0.35609</cdr:y>
    </cdr:from>
    <cdr:to>
      <cdr:x>0.8978</cdr:x>
      <cdr:y>0.41024</cdr:y>
    </cdr:to>
    <cdr:sp macro="" textlink="">
      <cdr:nvSpPr>
        <cdr:cNvPr id="5" name="TextBox 1"/>
        <cdr:cNvSpPr txBox="1"/>
      </cdr:nvSpPr>
      <cdr:spPr>
        <a:xfrm xmlns:a="http://schemas.openxmlformats.org/drawingml/2006/main">
          <a:off x="7444790" y="2143591"/>
          <a:ext cx="901472" cy="32597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EU 28</a:t>
          </a:r>
          <a:endParaRPr lang="en-US" sz="1800" b="1" i="1">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0.78552</cdr:x>
      <cdr:y>0.50987</cdr:y>
    </cdr:from>
    <cdr:to>
      <cdr:x>0.88551</cdr:x>
      <cdr:y>0.56403</cdr:y>
    </cdr:to>
    <cdr:sp macro="" textlink="">
      <cdr:nvSpPr>
        <cdr:cNvPr id="4" name="TextBox 1"/>
        <cdr:cNvSpPr txBox="1"/>
      </cdr:nvSpPr>
      <cdr:spPr>
        <a:xfrm xmlns:a="http://schemas.openxmlformats.org/drawingml/2006/main">
          <a:off x="7302500" y="3069311"/>
          <a:ext cx="929591" cy="3260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Serbia</a:t>
          </a:r>
          <a:endParaRPr lang="en-US" sz="1800" b="1" i="1">
            <a:latin typeface="+mj-lt"/>
          </a:endParaRPr>
        </a:p>
      </cdr:txBody>
    </cdr:sp>
  </cdr:relSizeAnchor>
  <cdr:relSizeAnchor xmlns:cdr="http://schemas.openxmlformats.org/drawingml/2006/chartDrawing">
    <cdr:from>
      <cdr:x>0.76462</cdr:x>
      <cdr:y>0.14004</cdr:y>
    </cdr:from>
    <cdr:to>
      <cdr:x>0.9176</cdr:x>
      <cdr:y>0.19419</cdr:y>
    </cdr:to>
    <cdr:sp macro="" textlink="">
      <cdr:nvSpPr>
        <cdr:cNvPr id="3" name="TextBox 1"/>
        <cdr:cNvSpPr txBox="1"/>
      </cdr:nvSpPr>
      <cdr:spPr>
        <a:xfrm xmlns:a="http://schemas.openxmlformats.org/drawingml/2006/main">
          <a:off x="7108168" y="843020"/>
          <a:ext cx="1422163" cy="32597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dr:relSizeAnchor xmlns:cdr="http://schemas.openxmlformats.org/drawingml/2006/chartDrawing">
    <cdr:from>
      <cdr:x>0.7858</cdr:x>
      <cdr:y>0.33016</cdr:y>
    </cdr:from>
    <cdr:to>
      <cdr:x>0.88277</cdr:x>
      <cdr:y>0.38431</cdr:y>
    </cdr:to>
    <cdr:sp macro="" textlink="">
      <cdr:nvSpPr>
        <cdr:cNvPr id="7" name="TextBox 1"/>
        <cdr:cNvSpPr txBox="1"/>
      </cdr:nvSpPr>
      <cdr:spPr>
        <a:xfrm xmlns:a="http://schemas.openxmlformats.org/drawingml/2006/main">
          <a:off x="7305081" y="1987476"/>
          <a:ext cx="901472" cy="32597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EU 28</a:t>
          </a:r>
          <a:endParaRPr lang="en-US" sz="1800" b="1" i="1">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0.74709</cdr:x>
      <cdr:y>0.05776</cdr:y>
    </cdr:from>
    <cdr:to>
      <cdr:x>0.90007</cdr:x>
      <cdr:y>0.11191</cdr:y>
    </cdr:to>
    <cdr:sp macro="" textlink="">
      <cdr:nvSpPr>
        <cdr:cNvPr id="3" name="TextBox 1"/>
        <cdr:cNvSpPr txBox="1"/>
      </cdr:nvSpPr>
      <cdr:spPr>
        <a:xfrm xmlns:a="http://schemas.openxmlformats.org/drawingml/2006/main">
          <a:off x="6945252" y="350643"/>
          <a:ext cx="1422163" cy="3287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dr:relSizeAnchor xmlns:cdr="http://schemas.openxmlformats.org/drawingml/2006/chartDrawing">
    <cdr:from>
      <cdr:x>0.74709</cdr:x>
      <cdr:y>0.05776</cdr:y>
    </cdr:from>
    <cdr:to>
      <cdr:x>0.90007</cdr:x>
      <cdr:y>0.11191</cdr:y>
    </cdr:to>
    <cdr:sp macro="" textlink="">
      <cdr:nvSpPr>
        <cdr:cNvPr id="7" name="TextBox 1"/>
        <cdr:cNvSpPr txBox="1"/>
      </cdr:nvSpPr>
      <cdr:spPr>
        <a:xfrm xmlns:a="http://schemas.openxmlformats.org/drawingml/2006/main">
          <a:off x="6945247" y="350638"/>
          <a:ext cx="1422164" cy="3287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dr:relSizeAnchor xmlns:cdr="http://schemas.openxmlformats.org/drawingml/2006/chartDrawing">
    <cdr:from>
      <cdr:x>0.60246</cdr:x>
      <cdr:y>0.47651</cdr:y>
    </cdr:from>
    <cdr:to>
      <cdr:x>0.70372</cdr:x>
      <cdr:y>0.53067</cdr:y>
    </cdr:to>
    <cdr:sp macro="" textlink="">
      <cdr:nvSpPr>
        <cdr:cNvPr id="8" name="TextBox 1"/>
        <cdr:cNvSpPr txBox="1"/>
      </cdr:nvSpPr>
      <cdr:spPr>
        <a:xfrm xmlns:a="http://schemas.openxmlformats.org/drawingml/2006/main">
          <a:off x="5600700" y="2868519"/>
          <a:ext cx="941320" cy="3260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Serbia</a:t>
          </a:r>
          <a:endParaRPr lang="en-US" sz="1800" b="1" i="1">
            <a:latin typeface="+mj-lt"/>
          </a:endParaRPr>
        </a:p>
      </cdr:txBody>
    </cdr:sp>
  </cdr:relSizeAnchor>
  <cdr:relSizeAnchor xmlns:cdr="http://schemas.openxmlformats.org/drawingml/2006/chartDrawing">
    <cdr:from>
      <cdr:x>0.47728</cdr:x>
      <cdr:y>0.21819</cdr:y>
    </cdr:from>
    <cdr:to>
      <cdr:x>0.57425</cdr:x>
      <cdr:y>0.27234</cdr:y>
    </cdr:to>
    <cdr:sp macro="" textlink="">
      <cdr:nvSpPr>
        <cdr:cNvPr id="9" name="TextBox 1"/>
        <cdr:cNvSpPr txBox="1"/>
      </cdr:nvSpPr>
      <cdr:spPr>
        <a:xfrm xmlns:a="http://schemas.openxmlformats.org/drawingml/2006/main">
          <a:off x="4436947" y="1313440"/>
          <a:ext cx="901472" cy="32597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EU 28</a:t>
          </a:r>
          <a:endParaRPr lang="en-US" sz="1800" b="1" i="1">
            <a:latin typeface="+mj-lt"/>
          </a:endParaRPr>
        </a:p>
      </cdr:txBody>
    </cdr:sp>
  </cdr:relSizeAnchor>
  <cdr:relSizeAnchor xmlns:cdr="http://schemas.openxmlformats.org/drawingml/2006/chartDrawing">
    <cdr:from>
      <cdr:x>0.74959</cdr:x>
      <cdr:y>0.05776</cdr:y>
    </cdr:from>
    <cdr:to>
      <cdr:x>0.90257</cdr:x>
      <cdr:y>0.11191</cdr:y>
    </cdr:to>
    <cdr:sp macro="" textlink="">
      <cdr:nvSpPr>
        <cdr:cNvPr id="2" name="TextBox 1"/>
        <cdr:cNvSpPr txBox="1"/>
      </cdr:nvSpPr>
      <cdr:spPr>
        <a:xfrm xmlns:a="http://schemas.openxmlformats.org/drawingml/2006/main">
          <a:off x="6968534" y="350638"/>
          <a:ext cx="1422164" cy="3287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dr:relSizeAnchor xmlns:cdr="http://schemas.openxmlformats.org/drawingml/2006/chartDrawing">
    <cdr:from>
      <cdr:x>0.74959</cdr:x>
      <cdr:y>0.05776</cdr:y>
    </cdr:from>
    <cdr:to>
      <cdr:x>0.90257</cdr:x>
      <cdr:y>0.11191</cdr:y>
    </cdr:to>
    <cdr:sp macro="" textlink="">
      <cdr:nvSpPr>
        <cdr:cNvPr id="10" name="TextBox 1"/>
        <cdr:cNvSpPr txBox="1"/>
      </cdr:nvSpPr>
      <cdr:spPr>
        <a:xfrm xmlns:a="http://schemas.openxmlformats.org/drawingml/2006/main">
          <a:off x="6968534" y="350638"/>
          <a:ext cx="1422164" cy="3287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0.74027</cdr:x>
      <cdr:y>0.02848</cdr:y>
    </cdr:from>
    <cdr:to>
      <cdr:x>0.89325</cdr:x>
      <cdr:y>0.08263</cdr:y>
    </cdr:to>
    <cdr:sp macro="" textlink="">
      <cdr:nvSpPr>
        <cdr:cNvPr id="2" name="TextBox 1"/>
        <cdr:cNvSpPr txBox="1"/>
      </cdr:nvSpPr>
      <cdr:spPr>
        <a:xfrm xmlns:a="http://schemas.openxmlformats.org/drawingml/2006/main">
          <a:off x="6881803" y="172868"/>
          <a:ext cx="1422163" cy="3287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dr:relSizeAnchor xmlns:cdr="http://schemas.openxmlformats.org/drawingml/2006/chartDrawing">
    <cdr:from>
      <cdr:x>0.77186</cdr:x>
      <cdr:y>0.66376</cdr:y>
    </cdr:from>
    <cdr:to>
      <cdr:x>0.88268</cdr:x>
      <cdr:y>0.71792</cdr:y>
    </cdr:to>
    <cdr:sp macro="" textlink="">
      <cdr:nvSpPr>
        <cdr:cNvPr id="4" name="TextBox 1"/>
        <cdr:cNvSpPr txBox="1"/>
      </cdr:nvSpPr>
      <cdr:spPr>
        <a:xfrm xmlns:a="http://schemas.openxmlformats.org/drawingml/2006/main">
          <a:off x="7175500" y="3995677"/>
          <a:ext cx="1030210" cy="3260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Serbia</a:t>
          </a:r>
          <a:endParaRPr lang="en-US" sz="1800" b="1" i="1">
            <a:latin typeface="+mj-lt"/>
          </a:endParaRPr>
        </a:p>
      </cdr:txBody>
    </cdr:sp>
  </cdr:relSizeAnchor>
  <cdr:relSizeAnchor xmlns:cdr="http://schemas.openxmlformats.org/drawingml/2006/chartDrawing">
    <cdr:from>
      <cdr:x>0.76417</cdr:x>
      <cdr:y>0.25094</cdr:y>
    </cdr:from>
    <cdr:to>
      <cdr:x>0.86662</cdr:x>
      <cdr:y>0.3051</cdr:y>
    </cdr:to>
    <cdr:sp macro="" textlink="">
      <cdr:nvSpPr>
        <cdr:cNvPr id="5" name="TextBox 1"/>
        <cdr:cNvSpPr txBox="1"/>
      </cdr:nvSpPr>
      <cdr:spPr>
        <a:xfrm xmlns:a="http://schemas.openxmlformats.org/drawingml/2006/main">
          <a:off x="7104009" y="1510594"/>
          <a:ext cx="952416" cy="32603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EU 28</a:t>
          </a:r>
          <a:endParaRPr lang="en-US" sz="1800" b="1" i="1">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0.4593</cdr:x>
      <cdr:y>0.57092</cdr:y>
    </cdr:from>
    <cdr:to>
      <cdr:x>0.61228</cdr:x>
      <cdr:y>0.62507</cdr:y>
    </cdr:to>
    <cdr:sp macro="" textlink="">
      <cdr:nvSpPr>
        <cdr:cNvPr id="2" name="TextBox 1"/>
        <cdr:cNvSpPr txBox="1"/>
      </cdr:nvSpPr>
      <cdr:spPr>
        <a:xfrm xmlns:a="http://schemas.openxmlformats.org/drawingml/2006/main">
          <a:off x="4269837" y="3436824"/>
          <a:ext cx="1422163" cy="32597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sr-Latn-RS" sz="1800" b="1" i="1">
              <a:latin typeface="+mj-lt"/>
            </a:rPr>
            <a:t>OECD Total</a:t>
          </a:r>
          <a:endParaRPr lang="en-US" sz="1800" b="1" i="1">
            <a:latin typeface="+mj-lt"/>
          </a:endParaRPr>
        </a:p>
      </cdr:txBody>
    </cdr:sp>
  </cdr:relSizeAnchor>
  <cdr:relSizeAnchor xmlns:cdr="http://schemas.openxmlformats.org/drawingml/2006/chartDrawing">
    <cdr:from>
      <cdr:x>0.71858</cdr:x>
      <cdr:y>0.34306</cdr:y>
    </cdr:from>
    <cdr:to>
      <cdr:x>0.82812</cdr:x>
      <cdr:y>0.39722</cdr:y>
    </cdr:to>
    <cdr:sp macro="" textlink="">
      <cdr:nvSpPr>
        <cdr:cNvPr id="4" name="TextBox 1"/>
        <cdr:cNvSpPr txBox="1"/>
      </cdr:nvSpPr>
      <cdr:spPr>
        <a:xfrm xmlns:a="http://schemas.openxmlformats.org/drawingml/2006/main">
          <a:off x="6680200" y="2065159"/>
          <a:ext cx="1018346" cy="32603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Serbia</a:t>
          </a:r>
          <a:endParaRPr lang="en-US" sz="1800" b="1" i="1">
            <a:latin typeface="+mj-lt"/>
          </a:endParaRPr>
        </a:p>
      </cdr:txBody>
    </cdr:sp>
  </cdr:relSizeAnchor>
  <cdr:relSizeAnchor xmlns:cdr="http://schemas.openxmlformats.org/drawingml/2006/chartDrawing">
    <cdr:from>
      <cdr:x>0.49686</cdr:x>
      <cdr:y>0.75494</cdr:y>
    </cdr:from>
    <cdr:to>
      <cdr:x>0.58293</cdr:x>
      <cdr:y>0.80909</cdr:y>
    </cdr:to>
    <cdr:sp macro="" textlink="">
      <cdr:nvSpPr>
        <cdr:cNvPr id="5" name="TextBox 1"/>
        <cdr:cNvSpPr txBox="1"/>
      </cdr:nvSpPr>
      <cdr:spPr>
        <a:xfrm xmlns:a="http://schemas.openxmlformats.org/drawingml/2006/main">
          <a:off x="4619018" y="4544570"/>
          <a:ext cx="800141" cy="32597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r-Latn-RS" sz="1800" b="1" i="1">
              <a:latin typeface="+mj-lt"/>
            </a:rPr>
            <a:t>EU 28</a:t>
          </a:r>
          <a:endParaRPr lang="en-US" sz="1800" b="1" i="1">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89182B-F960-4179-A034-D38E360A618E}" type="datetimeFigureOut">
              <a:rPr lang="en-US" smtClean="0"/>
              <a:t>3/14/2016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2A0187-C0C0-4005-97F3-EF7FE34E25FA}" type="slidenum">
              <a:rPr lang="en-US" smtClean="0"/>
              <a:t>‹#›</a:t>
            </a:fld>
            <a:endParaRPr lang="en-US"/>
          </a:p>
        </p:txBody>
      </p:sp>
    </p:spTree>
    <p:extLst>
      <p:ext uri="{BB962C8B-B14F-4D97-AF65-F5344CB8AC3E}">
        <p14:creationId xmlns:p14="http://schemas.microsoft.com/office/powerpoint/2010/main" val="1745151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57BDE-EA3E-46B4-AFA5-40300FE8AF9B}"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D8D59-4497-41D3-B3DE-A62778CD172F}" type="slidenum">
              <a:rPr lang="en-US" smtClean="0"/>
              <a:t>‹#›</a:t>
            </a:fld>
            <a:endParaRPr lang="en-US"/>
          </a:p>
        </p:txBody>
      </p:sp>
    </p:spTree>
    <p:extLst>
      <p:ext uri="{BB962C8B-B14F-4D97-AF65-F5344CB8AC3E}">
        <p14:creationId xmlns:p14="http://schemas.microsoft.com/office/powerpoint/2010/main" val="187975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2D484-827A-42EE-9A77-4D1425511C54}" type="datetime1">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20986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781E4-E495-492C-AD1C-08FFA4EF65F6}" type="datetime1">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382501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78487-2D9C-496B-9318-398CB68B9624}" type="datetime1">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386394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D31EB-656B-4CF8-9214-0C18AEF6452A}" type="datetime1">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338065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657AF-4F93-473F-A6C1-85FBB2B9DC9D}" type="datetime1">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4266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1C4CC-9C52-402C-A2D8-921FD87DE39A}" type="datetime1">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311617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863E0-0C35-43A2-8DD6-F3A3E0199BFB}" type="datetime1">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404648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41D9BD-D442-425F-9462-E5E48F5B9047}" type="datetime1">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148162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A3EEA-F74A-4C50-BB29-2C8679794A63}" type="datetime1">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47982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E67A3F-B4F0-4DDC-BBAE-3E13016FBE44}" type="datetime1">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135946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BDDF4-39AD-46FC-8D40-CEF2ED266055}" type="datetime1">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B3EB2-582E-4F98-AB04-409595FFB9C1}" type="slidenum">
              <a:rPr lang="en-US" smtClean="0"/>
              <a:t>‹#›</a:t>
            </a:fld>
            <a:endParaRPr lang="en-US"/>
          </a:p>
        </p:txBody>
      </p:sp>
    </p:spTree>
    <p:extLst>
      <p:ext uri="{BB962C8B-B14F-4D97-AF65-F5344CB8AC3E}">
        <p14:creationId xmlns:p14="http://schemas.microsoft.com/office/powerpoint/2010/main" val="428646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52100-C09E-40C8-B16E-A69F46D8330D}" type="datetime1">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B3EB2-582E-4F98-AB04-409595FFB9C1}" type="slidenum">
              <a:rPr lang="en-US" smtClean="0"/>
              <a:t>‹#›</a:t>
            </a:fld>
            <a:endParaRPr lang="en-US"/>
          </a:p>
        </p:txBody>
      </p:sp>
    </p:spTree>
    <p:extLst>
      <p:ext uri="{BB962C8B-B14F-4D97-AF65-F5344CB8AC3E}">
        <p14:creationId xmlns:p14="http://schemas.microsoft.com/office/powerpoint/2010/main" val="300387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391" y="3048000"/>
            <a:ext cx="8619067" cy="1446550"/>
          </a:xfrm>
          <a:prstGeom prst="rect">
            <a:avLst/>
          </a:prstGeom>
        </p:spPr>
        <p:txBody>
          <a:bodyPr wrap="square">
            <a:spAutoFit/>
          </a:bodyPr>
          <a:lstStyle/>
          <a:p>
            <a:pPr algn="ctr"/>
            <a:r>
              <a:rPr lang="sv-SE"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rPr>
              <a:t>KORIŠĆENJE </a:t>
            </a:r>
            <a:r>
              <a:rPr lang="sv-SE"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rPr>
              <a:t>PRIRODNIH RESURSA I ODRŽIVI </a:t>
            </a:r>
            <a:r>
              <a:rPr lang="sv-SE"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rPr>
              <a:t>RAZVOJ</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ndParaRPr>
          </a:p>
        </p:txBody>
      </p:sp>
      <p:sp>
        <p:nvSpPr>
          <p:cNvPr id="5" name="Rectangle 4"/>
          <p:cNvSpPr/>
          <p:nvPr/>
        </p:nvSpPr>
        <p:spPr>
          <a:xfrm>
            <a:off x="2791889" y="5257800"/>
            <a:ext cx="3661643" cy="1015663"/>
          </a:xfrm>
          <a:prstGeom prst="rect">
            <a:avLst/>
          </a:prstGeom>
        </p:spPr>
        <p:txBody>
          <a:bodyPr wrap="none">
            <a:spAutoFit/>
          </a:bodyPr>
          <a:lstStyle/>
          <a:p>
            <a:pPr algn="ctr">
              <a:defRPr/>
            </a:pPr>
            <a:r>
              <a:rPr lang="sr-Latn-CS" altLang="ja-JP"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Prof. dr Dušan </a:t>
            </a:r>
            <a:r>
              <a:rPr lang="sr-Latn-CS" altLang="ja-JP"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Gvozdenac</a:t>
            </a:r>
          </a:p>
          <a:p>
            <a:pPr algn="ctr">
              <a:defRPr/>
            </a:pPr>
            <a:r>
              <a:rPr lang="sr-Latn-CS" altLang="ja-JP"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Univerzitet u Novom Sadu</a:t>
            </a:r>
          </a:p>
          <a:p>
            <a:pPr algn="ctr">
              <a:defRPr/>
            </a:pPr>
            <a:r>
              <a:rPr lang="sr-Latn-CS" altLang="ja-JP"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Fakultet tehničkih nauka </a:t>
            </a:r>
            <a:r>
              <a:rPr lang="en-US" altLang="ja-JP"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rPr>
              <a:t> </a:t>
            </a:r>
            <a:endParaRPr lang="sr-Latn-CS" altLang="ja-JP"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ndParaRPr>
          </a:p>
        </p:txBody>
      </p:sp>
      <p:cxnSp>
        <p:nvCxnSpPr>
          <p:cNvPr id="6" name="Straight Connector 5"/>
          <p:cNvCxnSpPr/>
          <p:nvPr/>
        </p:nvCxnSpPr>
        <p:spPr>
          <a:xfrm flipV="1">
            <a:off x="174658" y="2514600"/>
            <a:ext cx="8686800" cy="76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36233" y="4800600"/>
            <a:ext cx="8686800" cy="76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36B3EB2-582E-4F98-AB04-409595FFB9C1}" type="slidenum">
              <a:rPr lang="en-US" smtClean="0"/>
              <a:t>1</a:t>
            </a:fld>
            <a:endParaRPr lang="en-US"/>
          </a:p>
        </p:txBody>
      </p:sp>
      <p:sp>
        <p:nvSpPr>
          <p:cNvPr id="3" name="Rectangle 2"/>
          <p:cNvSpPr/>
          <p:nvPr/>
        </p:nvSpPr>
        <p:spPr>
          <a:xfrm>
            <a:off x="3289715" y="1388155"/>
            <a:ext cx="5181600" cy="923330"/>
          </a:xfrm>
          <a:prstGeom prst="rect">
            <a:avLst/>
          </a:prstGeom>
        </p:spPr>
        <p:txBody>
          <a:bodyPr wrap="square">
            <a:spAutoFit/>
          </a:bodyPr>
          <a:lstStyle/>
          <a:p>
            <a:r>
              <a:rPr lang="en-US" b="1" dirty="0">
                <a:latin typeface="+mj-lt"/>
              </a:rPr>
              <a:t>Assembly of the Autonomous Province of </a:t>
            </a:r>
            <a:r>
              <a:rPr lang="en-US" b="1" dirty="0" err="1">
                <a:latin typeface="+mj-lt"/>
              </a:rPr>
              <a:t>Vojvodina</a:t>
            </a:r>
            <a:endParaRPr lang="en-US" b="1" dirty="0">
              <a:latin typeface="+mj-lt"/>
            </a:endParaRPr>
          </a:p>
          <a:p>
            <a:r>
              <a:rPr lang="en-US" b="1" dirty="0">
                <a:latin typeface="+mj-lt"/>
              </a:rPr>
              <a:t>March 15th 2016</a:t>
            </a:r>
          </a:p>
        </p:txBody>
      </p:sp>
      <p:sp>
        <p:nvSpPr>
          <p:cNvPr id="9" name="Rectangle 8"/>
          <p:cNvSpPr/>
          <p:nvPr/>
        </p:nvSpPr>
        <p:spPr>
          <a:xfrm>
            <a:off x="3289715" y="381000"/>
            <a:ext cx="5480949"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B</a:t>
            </a:r>
            <a:r>
              <a:rPr lang="sr-Latn-R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IOMASS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what are the best ways to use it?</a:t>
            </a: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8479"/>
            <a:ext cx="2060842" cy="231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68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15959" y="762000"/>
            <a:ext cx="8458200" cy="915988"/>
          </a:xfrm>
          <a:prstGeom prst="rect">
            <a:avLst/>
          </a:prstGeom>
          <a:noFill/>
          <a:ln>
            <a:noFill/>
          </a:ln>
          <a:effectLst>
            <a:outerShdw dist="45791" dir="2021404" algn="ctr" rotWithShape="0">
              <a:schemeClr val="bg2">
                <a:alpha val="79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nchor="ctr">
            <a:spAutoFit/>
          </a:bodyPr>
          <a:lstStyle/>
          <a:p>
            <a:pPr eaLnBrk="1" hangingPunct="1"/>
            <a:r>
              <a:rPr lang="sr-Latn-CS" b="1" dirty="0">
                <a:latin typeface="Times New Roman" pitchFamily="18" charset="0"/>
              </a:rPr>
              <a:t>Prva industrijska revolucija nastala je u periodu od </a:t>
            </a:r>
            <a:r>
              <a:rPr lang="en-US" b="1" dirty="0" err="1">
                <a:latin typeface="Times New Roman" pitchFamily="18" charset="0"/>
              </a:rPr>
              <a:t>polovine</a:t>
            </a:r>
            <a:r>
              <a:rPr lang="en-US" b="1" dirty="0">
                <a:latin typeface="Times New Roman" pitchFamily="18" charset="0"/>
              </a:rPr>
              <a:t> </a:t>
            </a:r>
            <a:r>
              <a:rPr lang="sr-Latn-CS" b="1" dirty="0">
                <a:latin typeface="Times New Roman" pitchFamily="18" charset="0"/>
              </a:rPr>
              <a:t>18 do </a:t>
            </a:r>
            <a:r>
              <a:rPr lang="en-US" b="1" dirty="0" err="1">
                <a:latin typeface="Times New Roman" pitchFamily="18" charset="0"/>
              </a:rPr>
              <a:t>kraja</a:t>
            </a:r>
            <a:r>
              <a:rPr lang="en-US" b="1" dirty="0">
                <a:latin typeface="Times New Roman" pitchFamily="18" charset="0"/>
              </a:rPr>
              <a:t> </a:t>
            </a:r>
            <a:r>
              <a:rPr lang="sr-Latn-CS" b="1" dirty="0">
                <a:latin typeface="Times New Roman" pitchFamily="18" charset="0"/>
              </a:rPr>
              <a:t>19 veka kada su nastale ogromne promene u </a:t>
            </a:r>
            <a:r>
              <a:rPr lang="sr-Latn-CS" b="1" i="1" dirty="0">
                <a:solidFill>
                  <a:srgbClr val="FF0000"/>
                </a:solidFill>
                <a:latin typeface="Times New Roman" pitchFamily="18" charset="0"/>
              </a:rPr>
              <a:t>poljoprivredi, industriji, rudarstvu, transportu</a:t>
            </a:r>
            <a:r>
              <a:rPr lang="sr-Latn-CS" b="1" dirty="0">
                <a:latin typeface="Times New Roman" pitchFamily="18" charset="0"/>
              </a:rPr>
              <a:t>, uzrokujući duboke ekonomske, socijalne i kultrurne promene.</a:t>
            </a:r>
          </a:p>
        </p:txBody>
      </p:sp>
      <p:sp>
        <p:nvSpPr>
          <p:cNvPr id="4" name="Text Box 3"/>
          <p:cNvSpPr txBox="1">
            <a:spLocks noChangeArrowheads="1"/>
          </p:cNvSpPr>
          <p:nvPr/>
        </p:nvSpPr>
        <p:spPr bwMode="auto">
          <a:xfrm>
            <a:off x="415959" y="1935916"/>
            <a:ext cx="8458200" cy="1200329"/>
          </a:xfrm>
          <a:prstGeom prst="rect">
            <a:avLst/>
          </a:prstGeom>
          <a:noFill/>
          <a:ln>
            <a:noFill/>
          </a:ln>
          <a:effectLst>
            <a:outerShdw dist="45791" dir="2021404" algn="ctr" rotWithShape="0">
              <a:schemeClr val="bg2">
                <a:alpha val="79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sr-Latn-CS" b="1" dirty="0">
                <a:latin typeface="Times New Roman" pitchFamily="18" charset="0"/>
              </a:rPr>
              <a:t>Druga industrijska revolucija ili tehnološka revolucija nastaje u periodu od kasnih godina 19 veka i u 20 veku kada dolazi do snažnog razvoja industrije u Zapadnoj Evropi i Americi (</a:t>
            </a:r>
            <a:r>
              <a:rPr lang="sr-Latn-CS" b="1" i="1" dirty="0">
                <a:solidFill>
                  <a:srgbClr val="FF0000"/>
                </a:solidFill>
                <a:latin typeface="Times New Roman" pitchFamily="18" charset="0"/>
              </a:rPr>
              <a:t>automobilska i avio industrija, hemijska i petrohemijska industrija,  nuklearne tehnologije,  itd.</a:t>
            </a:r>
            <a:r>
              <a:rPr lang="sr-Latn-CS" b="1" dirty="0">
                <a:latin typeface="Times New Roman" pitchFamily="18" charset="0"/>
              </a:rPr>
              <a:t>). Karakteriše ju ogromna potrošnja fosilnih goriva.</a:t>
            </a:r>
          </a:p>
        </p:txBody>
      </p:sp>
      <p:sp>
        <p:nvSpPr>
          <p:cNvPr id="5" name="Text Box 4"/>
          <p:cNvSpPr txBox="1">
            <a:spLocks noChangeArrowheads="1"/>
          </p:cNvSpPr>
          <p:nvPr/>
        </p:nvSpPr>
        <p:spPr bwMode="auto">
          <a:xfrm>
            <a:off x="381645" y="3307516"/>
            <a:ext cx="8458200" cy="2816156"/>
          </a:xfrm>
          <a:prstGeom prst="rect">
            <a:avLst/>
          </a:prstGeom>
          <a:noFill/>
          <a:ln>
            <a:noFill/>
          </a:ln>
          <a:effectLst>
            <a:outerShdw dist="45791" dir="2021404" algn="ctr" rotWithShape="0">
              <a:schemeClr val="bg2">
                <a:alpha val="79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sr-Latn-CS" b="1" dirty="0">
                <a:latin typeface="Times New Roman" pitchFamily="18" charset="0"/>
              </a:rPr>
              <a:t>Mi smo u dobu treće industrijske rervolucije ili </a:t>
            </a:r>
            <a:r>
              <a:rPr lang="sr-Latn-CS" b="1" i="1" dirty="0">
                <a:solidFill>
                  <a:srgbClr val="FF0000"/>
                </a:solidFill>
                <a:latin typeface="Times New Roman" pitchFamily="18" charset="0"/>
              </a:rPr>
              <a:t>informatičke revolucije </a:t>
            </a:r>
            <a:r>
              <a:rPr lang="sr-Latn-CS" b="1" dirty="0">
                <a:latin typeface="Times New Roman" pitchFamily="18" charset="0"/>
              </a:rPr>
              <a:t>koja pre svega sigurn</a:t>
            </a:r>
            <a:r>
              <a:rPr lang="en-US" b="1" dirty="0">
                <a:latin typeface="Times New Roman" pitchFamily="18" charset="0"/>
              </a:rPr>
              <a:t>i</a:t>
            </a:r>
            <a:r>
              <a:rPr lang="sr-Latn-CS" b="1" dirty="0">
                <a:latin typeface="Times New Roman" pitchFamily="18" charset="0"/>
              </a:rPr>
              <a:t>m i brz</a:t>
            </a:r>
            <a:r>
              <a:rPr lang="en-US" b="1" dirty="0">
                <a:latin typeface="Times New Roman" pitchFamily="18" charset="0"/>
              </a:rPr>
              <a:t>i</a:t>
            </a:r>
            <a:r>
              <a:rPr lang="sr-Latn-CS" b="1" dirty="0">
                <a:latin typeface="Times New Roman" pitchFamily="18" charset="0"/>
              </a:rPr>
              <a:t>m prenos</a:t>
            </a:r>
            <a:r>
              <a:rPr lang="en-US" b="1" dirty="0" err="1">
                <a:latin typeface="Times New Roman" pitchFamily="18" charset="0"/>
              </a:rPr>
              <a:t>om</a:t>
            </a:r>
            <a:r>
              <a:rPr lang="sr-Latn-CS" b="1" dirty="0">
                <a:latin typeface="Times New Roman" pitchFamily="18" charset="0"/>
              </a:rPr>
              <a:t> informacija na globalnom nivou pomera mnoge usluge u zemlje u razvoju uzrokujući velike ekonomske i so</a:t>
            </a:r>
            <a:r>
              <a:rPr lang="en-US" b="1" dirty="0">
                <a:latin typeface="Times New Roman" pitchFamily="18" charset="0"/>
              </a:rPr>
              <a:t>c</a:t>
            </a:r>
            <a:r>
              <a:rPr lang="sr-Latn-CS" b="1" dirty="0">
                <a:latin typeface="Times New Roman" pitchFamily="18" charset="0"/>
              </a:rPr>
              <a:t>ijalne promene na globalnom nivou. </a:t>
            </a:r>
          </a:p>
          <a:p>
            <a:pPr>
              <a:spcBef>
                <a:spcPct val="50000"/>
              </a:spcBef>
            </a:pPr>
            <a:r>
              <a:rPr lang="sr-Latn-CS" b="1" i="1" dirty="0">
                <a:latin typeface="Times New Roman" pitchFamily="18" charset="0"/>
              </a:rPr>
              <a:t>Nastaje u uslovima spo</a:t>
            </a:r>
            <a:r>
              <a:rPr lang="en-US" b="1" i="1" dirty="0">
                <a:latin typeface="Times New Roman" pitchFamily="18" charset="0"/>
              </a:rPr>
              <a:t>z</a:t>
            </a:r>
            <a:r>
              <a:rPr lang="sr-Latn-CS" b="1" i="1" dirty="0">
                <a:latin typeface="Times New Roman" pitchFamily="18" charset="0"/>
              </a:rPr>
              <a:t>naje ograničenosti izvora fosilnih goriva i pojave globalniog zagrevanja</a:t>
            </a:r>
            <a:r>
              <a:rPr lang="sr-Latn-CS" b="1" i="1" dirty="0" smtClean="0">
                <a:latin typeface="Times New Roman" pitchFamily="18" charset="0"/>
              </a:rPr>
              <a:t>.</a:t>
            </a:r>
          </a:p>
          <a:p>
            <a:pPr>
              <a:spcBef>
                <a:spcPct val="50000"/>
              </a:spcBef>
            </a:pPr>
            <a:r>
              <a:rPr lang="sr-Latn-CS" sz="2400" b="1" i="1" dirty="0">
                <a:solidFill>
                  <a:srgbClr val="FF0000"/>
                </a:solidFill>
                <a:latin typeface="Times New Roman" pitchFamily="18" charset="0"/>
              </a:rPr>
              <a:t>Vl</a:t>
            </a:r>
            <a:r>
              <a:rPr lang="sr-Cyrl-RS" sz="2400" b="1" i="1" dirty="0">
                <a:solidFill>
                  <a:srgbClr val="FF0000"/>
                </a:solidFill>
                <a:latin typeface="Times New Roman" pitchFamily="18" charset="0"/>
              </a:rPr>
              <a:t>а</a:t>
            </a:r>
            <a:r>
              <a:rPr lang="sr-Latn-CS" sz="2400" b="1" i="1" dirty="0">
                <a:solidFill>
                  <a:srgbClr val="FF0000"/>
                </a:solidFill>
                <a:latin typeface="Times New Roman" pitchFamily="18" charset="0"/>
              </a:rPr>
              <a:t>st ć</a:t>
            </a:r>
            <a:r>
              <a:rPr lang="sr-Cyrl-RS" sz="2400" b="1" i="1" dirty="0">
                <a:solidFill>
                  <a:srgbClr val="FF0000"/>
                </a:solidFill>
                <a:latin typeface="Times New Roman" pitchFamily="18" charset="0"/>
              </a:rPr>
              <a:t>е </a:t>
            </a:r>
            <a:r>
              <a:rPr lang="sr-Latn-CS" sz="2400" b="1" i="1" dirty="0">
                <a:solidFill>
                  <a:srgbClr val="FF0000"/>
                </a:solidFill>
                <a:latin typeface="Times New Roman" pitchFamily="18" charset="0"/>
              </a:rPr>
              <a:t>pr</a:t>
            </a:r>
            <a:r>
              <a:rPr lang="sr-Cyrl-RS" sz="2400" b="1" i="1" dirty="0">
                <a:solidFill>
                  <a:srgbClr val="FF0000"/>
                </a:solidFill>
                <a:latin typeface="Times New Roman" pitchFamily="18" charset="0"/>
              </a:rPr>
              <a:t>е</a:t>
            </a:r>
            <a:r>
              <a:rPr lang="sr-Latn-CS" sz="2400" b="1" i="1" dirty="0">
                <a:solidFill>
                  <a:srgbClr val="FF0000"/>
                </a:solidFill>
                <a:latin typeface="Times New Roman" pitchFamily="18" charset="0"/>
              </a:rPr>
              <a:t>l</a:t>
            </a:r>
            <a:r>
              <a:rPr lang="sr-Cyrl-RS" sz="2400" b="1" i="1" dirty="0">
                <a:solidFill>
                  <a:srgbClr val="FF0000"/>
                </a:solidFill>
                <a:latin typeface="Times New Roman" pitchFamily="18" charset="0"/>
              </a:rPr>
              <a:t>а</a:t>
            </a:r>
            <a:r>
              <a:rPr lang="sr-Latn-CS" sz="2400" b="1" i="1" dirty="0">
                <a:solidFill>
                  <a:srgbClr val="FF0000"/>
                </a:solidFill>
                <a:latin typeface="Times New Roman" pitchFamily="18" charset="0"/>
              </a:rPr>
              <a:t>ziti u ruk</a:t>
            </a:r>
            <a:r>
              <a:rPr lang="sr-Cyrl-RS" sz="2400" b="1" i="1" dirty="0">
                <a:solidFill>
                  <a:srgbClr val="FF0000"/>
                </a:solidFill>
                <a:latin typeface="Times New Roman" pitchFamily="18" charset="0"/>
              </a:rPr>
              <a:t>е о</a:t>
            </a:r>
            <a:r>
              <a:rPr lang="sr-Latn-CS" sz="2400" b="1" i="1" dirty="0">
                <a:solidFill>
                  <a:srgbClr val="FF0000"/>
                </a:solidFill>
                <a:latin typeface="Times New Roman" pitchFamily="18" charset="0"/>
              </a:rPr>
              <a:t>nih k</a:t>
            </a:r>
            <a:r>
              <a:rPr lang="sr-Cyrl-RS" sz="2400" b="1" i="1" dirty="0">
                <a:solidFill>
                  <a:srgbClr val="FF0000"/>
                </a:solidFill>
                <a:latin typeface="Times New Roman" pitchFamily="18" charset="0"/>
              </a:rPr>
              <a:t>ој</a:t>
            </a:r>
            <a:r>
              <a:rPr lang="sr-Latn-CS" sz="2400" b="1" i="1" dirty="0">
                <a:solidFill>
                  <a:srgbClr val="FF0000"/>
                </a:solidFill>
                <a:latin typeface="Times New Roman" pitchFamily="18" charset="0"/>
              </a:rPr>
              <a:t>i budu k</a:t>
            </a:r>
            <a:r>
              <a:rPr lang="sr-Cyrl-RS" sz="2400" b="1" i="1" dirty="0">
                <a:solidFill>
                  <a:srgbClr val="FF0000"/>
                </a:solidFill>
                <a:latin typeface="Times New Roman" pitchFamily="18" charset="0"/>
              </a:rPr>
              <a:t>о</a:t>
            </a:r>
            <a:r>
              <a:rPr lang="sr-Latn-CS" sz="2400" b="1" i="1" dirty="0">
                <a:solidFill>
                  <a:srgbClr val="FF0000"/>
                </a:solidFill>
                <a:latin typeface="Times New Roman" pitchFamily="18" charset="0"/>
              </a:rPr>
              <a:t>ntr</a:t>
            </a:r>
            <a:r>
              <a:rPr lang="sr-Cyrl-RS" sz="2400" b="1" i="1" dirty="0">
                <a:solidFill>
                  <a:srgbClr val="FF0000"/>
                </a:solidFill>
                <a:latin typeface="Times New Roman" pitchFamily="18" charset="0"/>
              </a:rPr>
              <a:t>о</a:t>
            </a:r>
            <a:r>
              <a:rPr lang="sr-Latn-CS" sz="2400" b="1" i="1" dirty="0">
                <a:solidFill>
                  <a:srgbClr val="FF0000"/>
                </a:solidFill>
                <a:latin typeface="Times New Roman" pitchFamily="18" charset="0"/>
              </a:rPr>
              <a:t>lis</a:t>
            </a:r>
            <a:r>
              <a:rPr lang="sr-Cyrl-RS" sz="2400" b="1" i="1" dirty="0">
                <a:solidFill>
                  <a:srgbClr val="FF0000"/>
                </a:solidFill>
                <a:latin typeface="Times New Roman" pitchFamily="18" charset="0"/>
              </a:rPr>
              <a:t>а</a:t>
            </a:r>
            <a:r>
              <a:rPr lang="sr-Latn-CS" sz="2400" b="1" i="1" dirty="0">
                <a:solidFill>
                  <a:srgbClr val="FF0000"/>
                </a:solidFill>
                <a:latin typeface="Times New Roman" pitchFamily="18" charset="0"/>
              </a:rPr>
              <a:t>li inf</a:t>
            </a:r>
            <a:r>
              <a:rPr lang="sr-Cyrl-RS" sz="2400" b="1" i="1" dirty="0">
                <a:solidFill>
                  <a:srgbClr val="FF0000"/>
                </a:solidFill>
                <a:latin typeface="Times New Roman" pitchFamily="18" charset="0"/>
              </a:rPr>
              <a:t>о</a:t>
            </a:r>
            <a:r>
              <a:rPr lang="sr-Latn-CS" sz="2400" b="1" i="1" dirty="0">
                <a:solidFill>
                  <a:srgbClr val="FF0000"/>
                </a:solidFill>
                <a:latin typeface="Times New Roman" pitchFamily="18" charset="0"/>
              </a:rPr>
              <a:t>rm</a:t>
            </a:r>
            <a:r>
              <a:rPr lang="sr-Cyrl-RS" sz="2400" b="1" i="1" dirty="0">
                <a:solidFill>
                  <a:srgbClr val="FF0000"/>
                </a:solidFill>
                <a:latin typeface="Times New Roman" pitchFamily="18" charset="0"/>
              </a:rPr>
              <a:t>а</a:t>
            </a:r>
            <a:r>
              <a:rPr lang="sr-Latn-CS" sz="2400" b="1" i="1" dirty="0">
                <a:solidFill>
                  <a:srgbClr val="FF0000"/>
                </a:solidFill>
                <a:latin typeface="Times New Roman" pitchFamily="18" charset="0"/>
              </a:rPr>
              <a:t>ci</a:t>
            </a:r>
            <a:r>
              <a:rPr lang="sr-Cyrl-RS" sz="2400" b="1" i="1" dirty="0">
                <a:solidFill>
                  <a:srgbClr val="FF0000"/>
                </a:solidFill>
                <a:latin typeface="Times New Roman" pitchFamily="18" charset="0"/>
              </a:rPr>
              <a:t>је</a:t>
            </a:r>
            <a:r>
              <a:rPr lang="sr-Cyrl-RS" sz="2400" b="1" i="1" dirty="0" smtClean="0">
                <a:solidFill>
                  <a:srgbClr val="FF0000"/>
                </a:solidFill>
                <a:latin typeface="Times New Roman" pitchFamily="18" charset="0"/>
              </a:rPr>
              <a:t>.</a:t>
            </a:r>
            <a:r>
              <a:rPr lang="sr-Latn-RS" sz="2400" b="1" i="1" dirty="0" smtClean="0">
                <a:solidFill>
                  <a:srgbClr val="FF0000"/>
                </a:solidFill>
                <a:latin typeface="Times New Roman" pitchFamily="18" charset="0"/>
              </a:rPr>
              <a:t> (Zbignjev Bžežinski)</a:t>
            </a:r>
            <a:endParaRPr lang="sr-Latn-CS" b="1" i="1" dirty="0">
              <a:latin typeface="Times New Roman" pitchFamily="18" charset="0"/>
            </a:endParaRPr>
          </a:p>
        </p:txBody>
      </p:sp>
      <p:sp>
        <p:nvSpPr>
          <p:cNvPr id="6" name="Slide Number Placeholder 5"/>
          <p:cNvSpPr>
            <a:spLocks noGrp="1"/>
          </p:cNvSpPr>
          <p:nvPr>
            <p:ph type="sldNum" sz="quarter" idx="12"/>
          </p:nvPr>
        </p:nvSpPr>
        <p:spPr/>
        <p:txBody>
          <a:bodyPr/>
          <a:lstStyle/>
          <a:p>
            <a:fld id="{B36B3EB2-582E-4F98-AB04-409595FFB9C1}" type="slidenum">
              <a:rPr lang="en-US" smtClean="0"/>
              <a:t>10</a:t>
            </a:fld>
            <a:endParaRPr lang="en-US"/>
          </a:p>
        </p:txBody>
      </p:sp>
    </p:spTree>
    <p:extLst>
      <p:ext uri="{BB962C8B-B14F-4D97-AF65-F5344CB8AC3E}">
        <p14:creationId xmlns:p14="http://schemas.microsoft.com/office/powerpoint/2010/main" val="394722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7708E15-FAB9-408F-A8A1-B589842404F1}" type="slidenum">
              <a:rPr lang="en-US"/>
              <a:pPr/>
              <a:t>11</a:t>
            </a:fld>
            <a:endParaRPr lang="en-US"/>
          </a:p>
        </p:txBody>
      </p:sp>
      <p:sp>
        <p:nvSpPr>
          <p:cNvPr id="8195" name="Text Box 4"/>
          <p:cNvSpPr txBox="1">
            <a:spLocks noChangeArrowheads="1"/>
          </p:cNvSpPr>
          <p:nvPr/>
        </p:nvSpPr>
        <p:spPr bwMode="auto">
          <a:xfrm>
            <a:off x="838200" y="1752600"/>
            <a:ext cx="7676213" cy="3108543"/>
          </a:xfrm>
          <a:prstGeom prst="rect">
            <a:avLst/>
          </a:prstGeom>
          <a:noFill/>
          <a:ln>
            <a:noFill/>
          </a:ln>
          <a:effectLst>
            <a:outerShdw dist="45791" dir="2021404" algn="ctr" rotWithShape="0">
              <a:schemeClr val="bg2">
                <a:alpha val="79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b="1" dirty="0">
                <a:latin typeface="Times New Roman" pitchFamily="18" charset="0"/>
              </a:rPr>
              <a:t>-10000 </a:t>
            </a:r>
            <a:r>
              <a:rPr lang="en-US" sz="2800" b="1" dirty="0" err="1">
                <a:latin typeface="Times New Roman" pitchFamily="18" charset="0"/>
              </a:rPr>
              <a:t>godina</a:t>
            </a:r>
            <a:r>
              <a:rPr lang="en-US" sz="2800" b="1" dirty="0">
                <a:latin typeface="Times New Roman" pitchFamily="18" charset="0"/>
              </a:rPr>
              <a:t>	</a:t>
            </a:r>
            <a:r>
              <a:rPr lang="en-US" sz="2800" b="1" dirty="0" smtClean="0">
                <a:latin typeface="Times New Roman" pitchFamily="18" charset="0"/>
              </a:rPr>
              <a:t>5 </a:t>
            </a:r>
            <a:r>
              <a:rPr lang="en-US" sz="2800" b="1" dirty="0" err="1">
                <a:latin typeface="Times New Roman" pitchFamily="18" charset="0"/>
              </a:rPr>
              <a:t>miliona</a:t>
            </a:r>
            <a:r>
              <a:rPr lang="en-US" sz="2800" b="1" dirty="0">
                <a:latin typeface="Times New Roman" pitchFamily="18" charset="0"/>
              </a:rPr>
              <a:t> </a:t>
            </a:r>
            <a:r>
              <a:rPr lang="en-US" sz="2800" b="1" dirty="0" err="1">
                <a:latin typeface="Times New Roman" pitchFamily="18" charset="0"/>
              </a:rPr>
              <a:t>ljudi</a:t>
            </a:r>
            <a:r>
              <a:rPr lang="en-US" sz="2800" b="1" dirty="0">
                <a:latin typeface="Times New Roman" pitchFamily="18" charset="0"/>
              </a:rPr>
              <a:t> </a:t>
            </a:r>
            <a:r>
              <a:rPr lang="en-US" sz="2800" b="1" dirty="0" err="1">
                <a:latin typeface="Times New Roman" pitchFamily="18" charset="0"/>
              </a:rPr>
              <a:t>na</a:t>
            </a:r>
            <a:r>
              <a:rPr lang="en-US" sz="2800" b="1" dirty="0">
                <a:latin typeface="Times New Roman" pitchFamily="18" charset="0"/>
              </a:rPr>
              <a:t> </a:t>
            </a:r>
            <a:r>
              <a:rPr lang="en-US" sz="2800" b="1" dirty="0" err="1">
                <a:latin typeface="Times New Roman" pitchFamily="18" charset="0"/>
              </a:rPr>
              <a:t>Svetu</a:t>
            </a:r>
            <a:endParaRPr lang="en-US" sz="2800" b="1" dirty="0">
              <a:latin typeface="Times New Roman" pitchFamily="18" charset="0"/>
            </a:endParaRPr>
          </a:p>
          <a:p>
            <a:pPr>
              <a:spcBef>
                <a:spcPct val="50000"/>
              </a:spcBef>
            </a:pPr>
            <a:r>
              <a:rPr lang="en-US" sz="2800" b="1" dirty="0" smtClean="0">
                <a:latin typeface="Times New Roman" pitchFamily="18" charset="0"/>
              </a:rPr>
              <a:t>0 </a:t>
            </a:r>
            <a:r>
              <a:rPr lang="en-US" sz="2800" b="1" dirty="0" err="1">
                <a:latin typeface="Times New Roman" pitchFamily="18" charset="0"/>
              </a:rPr>
              <a:t>godina</a:t>
            </a:r>
            <a:r>
              <a:rPr lang="en-US" sz="2800" b="1" dirty="0">
                <a:latin typeface="Times New Roman" pitchFamily="18" charset="0"/>
              </a:rPr>
              <a:t>		170 </a:t>
            </a:r>
            <a:r>
              <a:rPr lang="en-US" sz="2800" b="1" dirty="0" err="1">
                <a:latin typeface="Times New Roman" pitchFamily="18" charset="0"/>
              </a:rPr>
              <a:t>miliona</a:t>
            </a:r>
            <a:r>
              <a:rPr lang="en-US" sz="2800" b="1" dirty="0">
                <a:latin typeface="Times New Roman" pitchFamily="18" charset="0"/>
              </a:rPr>
              <a:t> </a:t>
            </a:r>
            <a:r>
              <a:rPr lang="en-US" sz="2800" b="1" dirty="0" err="1">
                <a:latin typeface="Times New Roman" pitchFamily="18" charset="0"/>
              </a:rPr>
              <a:t>ljudi</a:t>
            </a:r>
            <a:endParaRPr lang="en-US" sz="2800" b="1" dirty="0">
              <a:latin typeface="Times New Roman" pitchFamily="18" charset="0"/>
            </a:endParaRPr>
          </a:p>
          <a:p>
            <a:pPr>
              <a:spcBef>
                <a:spcPct val="50000"/>
              </a:spcBef>
            </a:pPr>
            <a:r>
              <a:rPr lang="en-US" sz="2800" b="1" dirty="0" smtClean="0">
                <a:latin typeface="Times New Roman" pitchFamily="18" charset="0"/>
              </a:rPr>
              <a:t>1880</a:t>
            </a:r>
            <a:r>
              <a:rPr lang="en-US" sz="2800" b="1" dirty="0">
                <a:latin typeface="Times New Roman" pitchFamily="18" charset="0"/>
              </a:rPr>
              <a:t>			1400 </a:t>
            </a:r>
            <a:r>
              <a:rPr lang="en-US" sz="2800" b="1" dirty="0" err="1">
                <a:latin typeface="Times New Roman" pitchFamily="18" charset="0"/>
              </a:rPr>
              <a:t>miliona</a:t>
            </a:r>
            <a:r>
              <a:rPr lang="en-US" sz="2800" b="1" dirty="0">
                <a:latin typeface="Times New Roman" pitchFamily="18" charset="0"/>
              </a:rPr>
              <a:t> </a:t>
            </a:r>
            <a:r>
              <a:rPr lang="en-US" sz="2800" b="1" dirty="0" err="1">
                <a:latin typeface="Times New Roman" pitchFamily="18" charset="0"/>
              </a:rPr>
              <a:t>ljudi</a:t>
            </a:r>
            <a:endParaRPr lang="en-US" sz="2800" b="1" dirty="0">
              <a:latin typeface="Times New Roman" pitchFamily="18" charset="0"/>
            </a:endParaRPr>
          </a:p>
          <a:p>
            <a:pPr>
              <a:spcBef>
                <a:spcPct val="50000"/>
              </a:spcBef>
            </a:pPr>
            <a:r>
              <a:rPr lang="en-US" sz="2800" b="1" dirty="0" smtClean="0">
                <a:latin typeface="Times New Roman" pitchFamily="18" charset="0"/>
              </a:rPr>
              <a:t>2010</a:t>
            </a:r>
            <a:r>
              <a:rPr lang="en-US" sz="2800" b="1" dirty="0">
                <a:latin typeface="Times New Roman" pitchFamily="18" charset="0"/>
              </a:rPr>
              <a:t>			6690 </a:t>
            </a:r>
            <a:r>
              <a:rPr lang="en-US" sz="2800" b="1" dirty="0" err="1">
                <a:latin typeface="Times New Roman" pitchFamily="18" charset="0"/>
              </a:rPr>
              <a:t>miliona</a:t>
            </a:r>
            <a:r>
              <a:rPr lang="en-US" sz="2800" b="1" dirty="0">
                <a:latin typeface="Times New Roman" pitchFamily="18" charset="0"/>
              </a:rPr>
              <a:t> </a:t>
            </a:r>
            <a:r>
              <a:rPr lang="en-US" sz="2800" b="1" dirty="0" err="1">
                <a:latin typeface="Times New Roman" pitchFamily="18" charset="0"/>
              </a:rPr>
              <a:t>ljudi</a:t>
            </a:r>
            <a:endParaRPr lang="en-US" sz="2800" b="1" dirty="0">
              <a:latin typeface="Times New Roman" pitchFamily="18" charset="0"/>
            </a:endParaRPr>
          </a:p>
          <a:p>
            <a:pPr>
              <a:spcBef>
                <a:spcPct val="50000"/>
              </a:spcBef>
            </a:pPr>
            <a:r>
              <a:rPr lang="en-US" sz="2800" b="1" dirty="0" smtClean="0">
                <a:latin typeface="Times New Roman" pitchFamily="18" charset="0"/>
              </a:rPr>
              <a:t>2050</a:t>
            </a:r>
            <a:r>
              <a:rPr lang="en-US" sz="2800" b="1" dirty="0">
                <a:latin typeface="Times New Roman" pitchFamily="18" charset="0"/>
              </a:rPr>
              <a:t>			9150 </a:t>
            </a:r>
            <a:r>
              <a:rPr lang="en-US" sz="2800" b="1" dirty="0" err="1">
                <a:latin typeface="Times New Roman" pitchFamily="18" charset="0"/>
              </a:rPr>
              <a:t>miliona</a:t>
            </a:r>
            <a:r>
              <a:rPr lang="en-US" sz="2800" b="1" dirty="0">
                <a:latin typeface="Times New Roman" pitchFamily="18" charset="0"/>
              </a:rPr>
              <a:t> </a:t>
            </a:r>
            <a:r>
              <a:rPr lang="en-US" sz="2800" b="1" dirty="0" err="1">
                <a:latin typeface="Times New Roman" pitchFamily="18" charset="0"/>
              </a:rPr>
              <a:t>ljudi</a:t>
            </a:r>
            <a:endParaRPr lang="sr-Latn-CS" sz="2800" b="1" dirty="0">
              <a:latin typeface="Times New Roman" pitchFamily="18" charset="0"/>
            </a:endParaRPr>
          </a:p>
        </p:txBody>
      </p:sp>
    </p:spTree>
    <p:extLst>
      <p:ext uri="{BB962C8B-B14F-4D97-AF65-F5344CB8AC3E}">
        <p14:creationId xmlns:p14="http://schemas.microsoft.com/office/powerpoint/2010/main" val="305928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A8F9465-7C78-4F40-B8C3-249A82895E86}" type="slidenum">
              <a:rPr lang="en-US" smtClean="0"/>
              <a:pPr>
                <a:defRPr/>
              </a:pPr>
              <a:t>12</a:t>
            </a:fld>
            <a:endParaRPr lang="en-US" dirty="0"/>
          </a:p>
        </p:txBody>
      </p:sp>
      <p:sp>
        <p:nvSpPr>
          <p:cNvPr id="614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444" name="Object 3"/>
          <p:cNvGraphicFramePr>
            <a:graphicFrameLocks noChangeAspect="1"/>
          </p:cNvGraphicFramePr>
          <p:nvPr>
            <p:extLst>
              <p:ext uri="{D42A27DB-BD31-4B8C-83A1-F6EECF244321}">
                <p14:modId xmlns:p14="http://schemas.microsoft.com/office/powerpoint/2010/main" val="2157691181"/>
              </p:ext>
            </p:extLst>
          </p:nvPr>
        </p:nvGraphicFramePr>
        <p:xfrm>
          <a:off x="251521" y="566632"/>
          <a:ext cx="8625188" cy="5166624"/>
        </p:xfrm>
        <a:graphic>
          <a:graphicData uri="http://schemas.openxmlformats.org/presentationml/2006/ole">
            <mc:AlternateContent xmlns:mc="http://schemas.openxmlformats.org/markup-compatibility/2006">
              <mc:Choice xmlns:v="urn:schemas-microsoft-com:vml" Requires="v">
                <p:oleObj spid="_x0000_s7189" name="Visio" r:id="rId3" imgW="8888883" imgH="5331998" progId="Visio.Drawing.11">
                  <p:embed/>
                </p:oleObj>
              </mc:Choice>
              <mc:Fallback>
                <p:oleObj name="Visio" r:id="rId3" imgW="8888883" imgH="5331998" progId="Visio.Drawing.11">
                  <p:embed/>
                  <p:pic>
                    <p:nvPicPr>
                      <p:cNvPr id="0" name=""/>
                      <p:cNvPicPr>
                        <a:picLocks noChangeAspect="1" noChangeArrowheads="1"/>
                      </p:cNvPicPr>
                      <p:nvPr/>
                    </p:nvPicPr>
                    <p:blipFill>
                      <a:blip r:embed="rId4"/>
                      <a:srcRect/>
                      <a:stretch>
                        <a:fillRect/>
                      </a:stretch>
                    </p:blipFill>
                    <p:spPr bwMode="auto">
                      <a:xfrm>
                        <a:off x="251521" y="566632"/>
                        <a:ext cx="8625188" cy="5166624"/>
                      </a:xfrm>
                      <a:prstGeom prst="rect">
                        <a:avLst/>
                      </a:prstGeom>
                      <a:noFill/>
                      <a:ln>
                        <a:noFill/>
                      </a:ln>
                      <a:extLst/>
                    </p:spPr>
                  </p:pic>
                </p:oleObj>
              </mc:Fallback>
            </mc:AlternateContent>
          </a:graphicData>
        </a:graphic>
      </p:graphicFrame>
      <p:sp>
        <p:nvSpPr>
          <p:cNvPr id="61445" name="Rectangle 4"/>
          <p:cNvSpPr>
            <a:spLocks noChangeArrowheads="1"/>
          </p:cNvSpPr>
          <p:nvPr/>
        </p:nvSpPr>
        <p:spPr bwMode="auto">
          <a:xfrm>
            <a:off x="2690112" y="6093296"/>
            <a:ext cx="40128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sr-Latn-CS" sz="2800" b="1" dirty="0">
                <a:latin typeface="Cambria" pitchFamily="18" charset="0"/>
              </a:rPr>
              <a:t>Rast ljudske populacije</a:t>
            </a:r>
            <a:endParaRPr lang="en-US" sz="2800" b="1" dirty="0">
              <a:latin typeface="Cambria" pitchFamily="18" charset="0"/>
            </a:endParaRPr>
          </a:p>
        </p:txBody>
      </p:sp>
    </p:spTree>
    <p:extLst>
      <p:ext uri="{BB962C8B-B14F-4D97-AF65-F5344CB8AC3E}">
        <p14:creationId xmlns:p14="http://schemas.microsoft.com/office/powerpoint/2010/main" val="357937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05800" cy="4893647"/>
          </a:xfrm>
          <a:prstGeom prst="rect">
            <a:avLst/>
          </a:prstGeom>
        </p:spPr>
        <p:txBody>
          <a:bodyPr wrap="square">
            <a:spAutoFit/>
          </a:bodyPr>
          <a:lstStyle/>
          <a:p>
            <a:pPr>
              <a:tabLst>
                <a:tab pos="360363" algn="l"/>
              </a:tabLst>
            </a:pPr>
            <a:r>
              <a:rPr lang="sr-Latn-RS" sz="2400" b="1" dirty="0">
                <a:latin typeface="Cambria" pitchFamily="18" charset="0"/>
              </a:rPr>
              <a:t>a.	Voda</a:t>
            </a:r>
            <a:endParaRPr lang="en-US" sz="2400" dirty="0">
              <a:latin typeface="Cambria" pitchFamily="18" charset="0"/>
            </a:endParaRPr>
          </a:p>
          <a:p>
            <a:pPr>
              <a:tabLst>
                <a:tab pos="360363" algn="l"/>
              </a:tabLst>
            </a:pPr>
            <a:endParaRPr lang="sr-Latn-RS" sz="2400" dirty="0">
              <a:latin typeface="Cambria" pitchFamily="18" charset="0"/>
            </a:endParaRPr>
          </a:p>
          <a:p>
            <a:pPr>
              <a:tabLst>
                <a:tab pos="360363" algn="l"/>
              </a:tabLst>
            </a:pPr>
            <a:r>
              <a:rPr lang="sr-Latn-RS" sz="2400" dirty="0" smtClean="0">
                <a:latin typeface="Cambria" pitchFamily="18" charset="0"/>
              </a:rPr>
              <a:t>Pitka </a:t>
            </a:r>
            <a:r>
              <a:rPr lang="sr-Latn-RS" sz="2400" dirty="0">
                <a:latin typeface="Cambria" pitchFamily="18" charset="0"/>
              </a:rPr>
              <a:t>ili sveža voda čini samo oko 2,5% od ukupne vode na Zemlji, koja iznosi oko 35 miliona km</a:t>
            </a:r>
            <a:r>
              <a:rPr lang="sr-Latn-RS" sz="2400" baseline="30000" dirty="0">
                <a:latin typeface="Cambria" pitchFamily="18" charset="0"/>
              </a:rPr>
              <a:t>3</a:t>
            </a:r>
            <a:r>
              <a:rPr lang="sr-Latn-RS" sz="2400" dirty="0">
                <a:latin typeface="Cambria" pitchFamily="18" charset="0"/>
              </a:rPr>
              <a:t>. Nažalost čak oko 70% od sveže vode je u formi leda i stalnog snežnog pokrivača. Tako ostaje na raspolaganju samo </a:t>
            </a:r>
            <a:r>
              <a:rPr lang="sr-Latn-RS" sz="2400" b="1" dirty="0">
                <a:latin typeface="Cambria" pitchFamily="18" charset="0"/>
              </a:rPr>
              <a:t>oko 200.000 km</a:t>
            </a:r>
            <a:r>
              <a:rPr lang="sr-Latn-RS" sz="2400" b="1" baseline="30000" dirty="0">
                <a:latin typeface="Cambria" pitchFamily="18" charset="0"/>
              </a:rPr>
              <a:t>3</a:t>
            </a:r>
            <a:r>
              <a:rPr lang="sr-Latn-RS" sz="2400" b="1" dirty="0">
                <a:latin typeface="Cambria" pitchFamily="18" charset="0"/>
              </a:rPr>
              <a:t> sveže vode</a:t>
            </a:r>
            <a:r>
              <a:rPr lang="sr-Latn-RS" sz="2400" dirty="0">
                <a:latin typeface="Cambria" pitchFamily="18" charset="0"/>
              </a:rPr>
              <a:t>, tako da ne iznenađuje da će vrlo brzo potrebe za svežom vodom biti veće od onoga što nam je na raspolaganju. </a:t>
            </a:r>
            <a:endParaRPr lang="sr-Latn-RS" sz="2400" dirty="0" smtClean="0">
              <a:latin typeface="Cambria" pitchFamily="18" charset="0"/>
            </a:endParaRPr>
          </a:p>
          <a:p>
            <a:pPr>
              <a:tabLst>
                <a:tab pos="360363" algn="l"/>
              </a:tabLst>
            </a:pPr>
            <a:endParaRPr lang="sr-Latn-RS" sz="2400" dirty="0">
              <a:latin typeface="Cambria" pitchFamily="18" charset="0"/>
            </a:endParaRPr>
          </a:p>
          <a:p>
            <a:pPr>
              <a:tabLst>
                <a:tab pos="360363" algn="l"/>
              </a:tabLst>
            </a:pPr>
            <a:r>
              <a:rPr lang="sr-Latn-RS" sz="2400" dirty="0" smtClean="0">
                <a:latin typeface="Cambria" pitchFamily="18" charset="0"/>
              </a:rPr>
              <a:t>Organizacija </a:t>
            </a:r>
            <a:r>
              <a:rPr lang="sr-Latn-RS" sz="2400" dirty="0">
                <a:latin typeface="Cambria" pitchFamily="18" charset="0"/>
              </a:rPr>
              <a:t>za hranu i poljoprivredu Ujedinjenih nacija (Food and Agriculture Organization - FAO) predviđa da će do 2025, 1,8 milijardi ljudi živeti u zemljama s apsolutnom nestašicom vode.</a:t>
            </a:r>
            <a:endParaRPr lang="en-US" sz="2400"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13</a:t>
            </a:fld>
            <a:endParaRPr lang="en-US"/>
          </a:p>
        </p:txBody>
      </p:sp>
    </p:spTree>
    <p:extLst>
      <p:ext uri="{BB962C8B-B14F-4D97-AF65-F5344CB8AC3E}">
        <p14:creationId xmlns:p14="http://schemas.microsoft.com/office/powerpoint/2010/main" val="92286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36" y="685800"/>
            <a:ext cx="8534400" cy="5632311"/>
          </a:xfrm>
          <a:prstGeom prst="rect">
            <a:avLst/>
          </a:prstGeom>
        </p:spPr>
        <p:txBody>
          <a:bodyPr wrap="square">
            <a:spAutoFit/>
          </a:bodyPr>
          <a:lstStyle/>
          <a:p>
            <a:pPr>
              <a:tabLst>
                <a:tab pos="360363" algn="l"/>
              </a:tabLst>
            </a:pPr>
            <a:r>
              <a:rPr lang="sr-Latn-RS" sz="2400" b="1" dirty="0">
                <a:latin typeface="Cambria" pitchFamily="18" charset="0"/>
              </a:rPr>
              <a:t>b.	Nafta</a:t>
            </a:r>
            <a:endParaRPr lang="en-US" sz="2400" dirty="0">
              <a:latin typeface="Cambria" pitchFamily="18" charset="0"/>
            </a:endParaRPr>
          </a:p>
          <a:p>
            <a:endParaRPr lang="sr-Latn-RS" sz="2400" dirty="0" smtClean="0">
              <a:latin typeface="Cambria" pitchFamily="18" charset="0"/>
            </a:endParaRPr>
          </a:p>
          <a:p>
            <a:r>
              <a:rPr lang="sr-Latn-RS" sz="2400" dirty="0" smtClean="0">
                <a:latin typeface="Cambria" pitchFamily="18" charset="0"/>
              </a:rPr>
              <a:t>Prema </a:t>
            </a:r>
            <a:r>
              <a:rPr lang="sr-Latn-RS" sz="2400" dirty="0">
                <a:latin typeface="Cambria" pitchFamily="18" charset="0"/>
              </a:rPr>
              <a:t>British Petroleumu - BP (2006), ukupno identifikovane i dokazane rezerve nafte u svetu na kraju 2005. godine bile su 1200,7 milijardi barela. Ova procena je blizu rezervama od 1266 milijardi barela iz drugih izvora koje navodi Međunarodna agencija za energiju (International Energy Agency – IEA, 2004). Uzimajući u obzir sadašnju stopu proizvodnje od preko 80 miliona barela na dan, ove rezerve će trajati još oko 41 godinu, ako ne bude bilo povećanja proizvodnje. Naravno, moguće je i postojanje još neotkrivenih rezervi. Analiza Energetske informativne agencije, SAD (U.S. Energy Information Agency) (2006) procenjuje da su konačne svetske rezerve nafte (uključujući resurse koji još nisu otkriveni) negde između 2,2×10</a:t>
            </a:r>
            <a:r>
              <a:rPr lang="sr-Latn-RS" sz="2400" baseline="30000" dirty="0">
                <a:latin typeface="Cambria" pitchFamily="18" charset="0"/>
              </a:rPr>
              <a:t>12</a:t>
            </a:r>
            <a:r>
              <a:rPr lang="sr-Latn-RS" sz="2400" dirty="0">
                <a:latin typeface="Cambria" pitchFamily="18" charset="0"/>
              </a:rPr>
              <a:t> barela (bbl) i 3,9×10</a:t>
            </a:r>
            <a:r>
              <a:rPr lang="sr-Latn-RS" sz="2400" baseline="30000" dirty="0">
                <a:latin typeface="Cambria" pitchFamily="18" charset="0"/>
              </a:rPr>
              <a:t>12</a:t>
            </a:r>
            <a:r>
              <a:rPr lang="sr-Latn-RS" sz="2400" dirty="0">
                <a:latin typeface="Cambria" pitchFamily="18" charset="0"/>
              </a:rPr>
              <a:t> bbl. </a:t>
            </a:r>
          </a:p>
        </p:txBody>
      </p:sp>
      <p:sp>
        <p:nvSpPr>
          <p:cNvPr id="3" name="Slide Number Placeholder 2"/>
          <p:cNvSpPr>
            <a:spLocks noGrp="1"/>
          </p:cNvSpPr>
          <p:nvPr>
            <p:ph type="sldNum" sz="quarter" idx="12"/>
          </p:nvPr>
        </p:nvSpPr>
        <p:spPr/>
        <p:txBody>
          <a:bodyPr/>
          <a:lstStyle/>
          <a:p>
            <a:fld id="{B36B3EB2-582E-4F98-AB04-409595FFB9C1}" type="slidenum">
              <a:rPr lang="en-US" smtClean="0"/>
              <a:t>14</a:t>
            </a:fld>
            <a:endParaRPr lang="en-US"/>
          </a:p>
        </p:txBody>
      </p:sp>
    </p:spTree>
    <p:extLst>
      <p:ext uri="{BB962C8B-B14F-4D97-AF65-F5344CB8AC3E}">
        <p14:creationId xmlns:p14="http://schemas.microsoft.com/office/powerpoint/2010/main" val="362595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4590BE-3DC1-480B-8118-A81D10A295E7}" type="slidenum">
              <a:rPr lang="en-US" smtClean="0"/>
              <a:pPr>
                <a:defRPr/>
              </a:pPr>
              <a:t>15</a:t>
            </a:fld>
            <a:endParaRPr lang="en-US" dirty="0"/>
          </a:p>
        </p:txBody>
      </p:sp>
      <p:sp>
        <p:nvSpPr>
          <p:cNvPr id="634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3492" name="Object 3"/>
          <p:cNvGraphicFramePr>
            <a:graphicFrameLocks noChangeAspect="1"/>
          </p:cNvGraphicFramePr>
          <p:nvPr>
            <p:extLst>
              <p:ext uri="{D42A27DB-BD31-4B8C-83A1-F6EECF244321}">
                <p14:modId xmlns:p14="http://schemas.microsoft.com/office/powerpoint/2010/main" val="3884269107"/>
              </p:ext>
            </p:extLst>
          </p:nvPr>
        </p:nvGraphicFramePr>
        <p:xfrm>
          <a:off x="323528" y="588122"/>
          <a:ext cx="8561601" cy="4854897"/>
        </p:xfrm>
        <a:graphic>
          <a:graphicData uri="http://schemas.openxmlformats.org/presentationml/2006/ole">
            <mc:AlternateContent xmlns:mc="http://schemas.openxmlformats.org/markup-compatibility/2006">
              <mc:Choice xmlns:v="urn:schemas-microsoft-com:vml" Requires="v">
                <p:oleObj spid="_x0000_s8213" name="Visio" r:id="rId3" imgW="12800708" imgH="7284951" progId="Visio.Drawing.11">
                  <p:embed/>
                </p:oleObj>
              </mc:Choice>
              <mc:Fallback>
                <p:oleObj name="Visio" r:id="rId3" imgW="12800708" imgH="7284951" progId="Visio.Drawing.11">
                  <p:embed/>
                  <p:pic>
                    <p:nvPicPr>
                      <p:cNvPr id="0" name=""/>
                      <p:cNvPicPr>
                        <a:picLocks noChangeAspect="1" noChangeArrowheads="1"/>
                      </p:cNvPicPr>
                      <p:nvPr/>
                    </p:nvPicPr>
                    <p:blipFill>
                      <a:blip r:embed="rId4"/>
                      <a:srcRect/>
                      <a:stretch>
                        <a:fillRect/>
                      </a:stretch>
                    </p:blipFill>
                    <p:spPr bwMode="auto">
                      <a:xfrm>
                        <a:off x="323528" y="588122"/>
                        <a:ext cx="8561601" cy="4854897"/>
                      </a:xfrm>
                      <a:prstGeom prst="rect">
                        <a:avLst/>
                      </a:prstGeom>
                      <a:noFill/>
                      <a:ln>
                        <a:noFill/>
                      </a:ln>
                      <a:extLst/>
                    </p:spPr>
                  </p:pic>
                </p:oleObj>
              </mc:Fallback>
            </mc:AlternateContent>
          </a:graphicData>
        </a:graphic>
      </p:graphicFrame>
      <p:sp>
        <p:nvSpPr>
          <p:cNvPr id="63493" name="Rectangle 4"/>
          <p:cNvSpPr>
            <a:spLocks noChangeArrowheads="1"/>
          </p:cNvSpPr>
          <p:nvPr/>
        </p:nvSpPr>
        <p:spPr bwMode="auto">
          <a:xfrm>
            <a:off x="1043781" y="5661248"/>
            <a:ext cx="7056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sr-Latn-CS" sz="2400" b="1" dirty="0">
                <a:latin typeface="Cambria" pitchFamily="18" charset="0"/>
              </a:rPr>
              <a:t>Svetska proizvodnja sirove nafte u zavisnosti od vremena za različite ukupne </a:t>
            </a:r>
            <a:r>
              <a:rPr lang="sr-Latn-CS" sz="2400" b="1" dirty="0" smtClean="0">
                <a:latin typeface="Cambria" pitchFamily="18" charset="0"/>
              </a:rPr>
              <a:t>količine</a:t>
            </a:r>
            <a:endParaRPr lang="en-US" sz="2400" b="1" dirty="0">
              <a:latin typeface="Cambria" pitchFamily="18" charset="0"/>
            </a:endParaRPr>
          </a:p>
        </p:txBody>
      </p:sp>
    </p:spTree>
    <p:extLst>
      <p:ext uri="{BB962C8B-B14F-4D97-AF65-F5344CB8AC3E}">
        <p14:creationId xmlns:p14="http://schemas.microsoft.com/office/powerpoint/2010/main" val="137779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82000" cy="5632311"/>
          </a:xfrm>
          <a:prstGeom prst="rect">
            <a:avLst/>
          </a:prstGeom>
        </p:spPr>
        <p:txBody>
          <a:bodyPr wrap="square">
            <a:spAutoFit/>
          </a:bodyPr>
          <a:lstStyle/>
          <a:p>
            <a:r>
              <a:rPr lang="sr-Latn-RS" sz="2400" b="1" dirty="0">
                <a:latin typeface="Cambria" pitchFamily="18" charset="0"/>
              </a:rPr>
              <a:t>Prirodni gas</a:t>
            </a:r>
            <a:endParaRPr lang="en-US" sz="2400" dirty="0">
              <a:latin typeface="Cambria" pitchFamily="18" charset="0"/>
            </a:endParaRPr>
          </a:p>
          <a:p>
            <a:endParaRPr lang="sr-Latn-RS" sz="2400" dirty="0">
              <a:latin typeface="Cambria" pitchFamily="18" charset="0"/>
            </a:endParaRPr>
          </a:p>
          <a:p>
            <a:r>
              <a:rPr lang="sr-Latn-RS" sz="2400" dirty="0" smtClean="0">
                <a:latin typeface="Cambria" pitchFamily="18" charset="0"/>
              </a:rPr>
              <a:t>Prema </a:t>
            </a:r>
            <a:r>
              <a:rPr lang="sr-Latn-RS" sz="2400" dirty="0">
                <a:latin typeface="Cambria" pitchFamily="18" charset="0"/>
              </a:rPr>
              <a:t>BP-u (2006), ukupno dokazane rezerve prirodnog gasa u svetu na kraju 2004. godine bile su 179,5 hiljada milijardi m</a:t>
            </a:r>
            <a:r>
              <a:rPr lang="sr-Latn-RS" sz="2400" baseline="30000" dirty="0">
                <a:latin typeface="Cambria" pitchFamily="18" charset="0"/>
              </a:rPr>
              <a:t>3</a:t>
            </a:r>
            <a:r>
              <a:rPr lang="sr-Latn-RS" sz="2400" dirty="0">
                <a:latin typeface="Cambria" pitchFamily="18" charset="0"/>
              </a:rPr>
              <a:t>. Uzimajući u obzir proizvodnju gasa u 2004. godini, bez povećanja proizvodnje, ove rezerve bi trajale 67 godina. Proizvodnja prirodnog gasa se povećava prosečnom stopom od 2,5% tokom poslednje četiri godine, pa ako proizvodnja nastavi da raste, zbog dodatnog korišćenja komprimovanog prirodnog gasa (CNG) za transport i povećanja proizvodnje električne energije korišćenjem prirodnog gasa, rezerve bi trajale manje. Ne treba isključiti mogućnost novih otkrića prirodnog gasa, ali ipak razumno je očekivati da će raspoloživi izvori prirodnog gasa trajati oko 50 do 80 godina sa pikom proizvodnje koja bi se dogodila mnogo ranije.</a:t>
            </a:r>
            <a:endParaRPr lang="en-US" sz="2400"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16</a:t>
            </a:fld>
            <a:endParaRPr lang="en-US"/>
          </a:p>
        </p:txBody>
      </p:sp>
    </p:spTree>
    <p:extLst>
      <p:ext uri="{BB962C8B-B14F-4D97-AF65-F5344CB8AC3E}">
        <p14:creationId xmlns:p14="http://schemas.microsoft.com/office/powerpoint/2010/main" val="397502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382000" cy="4154984"/>
          </a:xfrm>
          <a:prstGeom prst="rect">
            <a:avLst/>
          </a:prstGeom>
        </p:spPr>
        <p:txBody>
          <a:bodyPr wrap="square">
            <a:spAutoFit/>
          </a:bodyPr>
          <a:lstStyle/>
          <a:p>
            <a:r>
              <a:rPr lang="sr-Latn-RS" sz="2400" b="1" dirty="0">
                <a:latin typeface="Cambria" pitchFamily="18" charset="0"/>
              </a:rPr>
              <a:t>Ugalj</a:t>
            </a:r>
            <a:endParaRPr lang="en-US" sz="2400" dirty="0">
              <a:latin typeface="Cambria" pitchFamily="18" charset="0"/>
            </a:endParaRPr>
          </a:p>
          <a:p>
            <a:endParaRPr lang="sr-Latn-RS" sz="2400" dirty="0" smtClean="0">
              <a:latin typeface="Cambria" pitchFamily="18" charset="0"/>
            </a:endParaRPr>
          </a:p>
          <a:p>
            <a:r>
              <a:rPr lang="sr-Latn-RS" sz="2400" dirty="0" smtClean="0">
                <a:latin typeface="Cambria" pitchFamily="18" charset="0"/>
              </a:rPr>
              <a:t>Ugalj </a:t>
            </a:r>
            <a:r>
              <a:rPr lang="sr-Latn-RS" sz="2400" dirty="0">
                <a:latin typeface="Cambria" pitchFamily="18" charset="0"/>
              </a:rPr>
              <a:t>je najveći fosilni resurs koji je na raspolaganju, a i najproblematičniji sa stanovišta zaštite životne sredine. Na osnovu svih indikacija, korišćenje uglja će nastaviti da raste, posebno zbog očekivanih povećanja potrošnje električne energije u Kini, Indiji, Australiji i drugim državama. Sa stanovišta životne sredine, to bi bilo neodrživo, osim ako se ne bude koristila nova tehnologija čistog uglja (clean coal technology - CCT) s izdvajanjem ugljenika iz produkata sagorevanja</a:t>
            </a:r>
            <a:r>
              <a:rPr lang="sr-Latn-RS" sz="2400" dirty="0" smtClean="0">
                <a:latin typeface="Cambria" pitchFamily="18" charset="0"/>
              </a:rPr>
              <a:t>.</a:t>
            </a:r>
            <a:endParaRPr lang="en-US" sz="2400"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17</a:t>
            </a:fld>
            <a:endParaRPr lang="en-US"/>
          </a:p>
        </p:txBody>
      </p:sp>
    </p:spTree>
    <p:extLst>
      <p:ext uri="{BB962C8B-B14F-4D97-AF65-F5344CB8AC3E}">
        <p14:creationId xmlns:p14="http://schemas.microsoft.com/office/powerpoint/2010/main" val="318575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89844"/>
            <a:ext cx="8382000" cy="4893647"/>
          </a:xfrm>
          <a:prstGeom prst="rect">
            <a:avLst/>
          </a:prstGeom>
        </p:spPr>
        <p:txBody>
          <a:bodyPr wrap="square">
            <a:spAutoFit/>
          </a:bodyPr>
          <a:lstStyle/>
          <a:p>
            <a:endParaRPr lang="sr-Latn-RS" sz="2400" dirty="0">
              <a:latin typeface="Cambria" pitchFamily="18" charset="0"/>
            </a:endParaRPr>
          </a:p>
          <a:p>
            <a:r>
              <a:rPr lang="sr-Latn-RS" sz="2400" dirty="0">
                <a:latin typeface="Cambria" pitchFamily="18" charset="0"/>
              </a:rPr>
              <a:t>Prema BP-u, dokazane rezerve uglja u svetu se procenjuju na oko 909 milijardi tona na kraju 2004. godine i trajanjem ovih rezervi od oko 164 godine. BP podaci, takođe, pokazuju da se korišćenje uglja povećavalo po prosečnoj stopi od 6% od 2002. do 2005. godine, što čini i najveće povećanje od svih fosilnih goriva. Zbog toga što Kina i Indija nastavljaju izgradnju novih elektrana na ugalj, razumno je pretpostaviti da će se povećanje korišćenja uglja nastaviti bar još nekoliko godina. Time će se i smanjiti procenjeno vreme trajanja uglja. Dalje smanjenje toga perioda se može očekivati kada se čiste tehnologije uglja, kao što su gasifikacija i likvifikacija uglja, budu koristile komercijalno, umesto direktnog sagorevanja.</a:t>
            </a:r>
            <a:endParaRPr lang="en-US" sz="2400" dirty="0">
              <a:latin typeface="Cambria" pitchFamily="18" charset="0"/>
            </a:endParaRPr>
          </a:p>
        </p:txBody>
      </p:sp>
      <p:sp>
        <p:nvSpPr>
          <p:cNvPr id="4" name="Slide Number Placeholder 3"/>
          <p:cNvSpPr>
            <a:spLocks noGrp="1"/>
          </p:cNvSpPr>
          <p:nvPr>
            <p:ph type="sldNum" sz="quarter" idx="12"/>
          </p:nvPr>
        </p:nvSpPr>
        <p:spPr/>
        <p:txBody>
          <a:bodyPr/>
          <a:lstStyle/>
          <a:p>
            <a:fld id="{B36B3EB2-582E-4F98-AB04-409595FFB9C1}" type="slidenum">
              <a:rPr lang="en-US" smtClean="0"/>
              <a:t>18</a:t>
            </a:fld>
            <a:endParaRPr lang="en-US"/>
          </a:p>
        </p:txBody>
      </p:sp>
    </p:spTree>
    <p:extLst>
      <p:ext uri="{BB962C8B-B14F-4D97-AF65-F5344CB8AC3E}">
        <p14:creationId xmlns:p14="http://schemas.microsoft.com/office/powerpoint/2010/main" val="14611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692" y="2133600"/>
            <a:ext cx="8153400" cy="2308324"/>
          </a:xfrm>
          <a:prstGeom prst="rect">
            <a:avLst/>
          </a:prstGeom>
        </p:spPr>
        <p:txBody>
          <a:bodyPr wrap="square">
            <a:spAutoFit/>
          </a:bodyPr>
          <a:lstStyle/>
          <a:p>
            <a:r>
              <a:rPr lang="sr-Latn-RS" sz="2400" b="1" dirty="0" smtClean="0">
                <a:latin typeface="Cambria" pitchFamily="18" charset="0"/>
              </a:rPr>
              <a:t>Fosfati</a:t>
            </a:r>
            <a:endParaRPr lang="en-US" sz="2400" dirty="0">
              <a:latin typeface="Cambria" pitchFamily="18" charset="0"/>
            </a:endParaRPr>
          </a:p>
          <a:p>
            <a:endParaRPr lang="sr-Latn-RS" sz="2400" dirty="0" smtClean="0">
              <a:latin typeface="Cambria" pitchFamily="18" charset="0"/>
            </a:endParaRPr>
          </a:p>
          <a:p>
            <a:r>
              <a:rPr lang="sr-Latn-RS" sz="2400" dirty="0" smtClean="0">
                <a:latin typeface="Cambria" pitchFamily="18" charset="0"/>
              </a:rPr>
              <a:t>Bez </a:t>
            </a:r>
            <a:r>
              <a:rPr lang="sr-Latn-RS" sz="2400" dirty="0">
                <a:latin typeface="Cambria" pitchFamily="18" charset="0"/>
              </a:rPr>
              <a:t>fosfata, biljke ne mogu da rastu. Bitni zа đubrivо, fоsfаti sе mоgu nаći sаmо u nеkоlikо zеmаlја. Procene su da sadašnje poznate rezerve mogu da potraju od 50 dо 100 gоdinа.</a:t>
            </a:r>
            <a:endParaRPr lang="en-US" sz="2400"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19</a:t>
            </a:fld>
            <a:endParaRPr lang="en-US"/>
          </a:p>
        </p:txBody>
      </p:sp>
    </p:spTree>
    <p:extLst>
      <p:ext uri="{BB962C8B-B14F-4D97-AF65-F5344CB8AC3E}">
        <p14:creationId xmlns:p14="http://schemas.microsoft.com/office/powerpoint/2010/main" val="307323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2</a:t>
            </a:fld>
            <a:endParaRPr lang="en-US"/>
          </a:p>
        </p:txBody>
      </p:sp>
      <p:sp>
        <p:nvSpPr>
          <p:cNvPr id="8" name="Rectangle 7"/>
          <p:cNvSpPr/>
          <p:nvPr/>
        </p:nvSpPr>
        <p:spPr>
          <a:xfrm>
            <a:off x="457200" y="1600200"/>
            <a:ext cx="8229600" cy="2308324"/>
          </a:xfrm>
          <a:prstGeom prst="rect">
            <a:avLst/>
          </a:prstGeom>
          <a:solidFill>
            <a:schemeClr val="accent1">
              <a:lumMod val="20000"/>
              <a:lumOff val="80000"/>
            </a:schemeClr>
          </a:solidFill>
        </p:spPr>
        <p:txBody>
          <a:bodyPr wrap="square">
            <a:spAutoFit/>
          </a:bodyPr>
          <a:lstStyle/>
          <a:p>
            <a:r>
              <a:rPr lang="en-US" sz="2400" dirty="0" err="1">
                <a:latin typeface="Cambria" pitchFamily="18" charset="0"/>
              </a:rPr>
              <a:t>Оsnоvni</a:t>
            </a:r>
            <a:r>
              <a:rPr lang="en-US" sz="2400" dirty="0">
                <a:latin typeface="Cambria" pitchFamily="18" charset="0"/>
              </a:rPr>
              <a:t> </a:t>
            </a:r>
            <a:r>
              <a:rPr lang="en-US" sz="2400" b="1" i="1" dirty="0" err="1">
                <a:solidFill>
                  <a:srgbClr val="FF0000"/>
                </a:solidFill>
                <a:latin typeface="Cambria" pitchFamily="18" charset="0"/>
              </a:rPr>
              <a:t>prirоdni</a:t>
            </a:r>
            <a:r>
              <a:rPr lang="en-US" sz="2400" b="1" i="1" dirty="0">
                <a:solidFill>
                  <a:srgbClr val="FF0000"/>
                </a:solidFill>
                <a:latin typeface="Cambria" pitchFamily="18" charset="0"/>
              </a:rPr>
              <a:t> </a:t>
            </a:r>
            <a:r>
              <a:rPr lang="en-US" sz="2400" b="1" i="1" dirty="0" err="1">
                <a:solidFill>
                  <a:srgbClr val="FF0000"/>
                </a:solidFill>
                <a:latin typeface="Cambria" pitchFamily="18" charset="0"/>
              </a:rPr>
              <a:t>rеsursi</a:t>
            </a:r>
            <a:r>
              <a:rPr lang="en-US" sz="2400" dirty="0">
                <a:latin typeface="Cambria" pitchFamily="18" charset="0"/>
              </a:rPr>
              <a:t> </a:t>
            </a:r>
            <a:r>
              <a:rPr lang="en-US" sz="2400" dirty="0" err="1">
                <a:latin typeface="Cambria" pitchFamily="18" charset="0"/>
              </a:rPr>
              <a:t>su</a:t>
            </a:r>
            <a:r>
              <a:rPr lang="en-US" sz="2400" dirty="0">
                <a:latin typeface="Cambria" pitchFamily="18" charset="0"/>
              </a:rPr>
              <a:t>:</a:t>
            </a:r>
          </a:p>
          <a:p>
            <a:pPr marL="342900" indent="-342900">
              <a:buFont typeface="Arial" pitchFamily="34" charset="0"/>
              <a:buChar char="•"/>
            </a:pPr>
            <a:r>
              <a:rPr lang="sr-Latn-RS" sz="2400" dirty="0" smtClean="0">
                <a:latin typeface="Cambria" pitchFamily="18" charset="0"/>
              </a:rPr>
              <a:t>Z</a:t>
            </a:r>
            <a:r>
              <a:rPr lang="en-US" sz="2400" dirty="0" err="1" smtClean="0">
                <a:latin typeface="Cambria" pitchFamily="18" charset="0"/>
              </a:rPr>
              <a:t>еmlјištе</a:t>
            </a:r>
            <a:r>
              <a:rPr lang="en-US" sz="2400" dirty="0" smtClean="0">
                <a:latin typeface="Cambria" pitchFamily="18" charset="0"/>
              </a:rPr>
              <a:t> </a:t>
            </a:r>
            <a:r>
              <a:rPr lang="en-US" sz="2400" dirty="0">
                <a:latin typeface="Cambria" pitchFamily="18" charset="0"/>
              </a:rPr>
              <a:t>(</a:t>
            </a:r>
            <a:r>
              <a:rPr lang="en-US" sz="2400" dirty="0" err="1">
                <a:latin typeface="Cambria" pitchFamily="18" charset="0"/>
              </a:rPr>
              <a:t>pоlјоprivrеdnо</a:t>
            </a:r>
            <a:r>
              <a:rPr lang="en-US" sz="2400" dirty="0">
                <a:latin typeface="Cambria" pitchFamily="18" charset="0"/>
              </a:rPr>
              <a:t>, </a:t>
            </a:r>
            <a:r>
              <a:rPr lang="en-US" sz="2400" dirty="0" err="1">
                <a:latin typeface="Cambria" pitchFamily="18" charset="0"/>
              </a:rPr>
              <a:t>grаđеvinskо</a:t>
            </a:r>
            <a:r>
              <a:rPr lang="en-US" sz="2400" dirty="0">
                <a:latin typeface="Cambria" pitchFamily="18" charset="0"/>
              </a:rPr>
              <a:t> i </a:t>
            </a:r>
            <a:r>
              <a:rPr lang="en-US" sz="2400" dirty="0" err="1">
                <a:latin typeface="Cambria" pitchFamily="18" charset="0"/>
              </a:rPr>
              <a:t>šumskо</a:t>
            </a:r>
            <a:r>
              <a:rPr lang="en-US" sz="2400" dirty="0" smtClean="0">
                <a:latin typeface="Cambria" pitchFamily="18" charset="0"/>
              </a:rPr>
              <a:t>)</a:t>
            </a:r>
            <a:endParaRPr lang="sr-Latn-RS" sz="2400" dirty="0" smtClean="0">
              <a:latin typeface="Cambria" pitchFamily="18" charset="0"/>
            </a:endParaRPr>
          </a:p>
          <a:p>
            <a:pPr marL="342900" indent="-342900">
              <a:buFont typeface="Arial" pitchFamily="34" charset="0"/>
              <a:buChar char="•"/>
            </a:pPr>
            <a:r>
              <a:rPr lang="sr-Latn-RS" sz="2400" dirty="0" smtClean="0">
                <a:latin typeface="Cambria" pitchFamily="18" charset="0"/>
              </a:rPr>
              <a:t>S</a:t>
            </a:r>
            <a:r>
              <a:rPr lang="en-US" sz="2400" dirty="0" err="1" smtClean="0">
                <a:latin typeface="Cambria" pitchFamily="18" charset="0"/>
              </a:rPr>
              <a:t>tеnе</a:t>
            </a:r>
            <a:r>
              <a:rPr lang="en-US" sz="2400" dirty="0">
                <a:latin typeface="Cambria" pitchFamily="18" charset="0"/>
              </a:rPr>
              <a:t>, </a:t>
            </a:r>
            <a:r>
              <a:rPr lang="en-US" sz="2400" dirty="0" err="1">
                <a:latin typeface="Cambria" pitchFamily="18" charset="0"/>
              </a:rPr>
              <a:t>minеrаli</a:t>
            </a:r>
            <a:r>
              <a:rPr lang="en-US" sz="2400" dirty="0">
                <a:latin typeface="Cambria" pitchFamily="18" charset="0"/>
              </a:rPr>
              <a:t>, </a:t>
            </a:r>
            <a:r>
              <a:rPr lang="en-US" sz="2400" dirty="0" err="1">
                <a:latin typeface="Cambria" pitchFamily="18" charset="0"/>
              </a:rPr>
              <a:t>fоsilnа</a:t>
            </a:r>
            <a:r>
              <a:rPr lang="en-US" sz="2400" dirty="0">
                <a:latin typeface="Cambria" pitchFamily="18" charset="0"/>
              </a:rPr>
              <a:t> </a:t>
            </a:r>
            <a:r>
              <a:rPr lang="en-US" sz="2400" dirty="0" err="1" smtClean="0">
                <a:latin typeface="Cambria" pitchFamily="18" charset="0"/>
              </a:rPr>
              <a:t>gоrivа</a:t>
            </a:r>
            <a:endParaRPr lang="sr-Latn-RS" sz="2400" dirty="0" smtClean="0">
              <a:latin typeface="Cambria" pitchFamily="18" charset="0"/>
            </a:endParaRPr>
          </a:p>
          <a:p>
            <a:pPr marL="342900" indent="-342900">
              <a:buFont typeface="Arial" pitchFamily="34" charset="0"/>
              <a:buChar char="•"/>
            </a:pPr>
            <a:r>
              <a:rPr lang="en-US" sz="2400" dirty="0" err="1" smtClean="0">
                <a:latin typeface="Cambria" pitchFamily="18" charset="0"/>
              </a:rPr>
              <a:t>Vоdа</a:t>
            </a:r>
            <a:endParaRPr lang="sr-Latn-RS" sz="2400" dirty="0" smtClean="0">
              <a:latin typeface="Cambria" pitchFamily="18" charset="0"/>
            </a:endParaRPr>
          </a:p>
          <a:p>
            <a:pPr marL="342900" indent="-342900">
              <a:buFont typeface="Arial" pitchFamily="34" charset="0"/>
              <a:buChar char="•"/>
            </a:pPr>
            <a:r>
              <a:rPr lang="sr-Latn-RS" sz="2400" dirty="0" smtClean="0">
                <a:latin typeface="Cambria" pitchFamily="18" charset="0"/>
              </a:rPr>
              <a:t>K</a:t>
            </a:r>
            <a:r>
              <a:rPr lang="en-US" sz="2400" dirty="0" err="1" smtClean="0">
                <a:latin typeface="Cambria" pitchFamily="18" charset="0"/>
              </a:rPr>
              <a:t>limа</a:t>
            </a:r>
            <a:r>
              <a:rPr lang="en-US" sz="2400" dirty="0" smtClean="0">
                <a:latin typeface="Cambria" pitchFamily="18" charset="0"/>
              </a:rPr>
              <a:t> </a:t>
            </a:r>
            <a:r>
              <a:rPr lang="en-US" sz="2400" dirty="0">
                <a:latin typeface="Cambria" pitchFamily="18" charset="0"/>
              </a:rPr>
              <a:t>(</a:t>
            </a:r>
            <a:r>
              <a:rPr lang="en-US" sz="2400" dirty="0" err="1">
                <a:latin typeface="Cambria" pitchFamily="18" charset="0"/>
              </a:rPr>
              <a:t>suncе</a:t>
            </a:r>
            <a:r>
              <a:rPr lang="en-US" sz="2400" dirty="0">
                <a:latin typeface="Cambria" pitchFamily="18" charset="0"/>
              </a:rPr>
              <a:t>, </a:t>
            </a:r>
            <a:r>
              <a:rPr lang="en-US" sz="2400" dirty="0" err="1">
                <a:latin typeface="Cambria" pitchFamily="18" charset="0"/>
              </a:rPr>
              <a:t>vеtаr</a:t>
            </a:r>
            <a:r>
              <a:rPr lang="en-US" sz="2400" dirty="0">
                <a:latin typeface="Cambria" pitchFamily="18" charset="0"/>
              </a:rPr>
              <a:t>, </a:t>
            </a:r>
            <a:r>
              <a:rPr lang="en-US" sz="2400" dirty="0" err="1">
                <a:latin typeface="Cambria" pitchFamily="18" charset="0"/>
              </a:rPr>
              <a:t>plimа</a:t>
            </a:r>
            <a:r>
              <a:rPr lang="en-US" sz="2400" dirty="0">
                <a:latin typeface="Cambria" pitchFamily="18" charset="0"/>
              </a:rPr>
              <a:t> i </a:t>
            </a:r>
            <a:r>
              <a:rPr lang="en-US" sz="2400" dirty="0" err="1">
                <a:latin typeface="Cambria" pitchFamily="18" charset="0"/>
              </a:rPr>
              <a:t>оsеkа</a:t>
            </a:r>
            <a:r>
              <a:rPr lang="en-US" sz="2400" dirty="0" smtClean="0">
                <a:latin typeface="Cambria" pitchFamily="18" charset="0"/>
              </a:rPr>
              <a:t>)</a:t>
            </a:r>
            <a:endParaRPr lang="sr-Latn-RS" sz="2400" dirty="0" smtClean="0">
              <a:latin typeface="Cambria" pitchFamily="18" charset="0"/>
            </a:endParaRPr>
          </a:p>
          <a:p>
            <a:pPr marL="342900" indent="-342900">
              <a:buFont typeface="Arial" pitchFamily="34" charset="0"/>
              <a:buChar char="•"/>
            </a:pPr>
            <a:r>
              <a:rPr lang="sr-Latn-RS" sz="2400" dirty="0" smtClean="0">
                <a:latin typeface="Cambria" pitchFamily="18" charset="0"/>
              </a:rPr>
              <a:t>F</a:t>
            </a:r>
            <a:r>
              <a:rPr lang="en-US" sz="2400" dirty="0" err="1" smtClean="0">
                <a:latin typeface="Cambria" pitchFamily="18" charset="0"/>
              </a:rPr>
              <a:t>lоrа</a:t>
            </a:r>
            <a:r>
              <a:rPr lang="en-US" sz="2400" dirty="0" smtClean="0">
                <a:latin typeface="Cambria" pitchFamily="18" charset="0"/>
              </a:rPr>
              <a:t> </a:t>
            </a:r>
            <a:r>
              <a:rPr lang="en-US" sz="2400" dirty="0">
                <a:latin typeface="Cambria" pitchFamily="18" charset="0"/>
              </a:rPr>
              <a:t>i </a:t>
            </a:r>
            <a:r>
              <a:rPr lang="en-US" sz="2400" dirty="0" err="1">
                <a:latin typeface="Cambria" pitchFamily="18" charset="0"/>
              </a:rPr>
              <a:t>fаunа</a:t>
            </a:r>
            <a:endParaRPr lang="en-US" sz="2400" dirty="0">
              <a:latin typeface="Cambria" pitchFamily="18" charset="0"/>
            </a:endParaRPr>
          </a:p>
        </p:txBody>
      </p:sp>
      <p:sp>
        <p:nvSpPr>
          <p:cNvPr id="9" name="Rectangle 8"/>
          <p:cNvSpPr/>
          <p:nvPr/>
        </p:nvSpPr>
        <p:spPr>
          <a:xfrm>
            <a:off x="457200" y="4294126"/>
            <a:ext cx="8229600" cy="1569660"/>
          </a:xfrm>
          <a:prstGeom prst="rect">
            <a:avLst/>
          </a:prstGeom>
          <a:solidFill>
            <a:schemeClr val="accent1">
              <a:lumMod val="20000"/>
              <a:lumOff val="80000"/>
            </a:schemeClr>
          </a:solidFill>
        </p:spPr>
        <p:txBody>
          <a:bodyPr wrap="square">
            <a:spAutoFit/>
          </a:bodyPr>
          <a:lstStyle/>
          <a:p>
            <a:r>
              <a:rPr lang="sr-Cyrl-RS" sz="2400" b="1" i="1" dirty="0">
                <a:solidFill>
                  <a:srgbClr val="FF0000"/>
                </a:solidFill>
                <a:latin typeface="Cambria" pitchFamily="18" charset="0"/>
              </a:rPr>
              <a:t>О</a:t>
            </a:r>
            <a:r>
              <a:rPr lang="en-US" sz="2400" b="1" i="1" dirty="0" err="1">
                <a:solidFill>
                  <a:srgbClr val="FF0000"/>
                </a:solidFill>
                <a:latin typeface="Cambria" pitchFamily="18" charset="0"/>
              </a:rPr>
              <a:t>drživi</a:t>
            </a:r>
            <a:r>
              <a:rPr lang="en-US" sz="2400" b="1" i="1" dirty="0">
                <a:solidFill>
                  <a:srgbClr val="FF0000"/>
                </a:solidFill>
                <a:latin typeface="Cambria" pitchFamily="18" charset="0"/>
              </a:rPr>
              <a:t> r</a:t>
            </a:r>
            <a:r>
              <a:rPr lang="sr-Cyrl-RS" sz="2400" b="1" i="1" dirty="0">
                <a:solidFill>
                  <a:srgbClr val="FF0000"/>
                </a:solidFill>
                <a:latin typeface="Cambria" pitchFamily="18" charset="0"/>
              </a:rPr>
              <a:t>а</a:t>
            </a:r>
            <a:r>
              <a:rPr lang="en-US" sz="2400" b="1" i="1" dirty="0" err="1">
                <a:solidFill>
                  <a:srgbClr val="FF0000"/>
                </a:solidFill>
                <a:latin typeface="Cambria" pitchFamily="18" charset="0"/>
              </a:rPr>
              <a:t>zv</a:t>
            </a:r>
            <a:r>
              <a:rPr lang="sr-Cyrl-RS" sz="2400" b="1" i="1" dirty="0">
                <a:solidFill>
                  <a:srgbClr val="FF0000"/>
                </a:solidFill>
                <a:latin typeface="Cambria" pitchFamily="18" charset="0"/>
              </a:rPr>
              <a:t>ој </a:t>
            </a:r>
            <a:r>
              <a:rPr lang="sr-Latn-RS" sz="2400" dirty="0" smtClean="0">
                <a:latin typeface="Cambria" pitchFamily="18" charset="0"/>
              </a:rPr>
              <a:t>društva</a:t>
            </a:r>
            <a:r>
              <a:rPr lang="sr-Latn-RS" sz="2400" b="1" dirty="0" smtClean="0">
                <a:solidFill>
                  <a:srgbClr val="FF0000"/>
                </a:solidFill>
                <a:latin typeface="Cambria" pitchFamily="18" charset="0"/>
              </a:rPr>
              <a:t> </a:t>
            </a:r>
            <a:r>
              <a:rPr lang="en-US" sz="2400" dirty="0" smtClean="0">
                <a:latin typeface="Cambria" pitchFamily="18" charset="0"/>
              </a:rPr>
              <a:t>p</a:t>
            </a:r>
            <a:r>
              <a:rPr lang="sr-Cyrl-RS" sz="2400" dirty="0">
                <a:latin typeface="Cambria" pitchFamily="18" charset="0"/>
              </a:rPr>
              <a:t>о</a:t>
            </a:r>
            <a:r>
              <a:rPr lang="en-US" sz="2400" dirty="0" err="1">
                <a:latin typeface="Cambria" pitchFamily="18" charset="0"/>
              </a:rPr>
              <a:t>dr</a:t>
            </a:r>
            <a:r>
              <a:rPr lang="sr-Cyrl-RS" sz="2400" dirty="0">
                <a:latin typeface="Cambria" pitchFamily="18" charset="0"/>
              </a:rPr>
              <a:t>а</a:t>
            </a:r>
            <a:r>
              <a:rPr lang="en-US" sz="2400" dirty="0" err="1">
                <a:latin typeface="Cambria" pitchFamily="18" charset="0"/>
              </a:rPr>
              <a:t>zum</a:t>
            </a:r>
            <a:r>
              <a:rPr lang="sr-Cyrl-RS" sz="2400" dirty="0">
                <a:latin typeface="Cambria" pitchFamily="18" charset="0"/>
              </a:rPr>
              <a:t>е</a:t>
            </a:r>
            <a:r>
              <a:rPr lang="en-US" sz="2400" dirty="0">
                <a:latin typeface="Cambria" pitchFamily="18" charset="0"/>
              </a:rPr>
              <a:t>v</a:t>
            </a:r>
            <a:r>
              <a:rPr lang="sr-Cyrl-RS" sz="2400" dirty="0">
                <a:latin typeface="Cambria" pitchFamily="18" charset="0"/>
              </a:rPr>
              <a:t>а </a:t>
            </a:r>
            <a:r>
              <a:rPr lang="en-US" sz="2400" dirty="0" smtClean="0">
                <a:latin typeface="Cambria" pitchFamily="18" charset="0"/>
              </a:rPr>
              <a:t>z</a:t>
            </a:r>
            <a:r>
              <a:rPr lang="sr-Cyrl-RS" sz="2400" dirty="0">
                <a:latin typeface="Cambria" pitchFamily="18" charset="0"/>
              </a:rPr>
              <a:t>а</a:t>
            </a:r>
            <a:r>
              <a:rPr lang="en-US" sz="2400" dirty="0">
                <a:latin typeface="Cambria" pitchFamily="18" charset="0"/>
              </a:rPr>
              <a:t>d</a:t>
            </a:r>
            <a:r>
              <a:rPr lang="sr-Cyrl-RS" sz="2400" dirty="0">
                <a:latin typeface="Cambria" pitchFamily="18" charset="0"/>
              </a:rPr>
              <a:t>о</a:t>
            </a:r>
            <a:r>
              <a:rPr lang="en-US" sz="2400" dirty="0">
                <a:latin typeface="Cambria" pitchFamily="18" charset="0"/>
              </a:rPr>
              <a:t>v</a:t>
            </a:r>
            <a:r>
              <a:rPr lang="sr-Cyrl-RS" sz="2400" dirty="0">
                <a:latin typeface="Cambria" pitchFamily="18" charset="0"/>
              </a:rPr>
              <a:t>о</a:t>
            </a:r>
            <a:r>
              <a:rPr lang="en-US" sz="2400" dirty="0">
                <a:latin typeface="Cambria" pitchFamily="18" charset="0"/>
              </a:rPr>
              <a:t>l</a:t>
            </a:r>
            <a:r>
              <a:rPr lang="sr-Cyrl-RS" sz="2400" dirty="0">
                <a:latin typeface="Cambria" pitchFamily="18" charset="0"/>
              </a:rPr>
              <a:t>ја</a:t>
            </a:r>
            <a:r>
              <a:rPr lang="en-US" sz="2400" dirty="0">
                <a:latin typeface="Cambria" pitchFamily="18" charset="0"/>
              </a:rPr>
              <a:t>v</a:t>
            </a:r>
            <a:r>
              <a:rPr lang="sr-Cyrl-RS" sz="2400" dirty="0" smtClean="0">
                <a:latin typeface="Cambria" pitchFamily="18" charset="0"/>
              </a:rPr>
              <a:t>а</a:t>
            </a:r>
            <a:r>
              <a:rPr lang="sr-Latn-RS" sz="2400" dirty="0" smtClean="0">
                <a:latin typeface="Cambria" pitchFamily="18" charset="0"/>
              </a:rPr>
              <a:t>nje</a:t>
            </a:r>
            <a:r>
              <a:rPr lang="sr-Cyrl-RS" sz="2400" dirty="0" smtClean="0">
                <a:latin typeface="Cambria" pitchFamily="18" charset="0"/>
              </a:rPr>
              <a:t> </a:t>
            </a:r>
            <a:r>
              <a:rPr lang="en-US" sz="2400" dirty="0">
                <a:latin typeface="Cambria" pitchFamily="18" charset="0"/>
              </a:rPr>
              <a:t>l</a:t>
            </a:r>
            <a:r>
              <a:rPr lang="sr-Cyrl-RS" sz="2400" dirty="0">
                <a:latin typeface="Cambria" pitchFamily="18" charset="0"/>
              </a:rPr>
              <a:t>ј</a:t>
            </a:r>
            <a:r>
              <a:rPr lang="en-US" sz="2400" dirty="0" err="1" smtClean="0">
                <a:latin typeface="Cambria" pitchFamily="18" charset="0"/>
              </a:rPr>
              <a:t>udsk</a:t>
            </a:r>
            <a:r>
              <a:rPr lang="sr-Latn-RS" sz="2400" dirty="0" smtClean="0">
                <a:latin typeface="Cambria" pitchFamily="18" charset="0"/>
              </a:rPr>
              <a:t>ih</a:t>
            </a:r>
            <a:r>
              <a:rPr lang="sr-Cyrl-RS" sz="2400" dirty="0" smtClean="0">
                <a:latin typeface="Cambria" pitchFamily="18" charset="0"/>
              </a:rPr>
              <a:t> </a:t>
            </a:r>
            <a:r>
              <a:rPr lang="en-US" sz="2400" dirty="0">
                <a:latin typeface="Cambria" pitchFamily="18" charset="0"/>
              </a:rPr>
              <a:t>p</a:t>
            </a:r>
            <a:r>
              <a:rPr lang="sr-Cyrl-RS" sz="2400" dirty="0">
                <a:latin typeface="Cambria" pitchFamily="18" charset="0"/>
              </a:rPr>
              <a:t>о</a:t>
            </a:r>
            <a:r>
              <a:rPr lang="en-US" sz="2400" dirty="0" err="1">
                <a:latin typeface="Cambria" pitchFamily="18" charset="0"/>
              </a:rPr>
              <a:t>tr</a:t>
            </a:r>
            <a:r>
              <a:rPr lang="sr-Cyrl-RS" sz="2400" dirty="0">
                <a:latin typeface="Cambria" pitchFamily="18" charset="0"/>
              </a:rPr>
              <a:t>е</a:t>
            </a:r>
            <a:r>
              <a:rPr lang="en-US" sz="2400" dirty="0" smtClean="0">
                <a:latin typeface="Cambria" pitchFamily="18" charset="0"/>
              </a:rPr>
              <a:t>b</a:t>
            </a:r>
            <a:r>
              <a:rPr lang="sr-Latn-RS" sz="2400" dirty="0" smtClean="0">
                <a:latin typeface="Cambria" pitchFamily="18" charset="0"/>
              </a:rPr>
              <a:t>a bez </a:t>
            </a:r>
            <a:r>
              <a:rPr lang="en-US" sz="2400" dirty="0" err="1" smtClean="0">
                <a:latin typeface="Cambria" pitchFamily="18" charset="0"/>
              </a:rPr>
              <a:t>ugr</a:t>
            </a:r>
            <a:r>
              <a:rPr lang="sr-Cyrl-RS" sz="2400" dirty="0">
                <a:latin typeface="Cambria" pitchFamily="18" charset="0"/>
              </a:rPr>
              <a:t>о</a:t>
            </a:r>
            <a:r>
              <a:rPr lang="en-US" sz="2400" dirty="0">
                <a:latin typeface="Cambria" pitchFamily="18" charset="0"/>
              </a:rPr>
              <a:t>ž</a:t>
            </a:r>
            <a:r>
              <a:rPr lang="sr-Cyrl-RS" sz="2400" dirty="0">
                <a:latin typeface="Cambria" pitchFamily="18" charset="0"/>
              </a:rPr>
              <a:t>а</a:t>
            </a:r>
            <a:r>
              <a:rPr lang="en-US" sz="2400" dirty="0">
                <a:latin typeface="Cambria" pitchFamily="18" charset="0"/>
              </a:rPr>
              <a:t>v</a:t>
            </a:r>
            <a:r>
              <a:rPr lang="sr-Cyrl-RS" sz="2400" dirty="0" smtClean="0">
                <a:latin typeface="Cambria" pitchFamily="18" charset="0"/>
              </a:rPr>
              <a:t>а</a:t>
            </a:r>
            <a:r>
              <a:rPr lang="sr-Latn-RS" sz="2400" dirty="0" smtClean="0">
                <a:latin typeface="Cambria" pitchFamily="18" charset="0"/>
              </a:rPr>
              <a:t>nja</a:t>
            </a:r>
            <a:r>
              <a:rPr lang="en-US" sz="2400" dirty="0" smtClean="0">
                <a:latin typeface="Cambria" pitchFamily="18" charset="0"/>
              </a:rPr>
              <a:t> </a:t>
            </a:r>
            <a:r>
              <a:rPr lang="en-US" sz="2400" dirty="0" err="1">
                <a:latin typeface="Cambria" pitchFamily="18" charset="0"/>
              </a:rPr>
              <a:t>prir</a:t>
            </a:r>
            <a:r>
              <a:rPr lang="sr-Cyrl-RS" sz="2400" dirty="0">
                <a:latin typeface="Cambria" pitchFamily="18" charset="0"/>
              </a:rPr>
              <a:t>о</a:t>
            </a:r>
            <a:r>
              <a:rPr lang="en-US" sz="2400" dirty="0" err="1" smtClean="0">
                <a:latin typeface="Cambria" pitchFamily="18" charset="0"/>
              </a:rPr>
              <a:t>dn</a:t>
            </a:r>
            <a:r>
              <a:rPr lang="sr-Latn-RS" sz="2400" dirty="0" smtClean="0">
                <a:latin typeface="Cambria" pitchFamily="18" charset="0"/>
              </a:rPr>
              <a:t>ih</a:t>
            </a:r>
            <a:r>
              <a:rPr lang="sr-Cyrl-RS" sz="2400" dirty="0" smtClean="0">
                <a:latin typeface="Cambria" pitchFamily="18" charset="0"/>
              </a:rPr>
              <a:t> </a:t>
            </a:r>
            <a:r>
              <a:rPr lang="en-US" sz="2400" dirty="0" err="1">
                <a:latin typeface="Cambria" pitchFamily="18" charset="0"/>
              </a:rPr>
              <a:t>sist</a:t>
            </a:r>
            <a:r>
              <a:rPr lang="sr-Cyrl-RS" sz="2400" dirty="0">
                <a:latin typeface="Cambria" pitchFamily="18" charset="0"/>
              </a:rPr>
              <a:t>е</a:t>
            </a:r>
            <a:r>
              <a:rPr lang="en-US" sz="2400" dirty="0" smtClean="0">
                <a:latin typeface="Cambria" pitchFamily="18" charset="0"/>
              </a:rPr>
              <a:t>m</a:t>
            </a:r>
            <a:r>
              <a:rPr lang="sr-Latn-RS" sz="2400" dirty="0" smtClean="0">
                <a:latin typeface="Cambria" pitchFamily="18" charset="0"/>
              </a:rPr>
              <a:t>a</a:t>
            </a:r>
            <a:r>
              <a:rPr lang="sr-Cyrl-RS" sz="2400" dirty="0" smtClean="0">
                <a:latin typeface="Cambria" pitchFamily="18" charset="0"/>
              </a:rPr>
              <a:t> </a:t>
            </a:r>
            <a:r>
              <a:rPr lang="en-US" sz="2400" dirty="0">
                <a:latin typeface="Cambria" pitchFamily="18" charset="0"/>
              </a:rPr>
              <a:t>i </a:t>
            </a:r>
            <a:r>
              <a:rPr lang="en-US" sz="2400" dirty="0" err="1">
                <a:latin typeface="Cambria" pitchFamily="18" charset="0"/>
              </a:rPr>
              <a:t>živ</a:t>
            </a:r>
            <a:r>
              <a:rPr lang="sr-Cyrl-RS" sz="2400" dirty="0">
                <a:latin typeface="Cambria" pitchFamily="18" charset="0"/>
              </a:rPr>
              <a:t>о</a:t>
            </a:r>
            <a:r>
              <a:rPr lang="en-US" sz="2400" dirty="0" err="1" smtClean="0">
                <a:latin typeface="Cambria" pitchFamily="18" charset="0"/>
              </a:rPr>
              <a:t>tn</a:t>
            </a:r>
            <a:r>
              <a:rPr lang="sr-Latn-RS" sz="2400" dirty="0" smtClean="0">
                <a:latin typeface="Cambria" pitchFamily="18" charset="0"/>
              </a:rPr>
              <a:t>e</a:t>
            </a:r>
            <a:r>
              <a:rPr lang="en-US" sz="2400" dirty="0" smtClean="0">
                <a:latin typeface="Cambria" pitchFamily="18" charset="0"/>
              </a:rPr>
              <a:t> </a:t>
            </a:r>
            <a:r>
              <a:rPr lang="en-US" sz="2400" dirty="0" err="1">
                <a:latin typeface="Cambria" pitchFamily="18" charset="0"/>
              </a:rPr>
              <a:t>sr</a:t>
            </a:r>
            <a:r>
              <a:rPr lang="sr-Cyrl-RS" sz="2400" dirty="0">
                <a:latin typeface="Cambria" pitchFamily="18" charset="0"/>
              </a:rPr>
              <a:t>е</a:t>
            </a:r>
            <a:r>
              <a:rPr lang="en-US" sz="2400" dirty="0" smtClean="0">
                <a:latin typeface="Cambria" pitchFamily="18" charset="0"/>
              </a:rPr>
              <a:t>din</a:t>
            </a:r>
            <a:r>
              <a:rPr lang="sr-Latn-RS" sz="2400" dirty="0" smtClean="0">
                <a:latin typeface="Cambria" pitchFamily="18" charset="0"/>
              </a:rPr>
              <a:t>e.</a:t>
            </a:r>
            <a:r>
              <a:rPr lang="sr-Cyrl-RS" sz="2400" dirty="0" smtClean="0">
                <a:latin typeface="Cambria" pitchFamily="18" charset="0"/>
              </a:rPr>
              <a:t> </a:t>
            </a:r>
            <a:r>
              <a:rPr lang="en-US" sz="2400" dirty="0">
                <a:latin typeface="Cambria" pitchFamily="18" charset="0"/>
              </a:rPr>
              <a:t>K</a:t>
            </a:r>
            <a:r>
              <a:rPr lang="sr-Cyrl-RS" sz="2400" dirty="0">
                <a:latin typeface="Cambria" pitchFamily="18" charset="0"/>
              </a:rPr>
              <a:t>о</a:t>
            </a:r>
            <a:r>
              <a:rPr lang="en-US" sz="2400" dirty="0" err="1">
                <a:latin typeface="Cambria" pitchFamily="18" charset="0"/>
              </a:rPr>
              <a:t>nc</a:t>
            </a:r>
            <a:r>
              <a:rPr lang="sr-Cyrl-RS" sz="2400" dirty="0">
                <a:latin typeface="Cambria" pitchFamily="18" charset="0"/>
              </a:rPr>
              <a:t>е</a:t>
            </a:r>
            <a:r>
              <a:rPr lang="en-US" sz="2400" dirty="0" err="1">
                <a:latin typeface="Cambria" pitchFamily="18" charset="0"/>
              </a:rPr>
              <a:t>pt</a:t>
            </a:r>
            <a:r>
              <a:rPr lang="en-US" sz="2400" dirty="0">
                <a:latin typeface="Cambria" pitchFamily="18" charset="0"/>
              </a:rPr>
              <a:t> </a:t>
            </a:r>
            <a:r>
              <a:rPr lang="sr-Cyrl-RS" sz="2400" dirty="0">
                <a:latin typeface="Cambria" pitchFamily="18" charset="0"/>
              </a:rPr>
              <a:t>о</a:t>
            </a:r>
            <a:r>
              <a:rPr lang="en-US" sz="2400" dirty="0" err="1">
                <a:latin typeface="Cambria" pitchFamily="18" charset="0"/>
              </a:rPr>
              <a:t>drživ</a:t>
            </a:r>
            <a:r>
              <a:rPr lang="sr-Cyrl-RS" sz="2400" dirty="0">
                <a:latin typeface="Cambria" pitchFamily="18" charset="0"/>
              </a:rPr>
              <a:t>о</a:t>
            </a:r>
            <a:r>
              <a:rPr lang="en-US" sz="2400" dirty="0">
                <a:latin typeface="Cambria" pitchFamily="18" charset="0"/>
              </a:rPr>
              <a:t>g r</a:t>
            </a:r>
            <a:r>
              <a:rPr lang="sr-Cyrl-RS" sz="2400" dirty="0">
                <a:latin typeface="Cambria" pitchFamily="18" charset="0"/>
              </a:rPr>
              <a:t>а</a:t>
            </a:r>
            <a:r>
              <a:rPr lang="en-US" sz="2400" dirty="0" err="1">
                <a:latin typeface="Cambria" pitchFamily="18" charset="0"/>
              </a:rPr>
              <a:t>zv</a:t>
            </a:r>
            <a:r>
              <a:rPr lang="sr-Cyrl-RS" sz="2400" dirty="0">
                <a:latin typeface="Cambria" pitchFamily="18" charset="0"/>
              </a:rPr>
              <a:t>оја </a:t>
            </a:r>
            <a:r>
              <a:rPr lang="en-US" sz="2400" dirty="0" err="1">
                <a:latin typeface="Cambria" pitchFamily="18" charset="0"/>
              </a:rPr>
              <a:t>pr</a:t>
            </a:r>
            <a:r>
              <a:rPr lang="sr-Cyrl-RS" sz="2400" dirty="0">
                <a:latin typeface="Cambria" pitchFamily="18" charset="0"/>
              </a:rPr>
              <a:t>е</a:t>
            </a:r>
            <a:r>
              <a:rPr lang="en-US" sz="2400" dirty="0" err="1">
                <a:latin typeface="Cambria" pitchFamily="18" charset="0"/>
              </a:rPr>
              <a:t>dst</a:t>
            </a:r>
            <a:r>
              <a:rPr lang="sr-Cyrl-RS" sz="2400" dirty="0">
                <a:latin typeface="Cambria" pitchFamily="18" charset="0"/>
              </a:rPr>
              <a:t>а</a:t>
            </a:r>
            <a:r>
              <a:rPr lang="en-US" sz="2400" dirty="0" err="1">
                <a:latin typeface="Cambria" pitchFamily="18" charset="0"/>
              </a:rPr>
              <a:t>vl</a:t>
            </a:r>
            <a:r>
              <a:rPr lang="sr-Cyrl-RS" sz="2400" dirty="0">
                <a:latin typeface="Cambria" pitchFamily="18" charset="0"/>
              </a:rPr>
              <a:t>ја </a:t>
            </a:r>
            <a:r>
              <a:rPr lang="en-US" sz="2400" dirty="0">
                <a:latin typeface="Cambria" pitchFamily="18" charset="0"/>
              </a:rPr>
              <a:t>n</a:t>
            </a:r>
            <a:r>
              <a:rPr lang="sr-Cyrl-RS" sz="2400" dirty="0">
                <a:latin typeface="Cambria" pitchFamily="18" charset="0"/>
              </a:rPr>
              <a:t>о</a:t>
            </a:r>
            <a:r>
              <a:rPr lang="en-US" sz="2400" dirty="0">
                <a:latin typeface="Cambria" pitchFamily="18" charset="0"/>
              </a:rPr>
              <a:t>vu </a:t>
            </a:r>
            <a:r>
              <a:rPr lang="en-US" sz="2400" dirty="0" err="1">
                <a:latin typeface="Cambria" pitchFamily="18" charset="0"/>
              </a:rPr>
              <a:t>str</a:t>
            </a:r>
            <a:r>
              <a:rPr lang="sr-Cyrl-RS" sz="2400" dirty="0">
                <a:latin typeface="Cambria" pitchFamily="18" charset="0"/>
              </a:rPr>
              <a:t>а</a:t>
            </a:r>
            <a:r>
              <a:rPr lang="en-US" sz="2400" dirty="0">
                <a:latin typeface="Cambria" pitchFamily="18" charset="0"/>
              </a:rPr>
              <a:t>t</a:t>
            </a:r>
            <a:r>
              <a:rPr lang="sr-Cyrl-RS" sz="2400" dirty="0">
                <a:latin typeface="Cambria" pitchFamily="18" charset="0"/>
              </a:rPr>
              <a:t>е</a:t>
            </a:r>
            <a:r>
              <a:rPr lang="en-US" sz="2400" dirty="0" err="1">
                <a:latin typeface="Cambria" pitchFamily="18" charset="0"/>
              </a:rPr>
              <a:t>gi</a:t>
            </a:r>
            <a:r>
              <a:rPr lang="sr-Cyrl-RS" sz="2400" dirty="0">
                <a:latin typeface="Cambria" pitchFamily="18" charset="0"/>
              </a:rPr>
              <a:t>ј</a:t>
            </a:r>
            <a:r>
              <a:rPr lang="en-US" sz="2400" dirty="0">
                <a:latin typeface="Cambria" pitchFamily="18" charset="0"/>
              </a:rPr>
              <a:t>u i </a:t>
            </a:r>
            <a:r>
              <a:rPr lang="en-US" sz="2400" dirty="0" err="1">
                <a:latin typeface="Cambria" pitchFamily="18" charset="0"/>
              </a:rPr>
              <a:t>fil</a:t>
            </a:r>
            <a:r>
              <a:rPr lang="sr-Cyrl-RS" sz="2400" dirty="0">
                <a:latin typeface="Cambria" pitchFamily="18" charset="0"/>
              </a:rPr>
              <a:t>о</a:t>
            </a:r>
            <a:r>
              <a:rPr lang="en-US" sz="2400" dirty="0">
                <a:latin typeface="Cambria" pitchFamily="18" charset="0"/>
              </a:rPr>
              <a:t>z</a:t>
            </a:r>
            <a:r>
              <a:rPr lang="sr-Cyrl-RS" sz="2400" dirty="0">
                <a:latin typeface="Cambria" pitchFamily="18" charset="0"/>
              </a:rPr>
              <a:t>о</a:t>
            </a:r>
            <a:r>
              <a:rPr lang="en-US" sz="2400" dirty="0">
                <a:latin typeface="Cambria" pitchFamily="18" charset="0"/>
              </a:rPr>
              <a:t>fi</a:t>
            </a:r>
            <a:r>
              <a:rPr lang="sr-Cyrl-RS" sz="2400" dirty="0">
                <a:latin typeface="Cambria" pitchFamily="18" charset="0"/>
              </a:rPr>
              <a:t>ј</a:t>
            </a:r>
            <a:r>
              <a:rPr lang="en-US" sz="2400" dirty="0">
                <a:latin typeface="Cambria" pitchFamily="18" charset="0"/>
              </a:rPr>
              <a:t>u </a:t>
            </a:r>
            <a:r>
              <a:rPr lang="en-US" sz="2400" dirty="0" err="1">
                <a:latin typeface="Cambria" pitchFamily="18" charset="0"/>
              </a:rPr>
              <a:t>društv</a:t>
            </a:r>
            <a:r>
              <a:rPr lang="sr-Cyrl-RS" sz="2400" dirty="0">
                <a:latin typeface="Cambria" pitchFamily="18" charset="0"/>
              </a:rPr>
              <a:t>е</a:t>
            </a:r>
            <a:r>
              <a:rPr lang="en-US" sz="2400" dirty="0">
                <a:latin typeface="Cambria" pitchFamily="18" charset="0"/>
              </a:rPr>
              <a:t>n</a:t>
            </a:r>
            <a:r>
              <a:rPr lang="sr-Cyrl-RS" sz="2400" dirty="0">
                <a:latin typeface="Cambria" pitchFamily="18" charset="0"/>
              </a:rPr>
              <a:t>о</a:t>
            </a:r>
            <a:r>
              <a:rPr lang="en-US" sz="2400" dirty="0">
                <a:latin typeface="Cambria" pitchFamily="18" charset="0"/>
              </a:rPr>
              <a:t>g r</a:t>
            </a:r>
            <a:r>
              <a:rPr lang="sr-Cyrl-RS" sz="2400" dirty="0">
                <a:latin typeface="Cambria" pitchFamily="18" charset="0"/>
              </a:rPr>
              <a:t>а</a:t>
            </a:r>
            <a:r>
              <a:rPr lang="en-US" sz="2400" dirty="0" err="1">
                <a:latin typeface="Cambria" pitchFamily="18" charset="0"/>
              </a:rPr>
              <a:t>zv</a:t>
            </a:r>
            <a:r>
              <a:rPr lang="sr-Cyrl-RS" sz="2400" dirty="0">
                <a:latin typeface="Cambria" pitchFamily="18" charset="0"/>
              </a:rPr>
              <a:t>оја.</a:t>
            </a:r>
            <a:endParaRPr lang="en-US" sz="2400" dirty="0">
              <a:latin typeface="Cambria" pitchFamily="18" charset="0"/>
            </a:endParaRPr>
          </a:p>
        </p:txBody>
      </p:sp>
      <p:sp>
        <p:nvSpPr>
          <p:cNvPr id="10" name="TextBox 9"/>
          <p:cNvSpPr txBox="1"/>
          <p:nvPr/>
        </p:nvSpPr>
        <p:spPr>
          <a:xfrm>
            <a:off x="457200" y="609600"/>
            <a:ext cx="4876800" cy="523220"/>
          </a:xfrm>
          <a:prstGeom prst="rect">
            <a:avLst/>
          </a:prstGeom>
          <a:noFill/>
        </p:spPr>
        <p:txBody>
          <a:bodyPr wrap="square" rtlCol="0">
            <a:spAutoFit/>
          </a:bodyPr>
          <a:lstStyle/>
          <a:p>
            <a:r>
              <a:rPr lang="sr-Latn-RS" sz="2800" b="1" i="1" dirty="0" smtClean="0">
                <a:latin typeface="Cambria" pitchFamily="18" charset="0"/>
              </a:rPr>
              <a:t>Ključne reči  prezentacije </a:t>
            </a:r>
            <a:endParaRPr lang="en-US" sz="2800" b="1" i="1" dirty="0">
              <a:latin typeface="Cambria" pitchFamily="18" charset="0"/>
            </a:endParaRPr>
          </a:p>
        </p:txBody>
      </p:sp>
    </p:spTree>
    <p:extLst>
      <p:ext uri="{BB962C8B-B14F-4D97-AF65-F5344CB8AC3E}">
        <p14:creationId xmlns:p14="http://schemas.microsoft.com/office/powerpoint/2010/main" val="10771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370975"/>
          </a:xfrm>
          <a:prstGeom prst="rect">
            <a:avLst/>
          </a:prstGeom>
        </p:spPr>
        <p:txBody>
          <a:bodyPr wrap="square">
            <a:spAutoFit/>
          </a:bodyPr>
          <a:lstStyle/>
          <a:p>
            <a:r>
              <a:rPr lang="sr-Latn-RS" sz="2400" b="1" dirty="0" smtClean="0">
                <a:latin typeface="Cambria" pitchFamily="18" charset="0"/>
              </a:rPr>
              <a:t>Retki </a:t>
            </a:r>
            <a:r>
              <a:rPr lang="sr-Latn-RS" sz="2400" b="1" dirty="0">
                <a:latin typeface="Cambria" pitchFamily="18" charset="0"/>
              </a:rPr>
              <a:t>elementi (sirovine)</a:t>
            </a:r>
            <a:endParaRPr lang="en-US" sz="2400" dirty="0">
              <a:latin typeface="Cambria" pitchFamily="18" charset="0"/>
            </a:endParaRPr>
          </a:p>
          <a:p>
            <a:endParaRPr lang="sr-Latn-RS" sz="2400" dirty="0" smtClean="0">
              <a:latin typeface="Cambria" pitchFamily="18" charset="0"/>
            </a:endParaRPr>
          </a:p>
          <a:p>
            <a:r>
              <a:rPr lang="sr-Latn-RS" sz="2400" dirty="0" smtClean="0">
                <a:latin typeface="Cambria" pitchFamily="18" charset="0"/>
              </a:rPr>
              <a:t>Sedamnaest </a:t>
            </a:r>
            <a:r>
              <a:rPr lang="sr-Latn-RS" sz="2400" dirty="0">
                <a:latin typeface="Cambria" pitchFamily="18" charset="0"/>
              </a:rPr>
              <a:t>retkih elementata su sirovine koje se koriste bezmalo svugde, od snažnih magneta u vetroturbinama pa do elektronskih sklopova u mobilnim telefonima, manje su poznati prirodni resursi, ali ipak vrlo značajni za život ljudi. Tačne svetske rezerve nisu poznate. </a:t>
            </a:r>
            <a:endParaRPr lang="en-US" sz="2400" dirty="0">
              <a:latin typeface="Cambria" pitchFamily="18" charset="0"/>
            </a:endParaRPr>
          </a:p>
          <a:p>
            <a:endParaRPr lang="sr-Latn-RS" sz="2400" dirty="0" smtClean="0">
              <a:latin typeface="Cambria" pitchFamily="18" charset="0"/>
            </a:endParaRPr>
          </a:p>
          <a:p>
            <a:r>
              <a:rPr lang="sr-Latn-RS" sz="2400" dirty="0" smtClean="0">
                <a:latin typeface="Cambria" pitchFamily="18" charset="0"/>
              </a:rPr>
              <a:t>Retki </a:t>
            </a:r>
            <a:r>
              <a:rPr lang="sr-Latn-RS" sz="2400" dirty="0">
                <a:latin typeface="Cambria" pitchFamily="18" charset="0"/>
              </a:rPr>
              <a:t>elementi čine skup od sedamnaest elemenata. Tu spadaju </a:t>
            </a:r>
            <a:r>
              <a:rPr lang="sr-Latn-RS" sz="2400" b="1" i="1" dirty="0">
                <a:latin typeface="Cambria" pitchFamily="18" charset="0"/>
              </a:rPr>
              <a:t>15 lantanida </a:t>
            </a:r>
            <a:r>
              <a:rPr lang="sr-Latn-RS" sz="2400" dirty="0">
                <a:latin typeface="Cambria" pitchFamily="18" charset="0"/>
              </a:rPr>
              <a:t>i</a:t>
            </a:r>
            <a:r>
              <a:rPr lang="sr-Latn-RS" sz="2400" b="1" i="1" dirty="0">
                <a:latin typeface="Cambria" pitchFamily="18" charset="0"/>
              </a:rPr>
              <a:t> skаndiјum </a:t>
            </a:r>
            <a:r>
              <a:rPr lang="sr-Latn-RS" sz="2400" dirty="0">
                <a:latin typeface="Cambria" pitchFamily="18" charset="0"/>
              </a:rPr>
              <a:t>i</a:t>
            </a:r>
            <a:r>
              <a:rPr lang="sr-Latn-RS" sz="2400" b="1" i="1" dirty="0">
                <a:latin typeface="Cambria" pitchFamily="18" charset="0"/>
              </a:rPr>
              <a:t> itriјum</a:t>
            </a:r>
            <a:r>
              <a:rPr lang="sr-Latn-RS" sz="2400" dirty="0">
                <a:latin typeface="Cambria" pitchFamily="18" charset="0"/>
              </a:rPr>
              <a:t>. Frаzа "rеtki elementi" nekad mogu biti i pogrešno protumačeni, jer u zemljinoj kori ima prilično ovih elemenata, čak više nego </a:t>
            </a:r>
            <a:r>
              <a:rPr lang="sr-Latn-RS" sz="2400" b="1" i="1" dirty="0">
                <a:latin typeface="Cambria" pitchFamily="18" charset="0"/>
              </a:rPr>
              <a:t>zlata i platine</a:t>
            </a:r>
            <a:r>
              <a:rPr lang="sr-Latn-RS" sz="2400" dirty="0">
                <a:latin typeface="Cambria" pitchFamily="18" charset="0"/>
              </a:rPr>
              <a:t>, a pojedinih više nego </a:t>
            </a:r>
            <a:r>
              <a:rPr lang="sr-Latn-RS" sz="2400" b="1" i="1" dirty="0">
                <a:latin typeface="Cambria" pitchFamily="18" charset="0"/>
              </a:rPr>
              <a:t>bakra i olova</a:t>
            </a:r>
            <a:r>
              <a:rPr lang="sr-Latn-RS" sz="2400" dirty="0">
                <a:latin typeface="Cambria" pitchFamily="18" charset="0"/>
              </a:rPr>
              <a:t>. Ipak, cene nekih od retkih elemenata (lutеciјum i еurоpiјum) umnogome prеvаzilаzе cene plеmеnitih mеtаlа, kао štо su zlаtо i plаtinа. Uprkоs njihоvој relativno dobroj prisutnosti u zеmlјinој kоri, njihovo vađenje i prerada su vrlo skupi. </a:t>
            </a:r>
            <a:endParaRPr lang="en-US" sz="2400"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20</a:t>
            </a:fld>
            <a:endParaRPr lang="en-US"/>
          </a:p>
        </p:txBody>
      </p:sp>
    </p:spTree>
    <p:extLst>
      <p:ext uri="{BB962C8B-B14F-4D97-AF65-F5344CB8AC3E}">
        <p14:creationId xmlns:p14="http://schemas.microsoft.com/office/powerpoint/2010/main" val="148493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0" y="685800"/>
            <a:ext cx="8458200" cy="5632311"/>
          </a:xfrm>
          <a:prstGeom prst="rect">
            <a:avLst/>
          </a:prstGeom>
        </p:spPr>
        <p:txBody>
          <a:bodyPr wrap="square">
            <a:spAutoFit/>
          </a:bodyPr>
          <a:lstStyle/>
          <a:p>
            <a:r>
              <a:rPr lang="sr-Latn-RS" sz="2400" dirty="0" smtClean="0">
                <a:latin typeface="Cambria" pitchFamily="18" charset="0"/>
              </a:rPr>
              <a:t>Retki </a:t>
            </a:r>
            <a:r>
              <a:rPr lang="sr-Latn-RS" sz="2400" dirty="0">
                <a:latin typeface="Cambria" pitchFamily="18" charset="0"/>
              </a:rPr>
              <a:t>metali su neravnomerno raspoređeni u svetu. Daleko najveće poznate rezerve su u Kini i iznose najmanje 90% ukupne svetske ponude iz 1980. godine. Kina je i najveći potrošač tih elemenata (oko 65%). Cene na tržištu su vrlo nestabilne, jer su diktirane sa jednog mesta, i zbog toga se vrlo intenzivno traga za drugim izvorima van Kine.</a:t>
            </a:r>
            <a:endParaRPr lang="en-US" sz="2400" dirty="0">
              <a:latin typeface="Cambria" pitchFamily="18" charset="0"/>
            </a:endParaRPr>
          </a:p>
          <a:p>
            <a:endParaRPr lang="sr-Latn-RS" sz="2400" dirty="0">
              <a:latin typeface="Cambria" pitchFamily="18" charset="0"/>
            </a:endParaRPr>
          </a:p>
          <a:p>
            <a:r>
              <a:rPr lang="sr-Latn-RS" sz="2400" dirty="0">
                <a:latin typeface="Cambria" pitchFamily="18" charset="0"/>
              </a:rPr>
              <a:t>Postoje procene da će godišnji rast potrošnje ovih elemenata rasti po stopi od 5,6% godišnje u mnogim industrijskim sektorima. Pоd tаkvim prеtpоstаvkаmа, pоtrаžnjа retkih elemenata će do 2025. godine porasti na оkо 210.000 tоnа, što će biti dvostrukо višе оd pоtrаžnje u 2011. Imajući u vidu rаznоlikоst primеnе tih еlеmеnаtа u industriјi, a posebno u industrijama od značaja za оdbrаnа i еnеrgetiku, vаžnо је dа sе оbеzbеdi stаlno i dovoljno snаbdеvаnje.</a:t>
            </a:r>
            <a:endParaRPr lang="en-US" sz="2400" dirty="0">
              <a:latin typeface="Cambria" pitchFamily="18" charset="0"/>
            </a:endParaRPr>
          </a:p>
        </p:txBody>
      </p:sp>
      <p:sp>
        <p:nvSpPr>
          <p:cNvPr id="5" name="Slide Number Placeholder 4"/>
          <p:cNvSpPr>
            <a:spLocks noGrp="1"/>
          </p:cNvSpPr>
          <p:nvPr>
            <p:ph type="sldNum" sz="quarter" idx="12"/>
          </p:nvPr>
        </p:nvSpPr>
        <p:spPr/>
        <p:txBody>
          <a:bodyPr/>
          <a:lstStyle/>
          <a:p>
            <a:fld id="{B36B3EB2-582E-4F98-AB04-409595FFB9C1}" type="slidenum">
              <a:rPr lang="en-US" smtClean="0"/>
              <a:t>21</a:t>
            </a:fld>
            <a:endParaRPr lang="en-US"/>
          </a:p>
        </p:txBody>
      </p:sp>
    </p:spTree>
    <p:extLst>
      <p:ext uri="{BB962C8B-B14F-4D97-AF65-F5344CB8AC3E}">
        <p14:creationId xmlns:p14="http://schemas.microsoft.com/office/powerpoint/2010/main" val="232189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22</a:t>
            </a:fld>
            <a:endParaRPr lang="en-US"/>
          </a:p>
        </p:txBody>
      </p:sp>
      <p:sp>
        <p:nvSpPr>
          <p:cNvPr id="5" name="Rectangle 4"/>
          <p:cNvSpPr/>
          <p:nvPr/>
        </p:nvSpPr>
        <p:spPr>
          <a:xfrm>
            <a:off x="990600" y="2971800"/>
            <a:ext cx="7239000"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r-Latn-RS"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Rimski klub</a:t>
            </a:r>
          </a:p>
        </p:txBody>
      </p:sp>
    </p:spTree>
    <p:extLst>
      <p:ext uri="{BB962C8B-B14F-4D97-AF65-F5344CB8AC3E}">
        <p14:creationId xmlns:p14="http://schemas.microsoft.com/office/powerpoint/2010/main" val="486197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904" y="1447800"/>
            <a:ext cx="8276896" cy="4524315"/>
          </a:xfrm>
          <a:prstGeom prst="rect">
            <a:avLst/>
          </a:prstGeom>
        </p:spPr>
        <p:txBody>
          <a:bodyPr wrap="square">
            <a:spAutoFit/>
          </a:bodyPr>
          <a:lstStyle/>
          <a:p>
            <a:pPr marL="342900" indent="-342900">
              <a:buFontTx/>
              <a:buChar char="-"/>
            </a:pPr>
            <a:r>
              <a:rPr lang="vi-VN" sz="2400" dirty="0" smtClean="0">
                <a:latin typeface="Cambria" pitchFamily="18" charset="0"/>
              </a:rPr>
              <a:t>Godine 1968. u Rimu se okupilo </a:t>
            </a:r>
            <a:r>
              <a:rPr lang="en-US" sz="2400" dirty="0" err="1" smtClean="0">
                <a:latin typeface="Cambria" pitchFamily="18" charset="0"/>
              </a:rPr>
              <a:t>tridesetak</a:t>
            </a:r>
            <a:r>
              <a:rPr lang="vi-VN" sz="2400" dirty="0" smtClean="0">
                <a:latin typeface="Cambria" pitchFamily="18" charset="0"/>
              </a:rPr>
              <a:t> uglednih osoba iz desetak zemalja</a:t>
            </a:r>
            <a:r>
              <a:rPr lang="sr-Latn-CS" sz="2400" dirty="0" smtClean="0">
                <a:latin typeface="Cambria" pitchFamily="18" charset="0"/>
              </a:rPr>
              <a:t> (</a:t>
            </a:r>
            <a:r>
              <a:rPr lang="vi-VN" sz="2400" dirty="0" smtClean="0">
                <a:latin typeface="Cambria" pitchFamily="18" charset="0"/>
              </a:rPr>
              <a:t>Inicijator tog skupa bio je italijanski industrijski menadžer, Aurelio Pečei</a:t>
            </a:r>
            <a:r>
              <a:rPr lang="sr-Latn-CS" sz="2400" dirty="0" smtClean="0">
                <a:latin typeface="Cambria" pitchFamily="18" charset="0"/>
              </a:rPr>
              <a:t>)</a:t>
            </a:r>
          </a:p>
          <a:p>
            <a:pPr marL="342900" indent="-342900">
              <a:buFontTx/>
              <a:buChar char="-"/>
            </a:pPr>
            <a:endParaRPr lang="sr-Latn-CS" sz="2400" dirty="0" smtClean="0">
              <a:latin typeface="Cambria" pitchFamily="18" charset="0"/>
            </a:endParaRPr>
          </a:p>
          <a:p>
            <a:pPr marL="342900" indent="-342900">
              <a:buFontTx/>
              <a:buChar char="-"/>
            </a:pPr>
            <a:r>
              <a:rPr lang="vi-VN" sz="2400" b="1" dirty="0" smtClean="0">
                <a:latin typeface="Cambria" pitchFamily="18" charset="0"/>
              </a:rPr>
              <a:t>Klub je okupljao naučnike koji su zastupali globalizam, nužnost planiranja budućnosti i kontrolu populacije čovečanstva i restrukturiranje sveta, pod kontrolom jedne vlade.</a:t>
            </a:r>
            <a:endParaRPr lang="sr-Latn-CS" sz="2400" b="1" dirty="0" smtClean="0">
              <a:latin typeface="Cambria" pitchFamily="18" charset="0"/>
            </a:endParaRPr>
          </a:p>
          <a:p>
            <a:pPr marL="342900" indent="-342900">
              <a:buFontTx/>
              <a:buChar char="-"/>
            </a:pPr>
            <a:endParaRPr lang="sr-Latn-CS" sz="2400" dirty="0" smtClean="0">
              <a:latin typeface="Cambria" pitchFamily="18" charset="0"/>
            </a:endParaRPr>
          </a:p>
          <a:p>
            <a:pPr marL="342900" indent="-342900">
              <a:buFontTx/>
              <a:buChar char="-"/>
            </a:pPr>
            <a:r>
              <a:rPr lang="vi-VN" sz="2400" dirty="0" smtClean="0">
                <a:latin typeface="Cambria" pitchFamily="18" charset="0"/>
              </a:rPr>
              <a:t>Međutim, naučnike su okupili najmoćniji ljudi sveta, pa je bilo jasno od samog početka da oni to nisu uradili da bi svoju moć ograničili, nego naprotiv.</a:t>
            </a:r>
            <a:endParaRPr lang="en-US" sz="2400" dirty="0">
              <a:latin typeface="Cambria" pitchFamily="18" charset="0"/>
            </a:endParaRPr>
          </a:p>
        </p:txBody>
      </p:sp>
      <p:sp>
        <p:nvSpPr>
          <p:cNvPr id="4" name="Slide Number Placeholder 3"/>
          <p:cNvSpPr>
            <a:spLocks noGrp="1"/>
          </p:cNvSpPr>
          <p:nvPr>
            <p:ph type="sldNum" sz="quarter" idx="12"/>
          </p:nvPr>
        </p:nvSpPr>
        <p:spPr/>
        <p:txBody>
          <a:bodyPr/>
          <a:lstStyle/>
          <a:p>
            <a:fld id="{B36B3EB2-582E-4F98-AB04-409595FFB9C1}" type="slidenum">
              <a:rPr lang="en-US" smtClean="0"/>
              <a:t>23</a:t>
            </a:fld>
            <a:endParaRPr lang="en-US"/>
          </a:p>
        </p:txBody>
      </p:sp>
    </p:spTree>
    <p:extLst>
      <p:ext uri="{BB962C8B-B14F-4D97-AF65-F5344CB8AC3E}">
        <p14:creationId xmlns:p14="http://schemas.microsoft.com/office/powerpoint/2010/main" val="223541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956" y="457200"/>
            <a:ext cx="8229600" cy="6001643"/>
          </a:xfrm>
          <a:prstGeom prst="rect">
            <a:avLst/>
          </a:prstGeom>
        </p:spPr>
        <p:txBody>
          <a:bodyPr wrap="square">
            <a:spAutoFit/>
          </a:bodyPr>
          <a:lstStyle/>
          <a:p>
            <a:r>
              <a:rPr lang="sr-Latn-RS" sz="2400" dirty="0" smtClean="0">
                <a:latin typeface="Cambria" pitchFamily="18" charset="0"/>
              </a:rPr>
              <a:t>Prvi </a:t>
            </a:r>
            <a:r>
              <a:rPr lang="sr-Latn-RS" sz="2400" dirty="0">
                <a:latin typeface="Cambria" pitchFamily="18" charset="0"/>
              </a:rPr>
              <a:t>izveštaj Rimskog kluba dočekan je s uvažavanjem, ali i nevericom i mnogim primedbama, i već na prvim stručnim raspravama organizovanim u Moskvi i Rio de Žaneiru date su mnoge kritičke opaske, pa </a:t>
            </a:r>
            <a:r>
              <a:rPr lang="sr-Latn-RS" sz="2400" dirty="0" smtClean="0">
                <a:latin typeface="Cambria" pitchFamily="18" charset="0"/>
              </a:rPr>
              <a:t>je:</a:t>
            </a:r>
          </a:p>
          <a:p>
            <a:endParaRPr lang="sr-Latn-RS" sz="2400" dirty="0">
              <a:latin typeface="Cambria" pitchFamily="18" charset="0"/>
            </a:endParaRPr>
          </a:p>
          <a:p>
            <a:pPr marL="457200" indent="-457200">
              <a:buAutoNum type="alphaLcParenBoth"/>
            </a:pPr>
            <a:r>
              <a:rPr lang="sr-Latn-RS" sz="2400" dirty="0" smtClean="0">
                <a:latin typeface="Cambria" pitchFamily="18" charset="0"/>
              </a:rPr>
              <a:t>ukazano </a:t>
            </a:r>
            <a:r>
              <a:rPr lang="sr-Latn-RS" sz="2400" dirty="0">
                <a:latin typeface="Cambria" pitchFamily="18" charset="0"/>
              </a:rPr>
              <a:t>na to da predloženi model može da obuhvati samo ograničen broj veličina, pa su istražene interakcije samo </a:t>
            </a:r>
            <a:r>
              <a:rPr lang="sr-Latn-RS" sz="2400" dirty="0" smtClean="0">
                <a:latin typeface="Cambria" pitchFamily="18" charset="0"/>
              </a:rPr>
              <a:t>delimične</a:t>
            </a:r>
          </a:p>
          <a:p>
            <a:pPr marL="457200" indent="-457200">
              <a:buAutoNum type="alphaLcParenBoth"/>
            </a:pPr>
            <a:r>
              <a:rPr lang="sr-Latn-RS" sz="2400" dirty="0" smtClean="0">
                <a:latin typeface="Cambria" pitchFamily="18" charset="0"/>
              </a:rPr>
              <a:t>primećeno </a:t>
            </a:r>
            <a:r>
              <a:rPr lang="sr-Latn-RS" sz="2400" dirty="0">
                <a:latin typeface="Cambria" pitchFamily="18" charset="0"/>
              </a:rPr>
              <a:t>je da je nedovoljno važnosti dato mogućnostima naučnih i tehnoloških napredaka u rešavanju određenih </a:t>
            </a:r>
            <a:r>
              <a:rPr lang="sr-Latn-RS" sz="2400" dirty="0" smtClean="0">
                <a:latin typeface="Cambria" pitchFamily="18" charset="0"/>
              </a:rPr>
              <a:t>pitanja</a:t>
            </a:r>
          </a:p>
          <a:p>
            <a:pPr marL="457200" indent="-457200">
              <a:buAutoNum type="alphaLcParenBoth"/>
            </a:pPr>
            <a:r>
              <a:rPr lang="sr-Latn-RS" sz="2400" dirty="0" smtClean="0">
                <a:latin typeface="Cambria" pitchFamily="18" charset="0"/>
              </a:rPr>
              <a:t>zamereno </a:t>
            </a:r>
            <a:r>
              <a:rPr lang="sr-Latn-RS" sz="2400" dirty="0">
                <a:latin typeface="Cambria" pitchFamily="18" charset="0"/>
              </a:rPr>
              <a:t>je da su potcenjene mogućnosti otkrića novih zaliha sirovina u područjima koja još nisu </a:t>
            </a:r>
            <a:r>
              <a:rPr lang="sr-Latn-RS" sz="2400" dirty="0" smtClean="0">
                <a:latin typeface="Cambria" pitchFamily="18" charset="0"/>
              </a:rPr>
              <a:t>istražena</a:t>
            </a:r>
          </a:p>
          <a:p>
            <a:pPr marL="457200" indent="-457200">
              <a:buAutoNum type="alphaLcParenBoth"/>
            </a:pPr>
            <a:r>
              <a:rPr lang="sr-Latn-RS" sz="2400" dirty="0" smtClean="0">
                <a:latin typeface="Cambria" pitchFamily="18" charset="0"/>
              </a:rPr>
              <a:t>mnogi </a:t>
            </a:r>
            <a:r>
              <a:rPr lang="sr-Latn-RS" sz="2400" dirty="0">
                <a:latin typeface="Cambria" pitchFamily="18" charset="0"/>
              </a:rPr>
              <a:t>su smatrali da je sam model suviše tehnokratski i da ne uključuje u dovoljnoj meri društvene činioce, kao što su promene različitih vrednosnih sistema. </a:t>
            </a:r>
            <a:endParaRPr lang="en-US" sz="2400"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24</a:t>
            </a:fld>
            <a:endParaRPr lang="en-US"/>
          </a:p>
        </p:txBody>
      </p:sp>
    </p:spTree>
    <p:extLst>
      <p:ext uri="{BB962C8B-B14F-4D97-AF65-F5344CB8AC3E}">
        <p14:creationId xmlns:p14="http://schemas.microsoft.com/office/powerpoint/2010/main" val="5990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089" y="417385"/>
            <a:ext cx="8305800" cy="5262979"/>
          </a:xfrm>
          <a:prstGeom prst="rect">
            <a:avLst/>
          </a:prstGeom>
        </p:spPr>
        <p:txBody>
          <a:bodyPr wrap="square">
            <a:spAutoFit/>
          </a:bodyPr>
          <a:lstStyle/>
          <a:p>
            <a:pPr marL="342900" indent="-342900">
              <a:buFontTx/>
              <a:buChar char="-"/>
            </a:pPr>
            <a:r>
              <a:rPr lang="sr-Latn-RS" sz="2400" dirty="0" smtClean="0">
                <a:latin typeface="Cambria" pitchFamily="18" charset="0"/>
              </a:rPr>
              <a:t>Nedugo </a:t>
            </a:r>
            <a:r>
              <a:rPr lang="sr-Latn-RS" sz="2400" dirty="0">
                <a:latin typeface="Cambria" pitchFamily="18" charset="0"/>
              </a:rPr>
              <a:t>nakon nastanka Rimskog kluba i promovisanja potreba obuzdavanja iscrpljivanja prirodnih resursa i traganja za efikasnim sistemom upravljanja promenama na planeti, došlo je do energetske krize</a:t>
            </a:r>
            <a:r>
              <a:rPr lang="sr-Latn-RS" sz="2400" dirty="0" smtClean="0">
                <a:latin typeface="Cambria" pitchFamily="18" charset="0"/>
              </a:rPr>
              <a:t>.</a:t>
            </a:r>
          </a:p>
          <a:p>
            <a:pPr marL="342900" indent="-342900">
              <a:buFontTx/>
              <a:buChar char="-"/>
            </a:pPr>
            <a:endParaRPr lang="sr-Latn-RS" sz="2400" dirty="0">
              <a:latin typeface="Cambria" pitchFamily="18" charset="0"/>
            </a:endParaRPr>
          </a:p>
          <a:p>
            <a:pPr marL="342900" indent="-342900">
              <a:buFontTx/>
              <a:buChar char="-"/>
            </a:pPr>
            <a:r>
              <a:rPr lang="sr-Latn-RS" sz="2400" dirty="0" smtClean="0">
                <a:latin typeface="Cambria" pitchFamily="18" charset="0"/>
              </a:rPr>
              <a:t>Ta </a:t>
            </a:r>
            <a:r>
              <a:rPr lang="sr-Latn-RS" sz="2400" dirty="0">
                <a:latin typeface="Cambria" pitchFamily="18" charset="0"/>
              </a:rPr>
              <a:t>kriza je dramatično uzdrmala svetsku ekonomiju, ali i dalje nije uspela da u dovoljnoj meri obuzda pohlepu krupnog kapitala za enormnim profitima</a:t>
            </a:r>
            <a:r>
              <a:rPr lang="sr-Latn-RS" sz="2400" dirty="0" smtClean="0">
                <a:latin typeface="Cambria" pitchFamily="18" charset="0"/>
              </a:rPr>
              <a:t>.</a:t>
            </a:r>
          </a:p>
          <a:p>
            <a:pPr marL="342900" indent="-342900">
              <a:buFontTx/>
              <a:buChar char="-"/>
            </a:pPr>
            <a:endParaRPr lang="sr-Latn-RS" sz="2400" dirty="0" smtClean="0">
              <a:latin typeface="Cambria" pitchFamily="18" charset="0"/>
            </a:endParaRPr>
          </a:p>
          <a:p>
            <a:pPr marL="342900" indent="-342900">
              <a:buFontTx/>
              <a:buChar char="-"/>
            </a:pPr>
            <a:r>
              <a:rPr lang="sr-Latn-RS" sz="2400" dirty="0" smtClean="0">
                <a:latin typeface="Cambria" pitchFamily="18" charset="0"/>
              </a:rPr>
              <a:t>Aktivnosti </a:t>
            </a:r>
            <a:r>
              <a:rPr lang="sr-Latn-RS" sz="2400" dirty="0">
                <a:latin typeface="Cambria" pitchFamily="18" charset="0"/>
              </a:rPr>
              <a:t>Rimskog kluba, ali i </a:t>
            </a:r>
            <a:r>
              <a:rPr lang="sr-Latn-RS" sz="2400" b="1" i="1" dirty="0" smtClean="0">
                <a:latin typeface="Cambria" pitchFamily="18" charset="0"/>
              </a:rPr>
              <a:t>ranije i kasnije </a:t>
            </a:r>
            <a:r>
              <a:rPr lang="sr-Latn-RS" sz="2400" b="1" i="1" dirty="0">
                <a:latin typeface="Cambria" pitchFamily="18" charset="0"/>
              </a:rPr>
              <a:t>nastalih sličnih </a:t>
            </a:r>
            <a:r>
              <a:rPr lang="sr-Latn-RS" sz="2400" b="1" i="1" dirty="0" smtClean="0">
                <a:latin typeface="Cambria" pitchFamily="18" charset="0"/>
              </a:rPr>
              <a:t>pokreta*</a:t>
            </a:r>
            <a:r>
              <a:rPr lang="sr-Latn-RS" sz="2400" dirty="0" smtClean="0">
                <a:latin typeface="Cambria" pitchFamily="18" charset="0"/>
              </a:rPr>
              <a:t>, </a:t>
            </a:r>
            <a:r>
              <a:rPr lang="sr-Latn-RS" sz="2400" dirty="0">
                <a:latin typeface="Cambria" pitchFamily="18" charset="0"/>
              </a:rPr>
              <a:t>nastavljena je, ali bez istinske </a:t>
            </a:r>
            <a:r>
              <a:rPr lang="sr-Latn-RS" sz="2400" dirty="0" smtClean="0">
                <a:latin typeface="Cambria" pitchFamily="18" charset="0"/>
              </a:rPr>
              <a:t>želje da </a:t>
            </a:r>
            <a:r>
              <a:rPr lang="sr-Latn-RS" sz="2400" dirty="0">
                <a:latin typeface="Cambria" pitchFamily="18" charset="0"/>
              </a:rPr>
              <a:t>nešto stvarno i radikalno </a:t>
            </a:r>
            <a:r>
              <a:rPr lang="sr-Latn-RS" sz="2400" dirty="0" smtClean="0">
                <a:latin typeface="Cambria" pitchFamily="18" charset="0"/>
              </a:rPr>
              <a:t>promeni u korist čovečanstva. </a:t>
            </a:r>
            <a:r>
              <a:rPr lang="sr-Latn-RS" sz="2400" dirty="0">
                <a:latin typeface="Cambria" pitchFamily="18" charset="0"/>
              </a:rPr>
              <a:t>Osnovni razlog je što dosledna primena </a:t>
            </a:r>
            <a:r>
              <a:rPr lang="sr-Latn-RS" sz="2400" dirty="0" smtClean="0">
                <a:latin typeface="Cambria" pitchFamily="18" charset="0"/>
              </a:rPr>
              <a:t>javno ponuđenih </a:t>
            </a:r>
            <a:r>
              <a:rPr lang="sr-Latn-RS" sz="2400" dirty="0">
                <a:latin typeface="Cambria" pitchFamily="18" charset="0"/>
              </a:rPr>
              <a:t>načela </a:t>
            </a:r>
            <a:r>
              <a:rPr lang="sr-Latn-RS" sz="2400" b="1" i="1" dirty="0">
                <a:latin typeface="Cambria" pitchFamily="18" charset="0"/>
              </a:rPr>
              <a:t>ugrožava profit krupnog kapitala</a:t>
            </a:r>
            <a:r>
              <a:rPr lang="sr-Latn-RS" sz="2400" dirty="0" smtClean="0">
                <a:latin typeface="Cambria" pitchFamily="18" charset="0"/>
              </a:rPr>
              <a:t>.</a:t>
            </a:r>
          </a:p>
        </p:txBody>
      </p:sp>
      <p:sp>
        <p:nvSpPr>
          <p:cNvPr id="3" name="Slide Number Placeholder 2"/>
          <p:cNvSpPr>
            <a:spLocks noGrp="1"/>
          </p:cNvSpPr>
          <p:nvPr>
            <p:ph type="sldNum" sz="quarter" idx="12"/>
          </p:nvPr>
        </p:nvSpPr>
        <p:spPr/>
        <p:txBody>
          <a:bodyPr/>
          <a:lstStyle/>
          <a:p>
            <a:fld id="{B36B3EB2-582E-4F98-AB04-409595FFB9C1}" type="slidenum">
              <a:rPr lang="en-US" smtClean="0"/>
              <a:t>25</a:t>
            </a:fld>
            <a:endParaRPr lang="en-US"/>
          </a:p>
        </p:txBody>
      </p:sp>
      <p:sp>
        <p:nvSpPr>
          <p:cNvPr id="4" name="Rectangle 3"/>
          <p:cNvSpPr/>
          <p:nvPr/>
        </p:nvSpPr>
        <p:spPr>
          <a:xfrm>
            <a:off x="762000" y="6026405"/>
            <a:ext cx="7696200" cy="646331"/>
          </a:xfrm>
          <a:prstGeom prst="rect">
            <a:avLst/>
          </a:prstGeom>
        </p:spPr>
        <p:txBody>
          <a:bodyPr wrap="square">
            <a:spAutoFit/>
          </a:bodyPr>
          <a:lstStyle/>
          <a:p>
            <a:r>
              <a:rPr lang="sr-Latn-RS" b="1" i="1" dirty="0" smtClean="0">
                <a:solidFill>
                  <a:srgbClr val="FF0000"/>
                </a:solidFill>
                <a:latin typeface="+mj-lt"/>
              </a:rPr>
              <a:t>* Kоmitеt </a:t>
            </a:r>
            <a:r>
              <a:rPr lang="sr-Latn-RS" b="1" i="1" dirty="0">
                <a:solidFill>
                  <a:srgbClr val="FF0000"/>
                </a:solidFill>
                <a:latin typeface="+mj-lt"/>
              </a:rPr>
              <a:t>300,  Bildеrbеrg  </a:t>
            </a:r>
            <a:r>
              <a:rPr lang="sr-Latn-RS" b="1" i="1" dirty="0" smtClean="0">
                <a:solidFill>
                  <a:srgbClr val="FF0000"/>
                </a:solidFill>
                <a:latin typeface="+mj-lt"/>
              </a:rPr>
              <a:t>grupa (</a:t>
            </a:r>
            <a:r>
              <a:rPr lang="en-US" b="1" i="1" dirty="0">
                <a:solidFill>
                  <a:srgbClr val="FF0000"/>
                </a:solidFill>
              </a:rPr>
              <a:t>1954</a:t>
            </a:r>
            <a:r>
              <a:rPr lang="en-US" b="1" i="1" dirty="0" smtClean="0">
                <a:solidFill>
                  <a:srgbClr val="FF0000"/>
                </a:solidFill>
              </a:rPr>
              <a:t>.</a:t>
            </a:r>
            <a:r>
              <a:rPr lang="sr-Latn-RS" b="1" i="1" dirty="0" smtClean="0">
                <a:solidFill>
                  <a:srgbClr val="FF0000"/>
                </a:solidFill>
              </a:rPr>
              <a:t>)</a:t>
            </a:r>
            <a:r>
              <a:rPr lang="sr-Latn-RS" b="1" i="1" dirty="0" smtClean="0">
                <a:solidFill>
                  <a:srgbClr val="FF0000"/>
                </a:solidFill>
                <a:latin typeface="+mj-lt"/>
              </a:rPr>
              <a:t>, </a:t>
            </a:r>
            <a:r>
              <a:rPr lang="sr-Latn-RS" b="1" i="1" dirty="0">
                <a:solidFill>
                  <a:srgbClr val="FF0000"/>
                </a:solidFill>
                <a:latin typeface="+mj-lt"/>
              </a:rPr>
              <a:t>Trilateralna </a:t>
            </a:r>
            <a:r>
              <a:rPr lang="sr-Latn-RS" b="1" i="1" dirty="0" smtClean="0">
                <a:solidFill>
                  <a:srgbClr val="FF0000"/>
                </a:solidFill>
                <a:latin typeface="+mj-lt"/>
              </a:rPr>
              <a:t>komisija </a:t>
            </a:r>
            <a:r>
              <a:rPr lang="sr-Latn-RS" b="1" i="1" dirty="0">
                <a:solidFill>
                  <a:srgbClr val="FF0000"/>
                </a:solidFill>
              </a:rPr>
              <a:t>(</a:t>
            </a:r>
            <a:r>
              <a:rPr lang="en-US" b="1" i="1" dirty="0" smtClean="0">
                <a:solidFill>
                  <a:srgbClr val="FF0000"/>
                </a:solidFill>
              </a:rPr>
              <a:t>19</a:t>
            </a:r>
            <a:r>
              <a:rPr lang="sr-Latn-RS" b="1" i="1" dirty="0" smtClean="0">
                <a:solidFill>
                  <a:srgbClr val="FF0000"/>
                </a:solidFill>
              </a:rPr>
              <a:t>73</a:t>
            </a:r>
            <a:r>
              <a:rPr lang="en-US" b="1" i="1" dirty="0" smtClean="0">
                <a:solidFill>
                  <a:srgbClr val="FF0000"/>
                </a:solidFill>
              </a:rPr>
              <a:t>.</a:t>
            </a:r>
            <a:r>
              <a:rPr lang="sr-Latn-RS" b="1" i="1" dirty="0">
                <a:solidFill>
                  <a:srgbClr val="FF0000"/>
                </a:solidFill>
              </a:rPr>
              <a:t>)</a:t>
            </a:r>
            <a:r>
              <a:rPr lang="sr-Latn-RS" b="1" i="1" dirty="0" smtClean="0">
                <a:solidFill>
                  <a:srgbClr val="FF0000"/>
                </a:solidFill>
                <a:latin typeface="+mj-lt"/>
              </a:rPr>
              <a:t>, Crnо plеmstvo </a:t>
            </a:r>
            <a:r>
              <a:rPr lang="sr-Latn-RS" b="1" i="1" dirty="0">
                <a:solidFill>
                  <a:srgbClr val="FF0000"/>
                </a:solidFill>
                <a:latin typeface="+mj-lt"/>
              </a:rPr>
              <a:t>Londona, Venecije, Đenove </a:t>
            </a:r>
            <a:r>
              <a:rPr lang="sr-Latn-RS" b="1" i="1" dirty="0" smtClean="0">
                <a:solidFill>
                  <a:srgbClr val="FF0000"/>
                </a:solidFill>
                <a:latin typeface="+mj-lt"/>
              </a:rPr>
              <a:t>itd. </a:t>
            </a:r>
            <a:endParaRPr lang="en-US" b="1" i="1" dirty="0">
              <a:latin typeface="+mj-lt"/>
            </a:endParaRPr>
          </a:p>
        </p:txBody>
      </p:sp>
    </p:spTree>
    <p:extLst>
      <p:ext uri="{BB962C8B-B14F-4D97-AF65-F5344CB8AC3E}">
        <p14:creationId xmlns:p14="http://schemas.microsoft.com/office/powerpoint/2010/main" val="62936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320AF-B33B-4749-B620-5B036C30B312}" type="slidenum">
              <a:rPr lang="en-US" smtClean="0"/>
              <a:t>26</a:t>
            </a:fld>
            <a:endParaRPr lang="en-US"/>
          </a:p>
        </p:txBody>
      </p:sp>
      <p:sp>
        <p:nvSpPr>
          <p:cNvPr id="4" name="Rectangle 3"/>
          <p:cNvSpPr/>
          <p:nvPr/>
        </p:nvSpPr>
        <p:spPr>
          <a:xfrm>
            <a:off x="533400" y="1371600"/>
            <a:ext cx="8077200" cy="4154984"/>
          </a:xfrm>
          <a:prstGeom prst="rect">
            <a:avLst/>
          </a:prstGeom>
        </p:spPr>
        <p:txBody>
          <a:bodyPr wrap="square">
            <a:spAutoFit/>
          </a:bodyPr>
          <a:lstStyle/>
          <a:p>
            <a:pPr marL="342900" indent="-342900">
              <a:buFontTx/>
              <a:buChar char="-"/>
            </a:pPr>
            <a:r>
              <a:rPr lang="sr-Latn-RS" sz="2400" dirty="0" smtClean="0">
                <a:latin typeface="Cambria" pitchFamily="18" charset="0"/>
              </a:rPr>
              <a:t>Nakon </a:t>
            </a:r>
            <a:r>
              <a:rPr lang="sr-Latn-RS" sz="2400" dirty="0">
                <a:latin typeface="Cambria" pitchFamily="18" charset="0"/>
              </a:rPr>
              <a:t>što su utvrdili da svi analizirani elementi imaju karakteristike eksponencijalnog rasta, članovi tima predložili su što hitnije zaustavljanje rasta i prelazak iz doba rasta u doba globalne ravnoteže</a:t>
            </a:r>
            <a:r>
              <a:rPr lang="sr-Latn-RS" sz="2400" dirty="0" smtClean="0">
                <a:latin typeface="Cambria" pitchFamily="18" charset="0"/>
              </a:rPr>
              <a:t>.</a:t>
            </a:r>
          </a:p>
          <a:p>
            <a:pPr marL="342900" indent="-342900">
              <a:buFontTx/>
              <a:buChar char="-"/>
            </a:pPr>
            <a:endParaRPr lang="sr-Latn-RS" sz="2400" dirty="0" smtClean="0">
              <a:latin typeface="Cambria" pitchFamily="18" charset="0"/>
            </a:endParaRPr>
          </a:p>
          <a:p>
            <a:pPr marL="342900" indent="-342900">
              <a:buFontTx/>
              <a:buChar char="-"/>
            </a:pPr>
            <a:r>
              <a:rPr lang="sr-Latn-RS" sz="2400" dirty="0" smtClean="0">
                <a:latin typeface="Cambria" pitchFamily="18" charset="0"/>
              </a:rPr>
              <a:t>Predložena </a:t>
            </a:r>
            <a:r>
              <a:rPr lang="sr-Latn-RS" sz="2400" dirty="0">
                <a:latin typeface="Cambria" pitchFamily="18" charset="0"/>
              </a:rPr>
              <a:t>terapija bila je ta koja je izazvala najviše polemika. Ideja globalne ravnoteže, ekvilibrijuma, i zaustavljanje rasta na dostignutom nivou razvoja, očigledno mnogo više odgovara razvijenima i bogatima, nego ostatku sveta čija većina spada u zonu nerazvijenih i siromašnih. </a:t>
            </a:r>
            <a:endParaRPr lang="en-US" sz="2400" dirty="0">
              <a:latin typeface="Cambria" pitchFamily="18" charset="0"/>
            </a:endParaRPr>
          </a:p>
        </p:txBody>
      </p:sp>
    </p:spTree>
    <p:extLst>
      <p:ext uri="{BB962C8B-B14F-4D97-AF65-F5344CB8AC3E}">
        <p14:creationId xmlns:p14="http://schemas.microsoft.com/office/powerpoint/2010/main" val="118993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27</a:t>
            </a:fld>
            <a:endParaRPr lang="en-US"/>
          </a:p>
        </p:txBody>
      </p:sp>
      <p:sp>
        <p:nvSpPr>
          <p:cNvPr id="5" name="Rectangle 4"/>
          <p:cNvSpPr/>
          <p:nvPr/>
        </p:nvSpPr>
        <p:spPr>
          <a:xfrm>
            <a:off x="304800" y="1143806"/>
            <a:ext cx="8534400" cy="4524315"/>
          </a:xfrm>
          <a:prstGeom prst="rect">
            <a:avLst/>
          </a:prstGeom>
        </p:spPr>
        <p:txBody>
          <a:bodyPr wrap="square">
            <a:spAutoFit/>
          </a:bodyPr>
          <a:lstStyle/>
          <a:p>
            <a:r>
              <a:rPr lang="sr-Latn-RS" sz="2400" b="1" dirty="0">
                <a:latin typeface="+mj-lt"/>
              </a:rPr>
              <a:t>Rimski klub је prоmоtеr zаštitе prirоdе, „zеlеnih“ i drugih pоkrеtа, kојi štitе svеt оd nuklеаrnе еnеrgiје. Klub је dеcеniјаmа finаnsirао оvаkvе оrgаnizаciје širоm svеtа. Меđutim, rаzlоzi su mnоgо prоzаičniјi, а brigа zа čоvеčаnstvо čistо licеmеrје. </a:t>
            </a:r>
            <a:endParaRPr lang="sr-Latn-RS" sz="2400" b="1" dirty="0" smtClean="0">
              <a:latin typeface="+mj-lt"/>
            </a:endParaRPr>
          </a:p>
          <a:p>
            <a:endParaRPr lang="sr-Latn-RS" sz="2400" b="1" dirty="0">
              <a:latin typeface="+mj-lt"/>
            </a:endParaRPr>
          </a:p>
          <a:p>
            <a:r>
              <a:rPr lang="sr-Latn-RS" sz="2400" b="1" dirty="0" smtClean="0">
                <a:latin typeface="+mj-lt"/>
              </a:rPr>
              <a:t>Аkо </a:t>
            </a:r>
            <a:r>
              <a:rPr lang="sr-Latn-RS" sz="2400" b="1" dirty="0">
                <a:latin typeface="+mj-lt"/>
              </a:rPr>
              <a:t>zеmlје Тrеćеg svеtа dоđu dо izvоrа јеftinе еnеrgiје, tо ćе ојаčаti njihоvu nеzаvisnоst i izlаzаk iz kаndži „Меđunаrоdnоg mоnеtаrnоg fоndа“, štо bi bilо kаtаstrоfаlnо zа plаnоvе Rimskоg klubа i Kоmitеtа 300. Sirоmаšni mоrајu dа оstаnu sirоmаšni, kаkо bi bili izvоr izrаblјivаnjа u kоrist „rаzviјеnih“ zеmаlја.</a:t>
            </a:r>
            <a:endParaRPr lang="en-US" sz="2400" b="1" dirty="0">
              <a:latin typeface="+mj-lt"/>
            </a:endParaRPr>
          </a:p>
        </p:txBody>
      </p:sp>
    </p:spTree>
    <p:extLst>
      <p:ext uri="{BB962C8B-B14F-4D97-AF65-F5344CB8AC3E}">
        <p14:creationId xmlns:p14="http://schemas.microsoft.com/office/powerpoint/2010/main" val="2457306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2514600"/>
            <a:ext cx="8229600"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v-SE"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Energetska efikasnost i energetski indikatori</a:t>
            </a:r>
          </a:p>
        </p:txBody>
      </p:sp>
      <p:sp>
        <p:nvSpPr>
          <p:cNvPr id="4" name="Slide Number Placeholder 3"/>
          <p:cNvSpPr>
            <a:spLocks noGrp="1"/>
          </p:cNvSpPr>
          <p:nvPr>
            <p:ph type="sldNum" sz="quarter" idx="12"/>
          </p:nvPr>
        </p:nvSpPr>
        <p:spPr/>
        <p:txBody>
          <a:bodyPr/>
          <a:lstStyle/>
          <a:p>
            <a:fld id="{B36B3EB2-582E-4F98-AB04-409595FFB9C1}" type="slidenum">
              <a:rPr lang="en-US" smtClean="0"/>
              <a:t>28</a:t>
            </a:fld>
            <a:endParaRPr lang="en-US"/>
          </a:p>
        </p:txBody>
      </p:sp>
    </p:spTree>
    <p:extLst>
      <p:ext uri="{BB962C8B-B14F-4D97-AF65-F5344CB8AC3E}">
        <p14:creationId xmlns:p14="http://schemas.microsoft.com/office/powerpoint/2010/main" val="67658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29</a:t>
            </a:fld>
            <a:endParaRPr lang="en-US"/>
          </a:p>
        </p:txBody>
      </p:sp>
      <p:graphicFrame>
        <p:nvGraphicFramePr>
          <p:cNvPr id="3" name="Chart 2"/>
          <p:cNvGraphicFramePr>
            <a:graphicFrameLocks noGrp="1"/>
          </p:cNvGraphicFramePr>
          <p:nvPr>
            <p:extLst>
              <p:ext uri="{D42A27DB-BD31-4B8C-83A1-F6EECF244321}">
                <p14:modId xmlns:p14="http://schemas.microsoft.com/office/powerpoint/2010/main" val="80181565"/>
              </p:ext>
            </p:extLst>
          </p:nvPr>
        </p:nvGraphicFramePr>
        <p:xfrm>
          <a:off x="381000" y="457200"/>
          <a:ext cx="84582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31159" y="6166621"/>
            <a:ext cx="6517160" cy="461665"/>
          </a:xfrm>
          <a:prstGeom prst="rect">
            <a:avLst/>
          </a:prstGeom>
        </p:spPr>
        <p:txBody>
          <a:bodyPr wrap="square">
            <a:spAutoFit/>
          </a:bodyPr>
          <a:lstStyle/>
          <a:p>
            <a:pPr algn="ctr"/>
            <a:r>
              <a:rPr lang="pl-PL" sz="2400" b="1" dirty="0" smtClean="0">
                <a:latin typeface="Cambria" pitchFamily="18" charset="0"/>
              </a:rPr>
              <a:t>TPES/pop od 1990 do 2013</a:t>
            </a:r>
            <a:endParaRPr lang="en-US" sz="2400" b="1" dirty="0">
              <a:latin typeface="Cambria" pitchFamily="18" charset="0"/>
            </a:endParaRPr>
          </a:p>
        </p:txBody>
      </p:sp>
    </p:spTree>
    <p:extLst>
      <p:ext uri="{BB962C8B-B14F-4D97-AF65-F5344CB8AC3E}">
        <p14:creationId xmlns:p14="http://schemas.microsoft.com/office/powerpoint/2010/main" val="295995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55" y="1752600"/>
            <a:ext cx="8001000" cy="3108543"/>
          </a:xfrm>
          <a:prstGeom prst="rect">
            <a:avLst/>
          </a:prstGeom>
          <a:solidFill>
            <a:schemeClr val="bg1">
              <a:lumMod val="85000"/>
            </a:schemeClr>
          </a:solidFill>
        </p:spPr>
        <p:txBody>
          <a:bodyPr wrap="square" rtlCol="0">
            <a:spAutoFit/>
          </a:bodyPr>
          <a:lstStyle/>
          <a:p>
            <a:pPr>
              <a:tabLst>
                <a:tab pos="282575" algn="l"/>
              </a:tabLst>
            </a:pPr>
            <a:r>
              <a:rPr lang="sr-Latn-CS" sz="2800" b="1" dirty="0" smtClean="0">
                <a:latin typeface="Cambria" pitchFamily="18" charset="0"/>
              </a:rPr>
              <a:t>	TEME</a:t>
            </a:r>
            <a:endParaRPr lang="sr-Latn-CS" sz="2800" b="1" u="sng" dirty="0" smtClean="0">
              <a:latin typeface="Cambria" pitchFamily="18" charset="0"/>
            </a:endParaRPr>
          </a:p>
          <a:p>
            <a:endParaRPr lang="sr-Latn-CS" sz="2800" b="1" dirty="0">
              <a:latin typeface="Cambria" pitchFamily="18" charset="0"/>
            </a:endParaRPr>
          </a:p>
          <a:p>
            <a:pPr marL="285750" indent="-285750">
              <a:buFontTx/>
              <a:buChar char="-"/>
            </a:pPr>
            <a:r>
              <a:rPr lang="sr-Latn-CS" sz="2800" b="1" dirty="0" smtClean="0">
                <a:latin typeface="Cambria" pitchFamily="18" charset="0"/>
              </a:rPr>
              <a:t>Zemaljske činjenice</a:t>
            </a:r>
          </a:p>
          <a:p>
            <a:pPr marL="285750" indent="-285750">
              <a:buFontTx/>
              <a:buChar char="-"/>
            </a:pPr>
            <a:r>
              <a:rPr lang="sr-Latn-CS" sz="2800" b="1" dirty="0" smtClean="0">
                <a:latin typeface="Cambria" pitchFamily="18" charset="0"/>
              </a:rPr>
              <a:t>Život na Zemlji u vremenu</a:t>
            </a:r>
          </a:p>
          <a:p>
            <a:pPr marL="285750" indent="-285750">
              <a:buFontTx/>
              <a:buChar char="-"/>
            </a:pPr>
            <a:r>
              <a:rPr lang="sr-Latn-CS" sz="2800" b="1" dirty="0">
                <a:latin typeface="Cambria" pitchFamily="18" charset="0"/>
              </a:rPr>
              <a:t>Rimski klub</a:t>
            </a:r>
          </a:p>
          <a:p>
            <a:pPr marL="285750" indent="-285750">
              <a:buFontTx/>
              <a:buChar char="-"/>
            </a:pPr>
            <a:r>
              <a:rPr lang="sv-SE" sz="2800" b="1" dirty="0" smtClean="0">
                <a:latin typeface="Cambria" pitchFamily="18" charset="0"/>
              </a:rPr>
              <a:t>Energetska </a:t>
            </a:r>
            <a:r>
              <a:rPr lang="sv-SE" sz="2800" b="1" dirty="0">
                <a:latin typeface="Cambria" pitchFamily="18" charset="0"/>
              </a:rPr>
              <a:t>efikasnost i energetski </a:t>
            </a:r>
            <a:r>
              <a:rPr lang="sv-SE" sz="2800" b="1" dirty="0" smtClean="0">
                <a:latin typeface="Cambria" pitchFamily="18" charset="0"/>
              </a:rPr>
              <a:t>indikatori</a:t>
            </a:r>
            <a:endParaRPr lang="sr-Latn-CS" sz="2800" b="1" dirty="0" smtClean="0">
              <a:latin typeface="Cambria" pitchFamily="18" charset="0"/>
            </a:endParaRPr>
          </a:p>
          <a:p>
            <a:pPr marL="285750" indent="-285750">
              <a:buFontTx/>
              <a:buChar char="-"/>
            </a:pPr>
            <a:r>
              <a:rPr lang="sr-Latn-CS" sz="2800" b="1" dirty="0" smtClean="0">
                <a:latin typeface="Cambria" pitchFamily="18" charset="0"/>
              </a:rPr>
              <a:t>Znanje i njegova upotreba i zloupotreba </a:t>
            </a:r>
            <a:endParaRPr lang="en-US" sz="2800" b="1"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3</a:t>
            </a:fld>
            <a:endParaRPr lang="en-US"/>
          </a:p>
        </p:txBody>
      </p:sp>
    </p:spTree>
    <p:extLst>
      <p:ext uri="{BB962C8B-B14F-4D97-AF65-F5344CB8AC3E}">
        <p14:creationId xmlns:p14="http://schemas.microsoft.com/office/powerpoint/2010/main" val="249350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30</a:t>
            </a:fld>
            <a:endParaRPr lang="en-US"/>
          </a:p>
        </p:txBody>
      </p:sp>
      <p:graphicFrame>
        <p:nvGraphicFramePr>
          <p:cNvPr id="3" name="Chart 2"/>
          <p:cNvGraphicFramePr>
            <a:graphicFrameLocks noGrp="1"/>
          </p:cNvGraphicFramePr>
          <p:nvPr>
            <p:extLst>
              <p:ext uri="{D42A27DB-BD31-4B8C-83A1-F6EECF244321}">
                <p14:modId xmlns:p14="http://schemas.microsoft.com/office/powerpoint/2010/main" val="3011297428"/>
              </p:ext>
            </p:extLst>
          </p:nvPr>
        </p:nvGraphicFramePr>
        <p:xfrm>
          <a:off x="333375" y="457200"/>
          <a:ext cx="8382000" cy="52959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65795" y="6098232"/>
            <a:ext cx="6517160" cy="461665"/>
          </a:xfrm>
          <a:prstGeom prst="rect">
            <a:avLst/>
          </a:prstGeom>
        </p:spPr>
        <p:txBody>
          <a:bodyPr wrap="square">
            <a:spAutoFit/>
          </a:bodyPr>
          <a:lstStyle/>
          <a:p>
            <a:pPr algn="ctr"/>
            <a:r>
              <a:rPr lang="pl-PL" sz="2400" b="1" dirty="0" smtClean="0">
                <a:latin typeface="Cambria" pitchFamily="18" charset="0"/>
              </a:rPr>
              <a:t>Electricity/pop od 1990 do 2013</a:t>
            </a:r>
            <a:endParaRPr lang="en-US" sz="2400" b="1" dirty="0">
              <a:latin typeface="Cambria" pitchFamily="18" charset="0"/>
            </a:endParaRPr>
          </a:p>
        </p:txBody>
      </p:sp>
    </p:spTree>
    <p:extLst>
      <p:ext uri="{BB962C8B-B14F-4D97-AF65-F5344CB8AC3E}">
        <p14:creationId xmlns:p14="http://schemas.microsoft.com/office/powerpoint/2010/main" val="171651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31</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2627287761"/>
              </p:ext>
            </p:extLst>
          </p:nvPr>
        </p:nvGraphicFramePr>
        <p:xfrm>
          <a:off x="381000" y="533400"/>
          <a:ext cx="8382000" cy="5295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231159" y="6166621"/>
            <a:ext cx="6517160" cy="461665"/>
          </a:xfrm>
          <a:prstGeom prst="rect">
            <a:avLst/>
          </a:prstGeom>
        </p:spPr>
        <p:txBody>
          <a:bodyPr wrap="square">
            <a:spAutoFit/>
          </a:bodyPr>
          <a:lstStyle/>
          <a:p>
            <a:pPr algn="ctr"/>
            <a:r>
              <a:rPr lang="pl-PL" sz="2400" b="1" dirty="0" smtClean="0">
                <a:latin typeface="Cambria" pitchFamily="18" charset="0"/>
              </a:rPr>
              <a:t>CO</a:t>
            </a:r>
            <a:r>
              <a:rPr lang="pl-PL" sz="2400" b="1" baseline="-25000" dirty="0" smtClean="0">
                <a:latin typeface="Cambria" pitchFamily="18" charset="0"/>
              </a:rPr>
              <a:t>2</a:t>
            </a:r>
            <a:r>
              <a:rPr lang="pl-PL" sz="2400" b="1" dirty="0" smtClean="0">
                <a:latin typeface="Cambria" pitchFamily="18" charset="0"/>
              </a:rPr>
              <a:t>/pop od 1990 do 2013</a:t>
            </a:r>
            <a:endParaRPr lang="en-US" sz="2400" b="1" dirty="0">
              <a:latin typeface="Cambria" pitchFamily="18" charset="0"/>
            </a:endParaRPr>
          </a:p>
        </p:txBody>
      </p:sp>
    </p:spTree>
    <p:extLst>
      <p:ext uri="{BB962C8B-B14F-4D97-AF65-F5344CB8AC3E}">
        <p14:creationId xmlns:p14="http://schemas.microsoft.com/office/powerpoint/2010/main" val="404021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32</a:t>
            </a:fld>
            <a:endParaRPr lang="en-US"/>
          </a:p>
        </p:txBody>
      </p:sp>
      <p:graphicFrame>
        <p:nvGraphicFramePr>
          <p:cNvPr id="3" name="Chart 2"/>
          <p:cNvGraphicFramePr>
            <a:graphicFrameLocks noGrp="1"/>
          </p:cNvGraphicFramePr>
          <p:nvPr>
            <p:extLst>
              <p:ext uri="{D42A27DB-BD31-4B8C-83A1-F6EECF244321}">
                <p14:modId xmlns:p14="http://schemas.microsoft.com/office/powerpoint/2010/main" val="357384517"/>
              </p:ext>
            </p:extLst>
          </p:nvPr>
        </p:nvGraphicFramePr>
        <p:xfrm>
          <a:off x="381000" y="609600"/>
          <a:ext cx="8229600" cy="5448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31159" y="6166621"/>
            <a:ext cx="6517160" cy="461665"/>
          </a:xfrm>
          <a:prstGeom prst="rect">
            <a:avLst/>
          </a:prstGeom>
        </p:spPr>
        <p:txBody>
          <a:bodyPr wrap="square">
            <a:spAutoFit/>
          </a:bodyPr>
          <a:lstStyle/>
          <a:p>
            <a:pPr algn="ctr"/>
            <a:r>
              <a:rPr lang="pl-PL" sz="2400" b="1" dirty="0" smtClean="0">
                <a:latin typeface="Cambria" pitchFamily="18" charset="0"/>
              </a:rPr>
              <a:t>GDPppp/pop  from 1990 to 2013</a:t>
            </a:r>
            <a:endParaRPr lang="en-US" sz="2400" b="1" dirty="0">
              <a:latin typeface="Cambria" pitchFamily="18" charset="0"/>
            </a:endParaRPr>
          </a:p>
        </p:txBody>
      </p:sp>
    </p:spTree>
    <p:extLst>
      <p:ext uri="{BB962C8B-B14F-4D97-AF65-F5344CB8AC3E}">
        <p14:creationId xmlns:p14="http://schemas.microsoft.com/office/powerpoint/2010/main" val="304527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5" y="5949280"/>
            <a:ext cx="8136905" cy="830997"/>
          </a:xfrm>
          <a:prstGeom prst="rect">
            <a:avLst/>
          </a:prstGeom>
        </p:spPr>
        <p:txBody>
          <a:bodyPr wrap="square">
            <a:spAutoFit/>
          </a:bodyPr>
          <a:lstStyle/>
          <a:p>
            <a:pPr algn="ctr"/>
            <a:r>
              <a:rPr lang="pl-PL" sz="2400" b="1" dirty="0" smtClean="0">
                <a:latin typeface="Cambria" pitchFamily="18" charset="0"/>
              </a:rPr>
              <a:t>Ukupna potrošnja primarne energije (TPES) po stanovniku od 1990. do 2012. godine</a:t>
            </a:r>
            <a:endParaRPr lang="en-US" sz="2400" b="1" dirty="0">
              <a:latin typeface="Cambria" pitchFamily="18" charset="0"/>
            </a:endParaRPr>
          </a:p>
        </p:txBody>
      </p:sp>
      <p:sp>
        <p:nvSpPr>
          <p:cNvPr id="3" name="Slide Number Placeholder 2"/>
          <p:cNvSpPr>
            <a:spLocks noGrp="1"/>
          </p:cNvSpPr>
          <p:nvPr>
            <p:ph type="sldNum" sz="quarter" idx="12"/>
          </p:nvPr>
        </p:nvSpPr>
        <p:spPr/>
        <p:txBody>
          <a:bodyPr/>
          <a:lstStyle/>
          <a:p>
            <a:fld id="{B66320AF-B33B-4749-B620-5B036C30B312}" type="slidenum">
              <a:rPr lang="en-US" smtClean="0"/>
              <a:t>33</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2214995714"/>
              </p:ext>
            </p:extLst>
          </p:nvPr>
        </p:nvGraphicFramePr>
        <p:xfrm>
          <a:off x="533400" y="533400"/>
          <a:ext cx="80772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047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320AF-B33B-4749-B620-5B036C30B312}" type="slidenum">
              <a:rPr lang="en-US" smtClean="0"/>
              <a:t>34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565833339"/>
              </p:ext>
            </p:extLst>
          </p:nvPr>
        </p:nvGraphicFramePr>
        <p:xfrm>
          <a:off x="160199" y="1268760"/>
          <a:ext cx="8856527" cy="3917729"/>
        </p:xfrm>
        <a:graphic>
          <a:graphicData uri="http://schemas.openxmlformats.org/drawingml/2006/table">
            <a:tbl>
              <a:tblPr>
                <a:tableStyleId>{5C22544A-7EE6-4342-B048-85BDC9FD1C3A}</a:tableStyleId>
              </a:tblPr>
              <a:tblGrid>
                <a:gridCol w="4478828"/>
                <a:gridCol w="4377699"/>
              </a:tblGrid>
              <a:tr h="303912">
                <a:tc>
                  <a:txBody>
                    <a:bodyPr/>
                    <a:lstStyle/>
                    <a:p>
                      <a:pPr marL="0" indent="0">
                        <a:spcAft>
                          <a:spcPts val="0"/>
                        </a:spcAft>
                        <a:tabLst>
                          <a:tab pos="0" algn="l"/>
                        </a:tabLst>
                      </a:pPr>
                      <a:r>
                        <a:rPr lang="sr-Latn-RS" sz="1800" b="1" dirty="0" smtClean="0">
                          <a:effectLst/>
                          <a:latin typeface="Cambria" pitchFamily="18" charset="0"/>
                        </a:rPr>
                        <a:t>Srbija</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EU 28</a:t>
                      </a:r>
                      <a:endParaRPr lang="en-US" sz="1800" b="1" dirty="0">
                        <a:effectLst/>
                        <a:latin typeface="Cambria" pitchFamily="18" charset="0"/>
                        <a:ea typeface="Calibri"/>
                        <a:cs typeface="Times New Roman"/>
                      </a:endParaRPr>
                    </a:p>
                  </a:txBody>
                  <a:tcPr marL="68580" marR="68580" marT="0" marB="0"/>
                </a:tc>
              </a:tr>
              <a:tr h="303912">
                <a:tc>
                  <a:txBody>
                    <a:bodyPr/>
                    <a:lstStyle/>
                    <a:p>
                      <a:pPr marL="0" indent="0">
                        <a:spcAft>
                          <a:spcPts val="0"/>
                        </a:spcAft>
                        <a:tabLst>
                          <a:tab pos="269875" algn="l"/>
                          <a:tab pos="457200" algn="l"/>
                        </a:tabLst>
                      </a:pPr>
                      <a:r>
                        <a:rPr lang="sr-Latn-RS" sz="1800" b="1" dirty="0">
                          <a:effectLst/>
                          <a:latin typeface="Cambria" pitchFamily="18" charset="0"/>
                        </a:rPr>
                        <a:t>Stagnacija broja stanovnika</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Blagi porast broja stanovnika</a:t>
                      </a:r>
                      <a:endParaRPr lang="en-US" sz="1800" b="1" dirty="0">
                        <a:effectLst/>
                        <a:latin typeface="Cambria" pitchFamily="18" charset="0"/>
                        <a:ea typeface="Calibri"/>
                        <a:cs typeface="Times New Roman"/>
                      </a:endParaRPr>
                    </a:p>
                  </a:txBody>
                  <a:tcPr marL="68580" marR="68580" marT="0" marB="0"/>
                </a:tc>
              </a:tr>
              <a:tr h="303912">
                <a:tc>
                  <a:txBody>
                    <a:bodyPr/>
                    <a:lstStyle/>
                    <a:p>
                      <a:pPr marL="0" indent="0">
                        <a:spcAft>
                          <a:spcPts val="0"/>
                        </a:spcAft>
                        <a:tabLst>
                          <a:tab pos="269875" algn="l"/>
                          <a:tab pos="457200" algn="l"/>
                        </a:tabLst>
                      </a:pPr>
                      <a:r>
                        <a:rPr lang="sr-Latn-RS" sz="1800" b="1" dirty="0">
                          <a:effectLst/>
                          <a:latin typeface="Cambria" pitchFamily="18" charset="0"/>
                        </a:rPr>
                        <a:t>Vrlo usporen ekonomski rast</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Stabilan ekonomski razvoj</a:t>
                      </a:r>
                      <a:endParaRPr lang="en-US" sz="1800" b="1" dirty="0">
                        <a:effectLst/>
                        <a:latin typeface="Cambria" pitchFamily="18" charset="0"/>
                        <a:ea typeface="Calibri"/>
                        <a:cs typeface="Times New Roman"/>
                      </a:endParaRPr>
                    </a:p>
                  </a:txBody>
                  <a:tcPr marL="68580" marR="68580" marT="0" marB="0"/>
                </a:tc>
              </a:tr>
              <a:tr h="557720">
                <a:tc>
                  <a:txBody>
                    <a:bodyPr/>
                    <a:lstStyle/>
                    <a:p>
                      <a:pPr marL="0" indent="0">
                        <a:spcAft>
                          <a:spcPts val="0"/>
                        </a:spcAft>
                        <a:tabLst>
                          <a:tab pos="269875" algn="l"/>
                          <a:tab pos="457200" algn="l"/>
                        </a:tabLst>
                      </a:pPr>
                      <a:r>
                        <a:rPr lang="sr-Latn-RS" sz="1800" b="1" dirty="0">
                          <a:effectLst/>
                          <a:latin typeface="Cambria" pitchFamily="18" charset="0"/>
                        </a:rPr>
                        <a:t>Značajn porast potrošnje primarne energije</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Stagnacija potrošnje primarne enrgije</a:t>
                      </a:r>
                      <a:endParaRPr lang="en-US" sz="1800" b="1" dirty="0">
                        <a:effectLst/>
                        <a:latin typeface="Cambria" pitchFamily="18" charset="0"/>
                        <a:ea typeface="Calibri"/>
                        <a:cs typeface="Times New Roman"/>
                      </a:endParaRPr>
                    </a:p>
                  </a:txBody>
                  <a:tcPr marL="68580" marR="68580" marT="0" marB="0"/>
                </a:tc>
              </a:tr>
              <a:tr h="607825">
                <a:tc>
                  <a:txBody>
                    <a:bodyPr/>
                    <a:lstStyle/>
                    <a:p>
                      <a:pPr marL="0" indent="0">
                        <a:spcAft>
                          <a:spcPts val="0"/>
                        </a:spcAft>
                        <a:tabLst>
                          <a:tab pos="269875" algn="l"/>
                          <a:tab pos="457200" algn="l"/>
                        </a:tabLst>
                      </a:pPr>
                      <a:r>
                        <a:rPr lang="sr-Latn-RS" sz="1800" b="1" dirty="0">
                          <a:effectLst/>
                          <a:latin typeface="Cambria" pitchFamily="18" charset="0"/>
                        </a:rPr>
                        <a:t>Porast potrošnje električne energije po stanovniku</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Porast potrošnje električne energije po stanovniku</a:t>
                      </a:r>
                      <a:endParaRPr lang="en-US" sz="1800" b="1" dirty="0">
                        <a:effectLst/>
                        <a:latin typeface="Cambria" pitchFamily="18" charset="0"/>
                        <a:ea typeface="Calibri"/>
                        <a:cs typeface="Times New Roman"/>
                      </a:endParaRPr>
                    </a:p>
                  </a:txBody>
                  <a:tcPr marL="68580" marR="68580" marT="0" marB="0"/>
                </a:tc>
              </a:tr>
              <a:tr h="370992">
                <a:tc>
                  <a:txBody>
                    <a:bodyPr/>
                    <a:lstStyle/>
                    <a:p>
                      <a:pPr marL="0" indent="0">
                        <a:spcAft>
                          <a:spcPts val="0"/>
                        </a:spcAft>
                        <a:tabLst>
                          <a:tab pos="269875" algn="l"/>
                          <a:tab pos="457200" algn="l"/>
                        </a:tabLst>
                      </a:pPr>
                      <a:r>
                        <a:rPr lang="sr-Latn-RS" sz="1800" b="1" dirty="0">
                          <a:effectLst/>
                          <a:latin typeface="Cambria" pitchFamily="18" charset="0"/>
                        </a:rPr>
                        <a:t>Značajan rast emisije CO</a:t>
                      </a:r>
                      <a:r>
                        <a:rPr lang="sr-Latn-RS" sz="1800" b="1" baseline="-25000" dirty="0">
                          <a:effectLst/>
                          <a:latin typeface="Cambria" pitchFamily="18" charset="0"/>
                        </a:rPr>
                        <a:t>2</a:t>
                      </a:r>
                      <a:r>
                        <a:rPr lang="sr-Latn-RS" sz="1800" b="1" dirty="0">
                          <a:effectLst/>
                          <a:latin typeface="Cambria" pitchFamily="18" charset="0"/>
                        </a:rPr>
                        <a:t> po stanovniku</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Značajan pad emisije CO</a:t>
                      </a:r>
                      <a:r>
                        <a:rPr lang="sr-Latn-RS" sz="1800" b="1" baseline="-25000" dirty="0">
                          <a:effectLst/>
                          <a:latin typeface="Cambria" pitchFamily="18" charset="0"/>
                        </a:rPr>
                        <a:t>2</a:t>
                      </a:r>
                      <a:r>
                        <a:rPr lang="sr-Latn-RS" sz="1800" b="1" dirty="0">
                          <a:effectLst/>
                          <a:latin typeface="Cambria" pitchFamily="18" charset="0"/>
                        </a:rPr>
                        <a:t> po stanovniku</a:t>
                      </a:r>
                      <a:endParaRPr lang="en-US" sz="1800" b="1" dirty="0">
                        <a:effectLst/>
                        <a:latin typeface="Cambria" pitchFamily="18" charset="0"/>
                        <a:ea typeface="Calibri"/>
                        <a:cs typeface="Times New Roman"/>
                      </a:endParaRPr>
                    </a:p>
                  </a:txBody>
                  <a:tcPr marL="68580" marR="68580" marT="0" marB="0"/>
                </a:tc>
              </a:tr>
              <a:tr h="911736">
                <a:tc>
                  <a:txBody>
                    <a:bodyPr/>
                    <a:lstStyle/>
                    <a:p>
                      <a:pPr marL="0" indent="0">
                        <a:spcAft>
                          <a:spcPts val="0"/>
                        </a:spcAft>
                        <a:tabLst>
                          <a:tab pos="269875" algn="l"/>
                          <a:tab pos="457200" algn="l"/>
                        </a:tabLst>
                      </a:pPr>
                      <a:r>
                        <a:rPr lang="sr-Latn-RS" sz="1800" b="1" dirty="0">
                          <a:effectLst/>
                          <a:latin typeface="Cambria" pitchFamily="18" charset="0"/>
                        </a:rPr>
                        <a:t>Usporena primena i razvoj tehnologija obnovljivih izvora energije i povećanja energetske efikasnosti</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Stalni razvoj tehnologija energetske efikasnosti i obnovljivih izvora energije</a:t>
                      </a:r>
                      <a:endParaRPr lang="en-US" sz="1800" b="1" dirty="0">
                        <a:effectLst/>
                        <a:latin typeface="Cambria" pitchFamily="18" charset="0"/>
                        <a:ea typeface="Calibri"/>
                        <a:cs typeface="Times New Roman"/>
                      </a:endParaRPr>
                    </a:p>
                  </a:txBody>
                  <a:tcPr marL="68580" marR="68580" marT="0" marB="0"/>
                </a:tc>
              </a:tr>
              <a:tr h="557720">
                <a:tc>
                  <a:txBody>
                    <a:bodyPr/>
                    <a:lstStyle/>
                    <a:p>
                      <a:pPr marL="0" indent="0">
                        <a:spcAft>
                          <a:spcPts val="0"/>
                        </a:spcAft>
                        <a:tabLst>
                          <a:tab pos="269875" algn="l"/>
                          <a:tab pos="457200" algn="l"/>
                        </a:tabLst>
                      </a:pPr>
                      <a:r>
                        <a:rPr lang="sr-Latn-RS" sz="1800" b="1" dirty="0">
                          <a:effectLst/>
                          <a:latin typeface="Cambria" pitchFamily="18" charset="0"/>
                        </a:rPr>
                        <a:t>GDP (ppp)/stan. = </a:t>
                      </a:r>
                      <a:r>
                        <a:rPr lang="sr-Latn-RS" sz="1800" b="1" dirty="0" smtClean="0">
                          <a:effectLst/>
                          <a:latin typeface="Cambria" pitchFamily="18" charset="0"/>
                        </a:rPr>
                        <a:t>9.970 US</a:t>
                      </a:r>
                      <a:r>
                        <a:rPr lang="sr-Latn-RS" sz="1800" b="1" dirty="0">
                          <a:effectLst/>
                          <a:latin typeface="Cambria" pitchFamily="18" charset="0"/>
                        </a:rPr>
                        <a:t>$ (2005) u </a:t>
                      </a:r>
                      <a:r>
                        <a:rPr lang="sr-Latn-RS" sz="1800" b="1" dirty="0" smtClean="0">
                          <a:effectLst/>
                          <a:latin typeface="Cambria" pitchFamily="18" charset="0"/>
                        </a:rPr>
                        <a:t>2013</a:t>
                      </a:r>
                      <a:endParaRPr lang="en-US" sz="1800" b="1" dirty="0">
                        <a:effectLst/>
                        <a:latin typeface="Cambria" pitchFamily="18" charset="0"/>
                        <a:ea typeface="Calibri"/>
                        <a:cs typeface="Times New Roman"/>
                      </a:endParaRPr>
                    </a:p>
                  </a:txBody>
                  <a:tcPr marL="68580" marR="68580" marT="0" marB="0"/>
                </a:tc>
                <a:tc>
                  <a:txBody>
                    <a:bodyPr/>
                    <a:lstStyle/>
                    <a:p>
                      <a:pPr marL="0" indent="0">
                        <a:spcAft>
                          <a:spcPts val="0"/>
                        </a:spcAft>
                        <a:tabLst>
                          <a:tab pos="269875" algn="l"/>
                          <a:tab pos="457200" algn="l"/>
                        </a:tabLst>
                      </a:pPr>
                      <a:r>
                        <a:rPr lang="sr-Latn-RS" sz="1800" b="1" dirty="0">
                          <a:effectLst/>
                          <a:latin typeface="Cambria" pitchFamily="18" charset="0"/>
                        </a:rPr>
                        <a:t>GDP (ppp)/stan = </a:t>
                      </a:r>
                      <a:r>
                        <a:rPr lang="sr-Latn-RS" sz="1800" b="1" dirty="0" smtClean="0">
                          <a:effectLst/>
                          <a:latin typeface="Cambria" pitchFamily="18" charset="0"/>
                        </a:rPr>
                        <a:t>27.680 </a:t>
                      </a:r>
                      <a:r>
                        <a:rPr lang="sr-Latn-RS" sz="1800" b="1" dirty="0">
                          <a:effectLst/>
                          <a:latin typeface="Cambria" pitchFamily="18" charset="0"/>
                        </a:rPr>
                        <a:t>US$ (2005) u </a:t>
                      </a:r>
                      <a:r>
                        <a:rPr lang="sr-Latn-RS" sz="1800" b="1" dirty="0" smtClean="0">
                          <a:effectLst/>
                          <a:latin typeface="Cambria" pitchFamily="18" charset="0"/>
                        </a:rPr>
                        <a:t>2013</a:t>
                      </a:r>
                      <a:endParaRPr lang="en-US" sz="1800" b="1" dirty="0">
                        <a:effectLst/>
                        <a:latin typeface="Cambria" pitchFamily="18" charset="0"/>
                        <a:ea typeface="Calibri"/>
                        <a:cs typeface="Times New Roman"/>
                      </a:endParaRPr>
                    </a:p>
                  </a:txBody>
                  <a:tcPr marL="68580" marR="68580" marT="0" marB="0"/>
                </a:tc>
              </a:tr>
            </a:tbl>
          </a:graphicData>
        </a:graphic>
      </p:graphicFrame>
      <p:sp>
        <p:nvSpPr>
          <p:cNvPr id="4" name="Rectangle 1"/>
          <p:cNvSpPr>
            <a:spLocks noChangeArrowheads="1"/>
          </p:cNvSpPr>
          <p:nvPr/>
        </p:nvSpPr>
        <p:spPr bwMode="auto">
          <a:xfrm>
            <a:off x="-698" y="569991"/>
            <a:ext cx="92169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0" algn="l"/>
              </a:tabLst>
            </a:pPr>
            <a:r>
              <a:rPr kumimoji="0" lang="sr-Latn-RS" altLang="ja-JP" sz="2400" b="1" u="none" strike="noStrike" cap="none" normalizeH="0" baseline="0" dirty="0" smtClean="0">
                <a:ln>
                  <a:noFill/>
                </a:ln>
                <a:solidFill>
                  <a:srgbClr val="000000"/>
                </a:solidFill>
                <a:effectLst/>
                <a:latin typeface="Cambria" pitchFamily="18" charset="0"/>
                <a:ea typeface="MS Mincho" pitchFamily="49" charset="-128"/>
                <a:cs typeface="Times New Roman" pitchFamily="18" charset="0"/>
              </a:rPr>
              <a:t>Osnovne energetske i ekonomske karaktersitike u Srbiji i EU 28</a:t>
            </a:r>
            <a:endParaRPr kumimoji="0" lang="sr-Latn-RS" altLang="ja-JP" sz="2400" b="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131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35</a:t>
            </a:fld>
            <a:endParaRPr lang="en-US"/>
          </a:p>
        </p:txBody>
      </p:sp>
      <p:sp>
        <p:nvSpPr>
          <p:cNvPr id="4" name="TextBox 3"/>
          <p:cNvSpPr txBox="1"/>
          <p:nvPr/>
        </p:nvSpPr>
        <p:spPr>
          <a:xfrm>
            <a:off x="457200" y="5916596"/>
            <a:ext cx="8077200" cy="830997"/>
          </a:xfrm>
          <a:prstGeom prst="rect">
            <a:avLst/>
          </a:prstGeom>
          <a:noFill/>
        </p:spPr>
        <p:txBody>
          <a:bodyPr wrap="square" rtlCol="0">
            <a:spAutoFit/>
          </a:bodyPr>
          <a:lstStyle/>
          <a:p>
            <a:pPr algn="ctr"/>
            <a:r>
              <a:rPr lang="sr-Latn-RS" sz="2400" b="1" dirty="0" smtClean="0">
                <a:latin typeface="Cambria" pitchFamily="18" charset="0"/>
              </a:rPr>
              <a:t>Pravac, smer i intenzite promena u oblasti energetske efikasnosti</a:t>
            </a:r>
            <a:endParaRPr lang="en-US" sz="2400" b="1" dirty="0">
              <a:latin typeface="Cambria"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2188" cy="56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49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6320AF-B33B-4749-B620-5B036C30B312}" type="slidenum">
              <a:rPr lang="en-US" smtClean="0"/>
              <a:t>36</a:t>
            </a:fld>
            <a:endParaRPr lang="en-US"/>
          </a:p>
        </p:txBody>
      </p:sp>
      <p:sp>
        <p:nvSpPr>
          <p:cNvPr id="3" name="TextBox 2"/>
          <p:cNvSpPr txBox="1"/>
          <p:nvPr/>
        </p:nvSpPr>
        <p:spPr>
          <a:xfrm>
            <a:off x="990600" y="1371600"/>
            <a:ext cx="7239000" cy="3970318"/>
          </a:xfrm>
          <a:prstGeom prst="rect">
            <a:avLst/>
          </a:prstGeom>
          <a:noFill/>
        </p:spPr>
        <p:txBody>
          <a:bodyPr wrap="square" rtlCol="0">
            <a:spAutoFit/>
          </a:bodyPr>
          <a:lstStyle/>
          <a:p>
            <a:r>
              <a:rPr lang="sr-Latn-RS" sz="2800" b="1" dirty="0" smtClean="0">
                <a:latin typeface="Cambria" pitchFamily="18" charset="0"/>
              </a:rPr>
              <a:t>Energetske indikatore treba posmatrati kompleksno imajući u vidu nacionalne specifičnosti:</a:t>
            </a:r>
          </a:p>
          <a:p>
            <a:endParaRPr lang="sr-Latn-RS" sz="2800" b="1" dirty="0">
              <a:latin typeface="Cambria" pitchFamily="18" charset="0"/>
            </a:endParaRPr>
          </a:p>
          <a:p>
            <a:pPr marL="342900" indent="-342900">
              <a:buFont typeface="Arial" pitchFamily="34" charset="0"/>
              <a:buChar char="•"/>
            </a:pPr>
            <a:r>
              <a:rPr lang="sr-Latn-RS" sz="2800" b="1" dirty="0" smtClean="0">
                <a:latin typeface="Cambria" pitchFamily="18" charset="0"/>
              </a:rPr>
              <a:t>Tehničke,</a:t>
            </a:r>
          </a:p>
          <a:p>
            <a:pPr marL="342900" indent="-342900">
              <a:buFont typeface="Arial" pitchFamily="34" charset="0"/>
              <a:buChar char="•"/>
            </a:pPr>
            <a:r>
              <a:rPr lang="sr-Latn-RS" sz="2800" b="1" dirty="0" smtClean="0">
                <a:latin typeface="Cambria" pitchFamily="18" charset="0"/>
              </a:rPr>
              <a:t>Ekonomske,</a:t>
            </a:r>
          </a:p>
          <a:p>
            <a:pPr marL="342900" indent="-342900">
              <a:buFont typeface="Arial" pitchFamily="34" charset="0"/>
              <a:buChar char="•"/>
            </a:pPr>
            <a:r>
              <a:rPr lang="sr-Latn-RS" sz="2800" b="1" dirty="0" smtClean="0">
                <a:latin typeface="Cambria" pitchFamily="18" charset="0"/>
              </a:rPr>
              <a:t>Političke,</a:t>
            </a:r>
          </a:p>
          <a:p>
            <a:pPr marL="342900" indent="-342900">
              <a:buFont typeface="Arial" pitchFamily="34" charset="0"/>
              <a:buChar char="•"/>
            </a:pPr>
            <a:r>
              <a:rPr lang="sr-Latn-RS" sz="2800" b="1" dirty="0" smtClean="0">
                <a:latin typeface="Cambria" pitchFamily="18" charset="0"/>
              </a:rPr>
              <a:t>Geografske,</a:t>
            </a:r>
          </a:p>
          <a:p>
            <a:pPr marL="342900" indent="-342900">
              <a:buFont typeface="Arial" pitchFamily="34" charset="0"/>
              <a:buChar char="•"/>
            </a:pPr>
            <a:r>
              <a:rPr lang="sr-Latn-RS" sz="2800" b="1" dirty="0" smtClean="0">
                <a:latin typeface="Cambria" pitchFamily="18" charset="0"/>
              </a:rPr>
              <a:t>Društvene  </a:t>
            </a:r>
            <a:endParaRPr lang="en-US" sz="2800" b="1" dirty="0">
              <a:latin typeface="Cambria" pitchFamily="18" charset="0"/>
            </a:endParaRPr>
          </a:p>
        </p:txBody>
      </p:sp>
    </p:spTree>
    <p:extLst>
      <p:ext uri="{BB962C8B-B14F-4D97-AF65-F5344CB8AC3E}">
        <p14:creationId xmlns:p14="http://schemas.microsoft.com/office/powerpoint/2010/main" val="271733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37</a:t>
            </a:fld>
            <a:endParaRPr lang="en-US"/>
          </a:p>
        </p:txBody>
      </p:sp>
      <p:sp>
        <p:nvSpPr>
          <p:cNvPr id="3" name="Rectangle 2"/>
          <p:cNvSpPr/>
          <p:nvPr/>
        </p:nvSpPr>
        <p:spPr>
          <a:xfrm>
            <a:off x="626065" y="2438400"/>
            <a:ext cx="7848600" cy="1446550"/>
          </a:xfrm>
          <a:prstGeom prst="rect">
            <a:avLst/>
          </a:prstGeom>
        </p:spPr>
        <p:txBody>
          <a:bodyPr wrap="square">
            <a:spAutoFit/>
          </a:bodyPr>
          <a:lstStyle/>
          <a:p>
            <a:pPr algn="ctr"/>
            <a:r>
              <a:rPr lang="sr-Latn-C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rPr>
              <a:t>Znanje i njegova upotreba i zloupotreba</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22401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38</a:t>
            </a:fld>
            <a:endParaRPr lang="en-US"/>
          </a:p>
        </p:txBody>
      </p:sp>
      <p:sp>
        <p:nvSpPr>
          <p:cNvPr id="4" name="Rectangle 3"/>
          <p:cNvSpPr/>
          <p:nvPr/>
        </p:nvSpPr>
        <p:spPr>
          <a:xfrm>
            <a:off x="381000" y="1524000"/>
            <a:ext cx="8458199" cy="3785652"/>
          </a:xfrm>
          <a:prstGeom prst="rect">
            <a:avLst/>
          </a:prstGeom>
        </p:spPr>
        <p:txBody>
          <a:bodyPr wrap="square">
            <a:spAutoFit/>
          </a:bodyPr>
          <a:lstStyle/>
          <a:p>
            <a:r>
              <a:rPr lang="sr-Latn-CS" sz="2400" b="1" i="1" dirty="0" smtClean="0">
                <a:latin typeface="Cambria" pitchFamily="18" charset="0"/>
              </a:rPr>
              <a:t>Znanje</a:t>
            </a:r>
            <a:r>
              <a:rPr lang="sr-Latn-CS" sz="2400" dirty="0" smtClean="0">
                <a:latin typeface="Cambria" pitchFamily="18" charset="0"/>
              </a:rPr>
              <a:t> </a:t>
            </a:r>
            <a:r>
              <a:rPr lang="sr-Latn-CS" sz="2400" dirty="0">
                <a:latin typeface="Cambria" pitchFamily="18" charset="0"/>
              </a:rPr>
              <a:t>je danas generalno prepoznato kao jedini održivi izvor </a:t>
            </a:r>
            <a:r>
              <a:rPr lang="sr-Latn-CS" sz="2400" b="1" i="1" dirty="0">
                <a:latin typeface="Cambria" pitchFamily="18" charset="0"/>
              </a:rPr>
              <a:t>konkurentne prednosti</a:t>
            </a:r>
            <a:r>
              <a:rPr lang="sr-Latn-CS" sz="2400" dirty="0" smtClean="0">
                <a:latin typeface="Cambria" pitchFamily="18" charset="0"/>
              </a:rPr>
              <a:t>.</a:t>
            </a:r>
          </a:p>
          <a:p>
            <a:endParaRPr lang="sr-Latn-CS" sz="2400" dirty="0">
              <a:latin typeface="Cambria" pitchFamily="18" charset="0"/>
            </a:endParaRPr>
          </a:p>
          <a:p>
            <a:r>
              <a:rPr lang="sr-Latn-CS" sz="2400" dirty="0" smtClean="0">
                <a:latin typeface="Cambria" pitchFamily="18" charset="0"/>
              </a:rPr>
              <a:t>Kao </a:t>
            </a:r>
            <a:r>
              <a:rPr lang="sr-Latn-CS" sz="2400" dirty="0">
                <a:latin typeface="Cambria" pitchFamily="18" charset="0"/>
              </a:rPr>
              <a:t>i kod ostalih, sa znanjem povezanih pojmova poput istine, vere i mudrosti, ne postoji jednoznačna definicija znanja, oko koje bi se mogla postići opšta saglasnost</a:t>
            </a:r>
            <a:r>
              <a:rPr lang="sr-Latn-CS" sz="2400" dirty="0" smtClean="0">
                <a:latin typeface="Cambria" pitchFamily="18" charset="0"/>
              </a:rPr>
              <a:t>.</a:t>
            </a:r>
          </a:p>
          <a:p>
            <a:endParaRPr lang="sr-Latn-CS" sz="2400" dirty="0">
              <a:latin typeface="Cambria" pitchFamily="18" charset="0"/>
            </a:endParaRPr>
          </a:p>
          <a:p>
            <a:r>
              <a:rPr lang="sr-Latn-CS" sz="2400" dirty="0" smtClean="0">
                <a:latin typeface="Cambria" pitchFamily="18" charset="0"/>
              </a:rPr>
              <a:t>Može </a:t>
            </a:r>
            <a:r>
              <a:rPr lang="sr-Latn-CS" sz="2400" dirty="0">
                <a:latin typeface="Cambria" pitchFamily="18" charset="0"/>
              </a:rPr>
              <a:t>da se predloži definicija, koja glasi: </a:t>
            </a:r>
            <a:r>
              <a:rPr lang="sr-Latn-CS" sz="2400" b="1" i="1" dirty="0">
                <a:latin typeface="Cambria" pitchFamily="18" charset="0"/>
              </a:rPr>
              <a:t>znanje je razvijeno razumevanje o određenoj temi, zasnovano na činjenicama i stečeno kroz obrazovanje i iskustvo.</a:t>
            </a:r>
            <a:endParaRPr lang="en-US" sz="2400" dirty="0">
              <a:latin typeface="Cambria" pitchFamily="18" charset="0"/>
            </a:endParaRPr>
          </a:p>
        </p:txBody>
      </p:sp>
    </p:spTree>
    <p:extLst>
      <p:ext uri="{BB962C8B-B14F-4D97-AF65-F5344CB8AC3E}">
        <p14:creationId xmlns:p14="http://schemas.microsoft.com/office/powerpoint/2010/main" val="203314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39</a:t>
            </a:fld>
            <a:endParaRPr lang="en-US"/>
          </a:p>
        </p:txBody>
      </p:sp>
      <p:sp>
        <p:nvSpPr>
          <p:cNvPr id="3" name="Rectangle 2"/>
          <p:cNvSpPr/>
          <p:nvPr/>
        </p:nvSpPr>
        <p:spPr>
          <a:xfrm>
            <a:off x="318655" y="1143000"/>
            <a:ext cx="8458200" cy="4524315"/>
          </a:xfrm>
          <a:prstGeom prst="rect">
            <a:avLst/>
          </a:prstGeom>
        </p:spPr>
        <p:txBody>
          <a:bodyPr wrap="square">
            <a:spAutoFit/>
          </a:bodyPr>
          <a:lstStyle/>
          <a:p>
            <a:pPr marL="342900" indent="-342900">
              <a:buFont typeface="Wingdings" pitchFamily="2" charset="2"/>
              <a:buChar char="§"/>
            </a:pPr>
            <a:r>
              <a:rPr lang="sr-Latn-CS" sz="2400" dirty="0" smtClean="0">
                <a:latin typeface="Cambria" pitchFamily="18" charset="0"/>
              </a:rPr>
              <a:t>Znanje </a:t>
            </a:r>
            <a:r>
              <a:rPr lang="sr-Latn-CS" sz="2400" dirty="0">
                <a:latin typeface="Cambria" pitchFamily="18" charset="0"/>
              </a:rPr>
              <a:t>je osnova upravljanja na osnovu </a:t>
            </a:r>
            <a:r>
              <a:rPr lang="sr-Latn-CS" sz="2400" b="1" i="1" dirty="0">
                <a:latin typeface="Cambria" pitchFamily="18" charset="0"/>
              </a:rPr>
              <a:t>činjenica</a:t>
            </a:r>
            <a:r>
              <a:rPr lang="sr-Latn-CS" sz="2400" dirty="0">
                <a:latin typeface="Cambria" pitchFamily="18" charset="0"/>
              </a:rPr>
              <a:t>, nasuprot upravljanju na osnovu </a:t>
            </a:r>
            <a:r>
              <a:rPr lang="sr-Latn-CS" sz="2400" b="1" i="1" dirty="0">
                <a:latin typeface="Cambria" pitchFamily="18" charset="0"/>
              </a:rPr>
              <a:t>mišljenja</a:t>
            </a:r>
            <a:r>
              <a:rPr lang="sr-Latn-CS" sz="2400" dirty="0" smtClean="0">
                <a:latin typeface="Cambria" pitchFamily="18" charset="0"/>
              </a:rPr>
              <a:t>.</a:t>
            </a:r>
          </a:p>
          <a:p>
            <a:pPr marL="342900" indent="-342900">
              <a:buFont typeface="Wingdings" pitchFamily="2" charset="2"/>
              <a:buChar char="§"/>
            </a:pPr>
            <a:endParaRPr lang="sr-Latn-CS" sz="2400" dirty="0">
              <a:latin typeface="Cambria" pitchFamily="18" charset="0"/>
            </a:endParaRPr>
          </a:p>
          <a:p>
            <a:pPr marL="342900" indent="-342900">
              <a:buFont typeface="Wingdings" pitchFamily="2" charset="2"/>
              <a:buChar char="§"/>
            </a:pPr>
            <a:r>
              <a:rPr lang="sr-Latn-CS" sz="2400" b="1" i="1" dirty="0" smtClean="0">
                <a:latin typeface="Cambria" pitchFamily="18" charset="0"/>
              </a:rPr>
              <a:t>Činjenice</a:t>
            </a:r>
            <a:r>
              <a:rPr lang="sr-Latn-CS" sz="2400" dirty="0" smtClean="0">
                <a:latin typeface="Cambria" pitchFamily="18" charset="0"/>
              </a:rPr>
              <a:t> </a:t>
            </a:r>
            <a:r>
              <a:rPr lang="sr-Latn-CS" sz="2400" dirty="0">
                <a:latin typeface="Cambria" pitchFamily="18" charset="0"/>
              </a:rPr>
              <a:t>su nepoznate dok se ne utvrde, kroz proces </a:t>
            </a:r>
            <a:r>
              <a:rPr lang="sr-Latn-CS" sz="2400" dirty="0" smtClean="0">
                <a:latin typeface="Cambria" pitchFamily="18" charset="0"/>
              </a:rPr>
              <a:t>analiziranja </a:t>
            </a:r>
            <a:r>
              <a:rPr lang="sr-Latn-CS" sz="2400" dirty="0">
                <a:latin typeface="Cambria" pitchFamily="18" charset="0"/>
              </a:rPr>
              <a:t>relevantnih informacija, koji omogućuje donošenje informativnih odluka i umnogome smanjuje rizik od subjektivnih odluka</a:t>
            </a:r>
            <a:r>
              <a:rPr lang="sr-Latn-CS" sz="2400" dirty="0" smtClean="0">
                <a:latin typeface="Cambria" pitchFamily="18" charset="0"/>
              </a:rPr>
              <a:t>.</a:t>
            </a:r>
          </a:p>
          <a:p>
            <a:pPr marL="342900" indent="-342900">
              <a:buFont typeface="Wingdings" pitchFamily="2" charset="2"/>
              <a:buChar char="§"/>
            </a:pPr>
            <a:endParaRPr lang="sr-Latn-CS" sz="2400" dirty="0">
              <a:latin typeface="Cambria" pitchFamily="18" charset="0"/>
            </a:endParaRPr>
          </a:p>
          <a:p>
            <a:pPr marL="342900" indent="-342900">
              <a:buFont typeface="Wingdings" pitchFamily="2" charset="2"/>
              <a:buChar char="§"/>
            </a:pPr>
            <a:r>
              <a:rPr lang="sr-Latn-CS" sz="2400" b="1" i="1" dirty="0" smtClean="0">
                <a:latin typeface="Cambria" pitchFamily="18" charset="0"/>
              </a:rPr>
              <a:t>Mišljenje</a:t>
            </a:r>
            <a:r>
              <a:rPr lang="sr-Latn-CS" sz="2400" dirty="0" smtClean="0">
                <a:latin typeface="Cambria" pitchFamily="18" charset="0"/>
              </a:rPr>
              <a:t> </a:t>
            </a:r>
            <a:r>
              <a:rPr lang="sr-Latn-CS" sz="2400" dirty="0">
                <a:latin typeface="Cambria" pitchFamily="18" charset="0"/>
              </a:rPr>
              <a:t>u sebi sadrži pre svega veliki rizik, jer podrazumeva predlaganje odluke na osnovu iskustva i opšteg znanja, a ne na osnovu činjenica u vezi sa konkretnim procesom. </a:t>
            </a:r>
            <a:endParaRPr lang="en-US" sz="2400" dirty="0">
              <a:latin typeface="Cambria" pitchFamily="18" charset="0"/>
            </a:endParaRPr>
          </a:p>
        </p:txBody>
      </p:sp>
    </p:spTree>
    <p:extLst>
      <p:ext uri="{BB962C8B-B14F-4D97-AF65-F5344CB8AC3E}">
        <p14:creationId xmlns:p14="http://schemas.microsoft.com/office/powerpoint/2010/main" val="8571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4</a:t>
            </a:fld>
            <a:endParaRPr lang="en-US"/>
          </a:p>
        </p:txBody>
      </p:sp>
      <p:sp>
        <p:nvSpPr>
          <p:cNvPr id="5" name="Rectangle 4"/>
          <p:cNvSpPr/>
          <p:nvPr/>
        </p:nvSpPr>
        <p:spPr>
          <a:xfrm>
            <a:off x="1676400" y="3048000"/>
            <a:ext cx="5897843" cy="769441"/>
          </a:xfrm>
          <a:prstGeom prst="rect">
            <a:avLst/>
          </a:prstGeom>
        </p:spPr>
        <p:txBody>
          <a:bodyPr wrap="square">
            <a:spAutoFit/>
          </a:bodyPr>
          <a:lstStyle/>
          <a:p>
            <a:pPr algn="ctr"/>
            <a:r>
              <a:rPr lang="sr-Latn-C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rPr>
              <a:t>Zemaljske činjenice</a:t>
            </a:r>
          </a:p>
        </p:txBody>
      </p:sp>
    </p:spTree>
    <p:extLst>
      <p:ext uri="{BB962C8B-B14F-4D97-AF65-F5344CB8AC3E}">
        <p14:creationId xmlns:p14="http://schemas.microsoft.com/office/powerpoint/2010/main" val="399628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40</a:t>
            </a:fld>
            <a:endParaRPr lang="en-US"/>
          </a:p>
        </p:txBody>
      </p:sp>
      <p:sp>
        <p:nvSpPr>
          <p:cNvPr id="4" name="Rectangle 3"/>
          <p:cNvSpPr/>
          <p:nvPr/>
        </p:nvSpPr>
        <p:spPr>
          <a:xfrm>
            <a:off x="361013" y="1828800"/>
            <a:ext cx="8305800" cy="3046988"/>
          </a:xfrm>
          <a:prstGeom prst="rect">
            <a:avLst/>
          </a:prstGeom>
        </p:spPr>
        <p:txBody>
          <a:bodyPr wrap="square">
            <a:spAutoFit/>
          </a:bodyPr>
          <a:lstStyle/>
          <a:p>
            <a:r>
              <a:rPr lang="sr-Latn-RS" sz="2400" dirty="0" smtClean="0">
                <a:latin typeface="Cambria" pitchFamily="18" charset="0"/>
              </a:rPr>
              <a:t>Naučno </a:t>
            </a:r>
            <a:r>
              <a:rPr lang="sr-Latn-RS" sz="2400" dirty="0">
                <a:latin typeface="Cambria" pitchFamily="18" charset="0"/>
              </a:rPr>
              <a:t>znanje i pridružene mu tehnologije od doba nastanka naučnog metoda, a to datira od početka sedamnaestog veka (Fransis Bejkon), koristi se za tumačenje i upravljanje prirodnim pojavama</a:t>
            </a:r>
            <a:r>
              <a:rPr lang="sr-Latn-RS" sz="2400" dirty="0" smtClean="0">
                <a:latin typeface="Cambria" pitchFamily="18" charset="0"/>
              </a:rPr>
              <a:t>.</a:t>
            </a:r>
          </a:p>
          <a:p>
            <a:endParaRPr lang="sr-Latn-RS" sz="2400" dirty="0">
              <a:latin typeface="Cambria" pitchFamily="18" charset="0"/>
            </a:endParaRPr>
          </a:p>
          <a:p>
            <a:r>
              <a:rPr lang="sr-Latn-RS" sz="2400" dirty="0" smtClean="0">
                <a:latin typeface="Cambria" pitchFamily="18" charset="0"/>
              </a:rPr>
              <a:t>Do </a:t>
            </a:r>
            <a:r>
              <a:rPr lang="sr-Latn-RS" sz="2400" dirty="0">
                <a:latin typeface="Cambria" pitchFamily="18" charset="0"/>
              </a:rPr>
              <a:t>pojave naučnog znanja se za tumačenje sveta i pojava u njemu koristila </a:t>
            </a:r>
            <a:r>
              <a:rPr lang="sr-Latn-RS" sz="2400" b="1" i="1" dirty="0">
                <a:latin typeface="Cambria" pitchFamily="18" charset="0"/>
              </a:rPr>
              <a:t>religija, razni kultovi, misterije, mitovi, magije i ideologije</a:t>
            </a:r>
            <a:r>
              <a:rPr lang="sr-Latn-RS" sz="2400" dirty="0">
                <a:latin typeface="Cambria" pitchFamily="18" charset="0"/>
              </a:rPr>
              <a:t>. </a:t>
            </a:r>
            <a:endParaRPr lang="en-US" sz="2400" dirty="0">
              <a:latin typeface="Cambria" pitchFamily="18" charset="0"/>
            </a:endParaRPr>
          </a:p>
        </p:txBody>
      </p:sp>
    </p:spTree>
    <p:extLst>
      <p:ext uri="{BB962C8B-B14F-4D97-AF65-F5344CB8AC3E}">
        <p14:creationId xmlns:p14="http://schemas.microsoft.com/office/powerpoint/2010/main" val="300572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41</a:t>
            </a:fld>
            <a:endParaRPr lang="en-US"/>
          </a:p>
        </p:txBody>
      </p:sp>
      <p:sp>
        <p:nvSpPr>
          <p:cNvPr id="3" name="Rectangle 2"/>
          <p:cNvSpPr/>
          <p:nvPr/>
        </p:nvSpPr>
        <p:spPr>
          <a:xfrm>
            <a:off x="343525" y="381000"/>
            <a:ext cx="8534400" cy="6001643"/>
          </a:xfrm>
          <a:prstGeom prst="rect">
            <a:avLst/>
          </a:prstGeom>
        </p:spPr>
        <p:txBody>
          <a:bodyPr wrap="square">
            <a:spAutoFit/>
          </a:bodyPr>
          <a:lstStyle/>
          <a:p>
            <a:r>
              <a:rPr lang="sr-Latn-RS" sz="2400" dirty="0" smtClean="0">
                <a:latin typeface="Cambria" pitchFamily="18" charset="0"/>
              </a:rPr>
              <a:t>Većina </a:t>
            </a:r>
            <a:r>
              <a:rPr lang="sr-Latn-RS" sz="2400" dirty="0">
                <a:latin typeface="Cambria" pitchFamily="18" charset="0"/>
              </a:rPr>
              <a:t>ni nema potrebu i želje za nekim posebnim znanjem i ona je </a:t>
            </a:r>
            <a:r>
              <a:rPr lang="sr-Latn-RS" sz="2400" b="1" i="1" dirty="0">
                <a:solidFill>
                  <a:srgbClr val="FF0000"/>
                </a:solidFill>
                <a:latin typeface="Cambria" pitchFamily="18" charset="0"/>
              </a:rPr>
              <a:t>vođena kroz život</a:t>
            </a:r>
            <a:r>
              <a:rPr lang="sr-Latn-RS" sz="2400" dirty="0">
                <a:latin typeface="Cambria" pitchFamily="18" charset="0"/>
              </a:rPr>
              <a:t>, uzdajući se u elitu koja poseduje dovoljno znanja i poštenja. Međutim, glad za vlašću i moć koju mali broj bogatih ima, i posebno njihova sebičnost, učinila je da i osnovni motor razvoja čovečanstva, </a:t>
            </a:r>
            <a:r>
              <a:rPr lang="sr-Latn-RS" sz="2400" b="1" i="1" dirty="0">
                <a:solidFill>
                  <a:srgbClr val="FF0000"/>
                </a:solidFill>
                <a:latin typeface="Cambria" pitchFamily="18" charset="0"/>
              </a:rPr>
              <a:t>znanje, biva strogo kontrolisano</a:t>
            </a:r>
            <a:r>
              <a:rPr lang="sr-Latn-RS" sz="2400" dirty="0">
                <a:latin typeface="Cambria" pitchFamily="18" charset="0"/>
              </a:rPr>
              <a:t> od njih. Oni, najbogatiji, danas imaju svoju vojsku koja se zove obezbeđenje, svoje medije, svoje banke, svoje aerodrome, avione, itd. Većinu potiskuje u neznanje i poluznanje, što onaj svesni deo većine čini nesigurnim. </a:t>
            </a:r>
            <a:r>
              <a:rPr lang="sr-Latn-RS" sz="2400" b="1" i="1" dirty="0">
                <a:latin typeface="Cambria" pitchFamily="18" charset="0"/>
              </a:rPr>
              <a:t>Ta nesigurnost guši im inicijativu, i gura ih u birokratizovano društvo, gde se odgovornost deli na veliki broj ljudi i stvara im utisak sigurnosti.</a:t>
            </a:r>
            <a:endParaRPr lang="en-US" sz="2400" b="1" i="1" dirty="0">
              <a:latin typeface="Cambria" pitchFamily="18" charset="0"/>
            </a:endParaRPr>
          </a:p>
          <a:p>
            <a:endParaRPr lang="sr-Latn-RS" sz="2400" dirty="0">
              <a:latin typeface="Cambria" pitchFamily="18" charset="0"/>
            </a:endParaRPr>
          </a:p>
          <a:p>
            <a:r>
              <a:rPr lang="sr-Latn-RS" sz="2400" dirty="0" smtClean="0">
                <a:latin typeface="Cambria" pitchFamily="18" charset="0"/>
              </a:rPr>
              <a:t>U </a:t>
            </a:r>
            <a:r>
              <a:rPr lang="sr-Latn-RS" sz="2400" dirty="0">
                <a:latin typeface="Cambria" pitchFamily="18" charset="0"/>
              </a:rPr>
              <a:t>sadašnjoj eksploziji poluznanja naglo se povećao broj ljudi koji mistifikuju ponekad i obične stvari, a ustvari nisu u stanju da iz gomile istina, poluistina i laži izvuku i najmanji zaključak.</a:t>
            </a:r>
            <a:endParaRPr lang="en-US" sz="2400" dirty="0">
              <a:latin typeface="Cambria" pitchFamily="18" charset="0"/>
            </a:endParaRPr>
          </a:p>
        </p:txBody>
      </p:sp>
    </p:spTree>
    <p:extLst>
      <p:ext uri="{BB962C8B-B14F-4D97-AF65-F5344CB8AC3E}">
        <p14:creationId xmlns:p14="http://schemas.microsoft.com/office/powerpoint/2010/main" val="422643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42</a:t>
            </a:fld>
            <a:endParaRPr lang="en-US"/>
          </a:p>
        </p:txBody>
      </p:sp>
      <p:sp>
        <p:nvSpPr>
          <p:cNvPr id="4" name="Rectangle 3"/>
          <p:cNvSpPr/>
          <p:nvPr/>
        </p:nvSpPr>
        <p:spPr>
          <a:xfrm>
            <a:off x="304800" y="1066800"/>
            <a:ext cx="8458200" cy="4893647"/>
          </a:xfrm>
          <a:prstGeom prst="rect">
            <a:avLst/>
          </a:prstGeom>
        </p:spPr>
        <p:txBody>
          <a:bodyPr wrap="square">
            <a:spAutoFit/>
          </a:bodyPr>
          <a:lstStyle/>
          <a:p>
            <a:pPr marL="342900" indent="-342900">
              <a:buFont typeface="Arial" pitchFamily="34" charset="0"/>
              <a:buChar char="•"/>
            </a:pPr>
            <a:r>
              <a:rPr lang="pl-PL" sz="2400" dirty="0">
                <a:latin typeface="Cambria" pitchFamily="18" charset="0"/>
              </a:rPr>
              <a:t>Živimo u dobu kada se </a:t>
            </a:r>
            <a:r>
              <a:rPr lang="pl-PL" sz="2400" b="1" i="1" dirty="0">
                <a:latin typeface="Cambria" pitchFamily="18" charset="0"/>
              </a:rPr>
              <a:t>izvorno znanje </a:t>
            </a:r>
            <a:r>
              <a:rPr lang="pl-PL" sz="2400" dirty="0">
                <a:latin typeface="Cambria" pitchFamily="18" charset="0"/>
              </a:rPr>
              <a:t>potiskuje i zamenjuje brojnim </a:t>
            </a:r>
            <a:r>
              <a:rPr lang="pl-PL" sz="2400" b="1" i="1" dirty="0">
                <a:latin typeface="Cambria" pitchFamily="18" charset="0"/>
              </a:rPr>
              <a:t>izvedenim informaciјama</a:t>
            </a:r>
            <a:r>
              <a:rPr lang="pl-PL" sz="2400" dirty="0" smtClean="0">
                <a:latin typeface="Cambria" pitchFamily="18" charset="0"/>
              </a:rPr>
              <a:t>.</a:t>
            </a:r>
          </a:p>
          <a:p>
            <a:pPr marL="342900" indent="-342900">
              <a:buFont typeface="Arial" pitchFamily="34" charset="0"/>
              <a:buChar char="•"/>
            </a:pPr>
            <a:endParaRPr lang="pl-PL" sz="2400" dirty="0" smtClean="0">
              <a:latin typeface="Cambria" pitchFamily="18" charset="0"/>
            </a:endParaRPr>
          </a:p>
          <a:p>
            <a:pPr marL="342900" indent="-342900">
              <a:buFont typeface="Arial" pitchFamily="34" charset="0"/>
              <a:buChar char="•"/>
            </a:pPr>
            <a:r>
              <a:rPr lang="pl-PL" sz="2400" dirty="0" smtClean="0">
                <a:latin typeface="Cambria" pitchFamily="18" charset="0"/>
              </a:rPr>
              <a:t>Donedavno </a:t>
            </a:r>
            <a:r>
              <a:rPr lang="pl-PL" sz="2400" dirty="0">
                <a:latin typeface="Cambria" pitchFamily="18" charset="0"/>
              </a:rPr>
              <a:t>je </a:t>
            </a:r>
            <a:r>
              <a:rPr lang="pl-PL" sz="2400" b="1" i="1" dirty="0">
                <a:latin typeface="Cambria" pitchFamily="18" charset="0"/>
              </a:rPr>
              <a:t>izvorno znanje</a:t>
            </a:r>
            <a:r>
              <a:rPr lang="pl-PL" sz="2400" dirty="0">
                <a:latin typeface="Cambria" pitchFamily="18" charset="0"/>
              </a:rPr>
              <a:t> bilo čuvano u knjigama </a:t>
            </a:r>
            <a:r>
              <a:rPr lang="pl-PL" sz="2400" dirty="0" smtClean="0">
                <a:latin typeface="Cambria" pitchFamily="18" charset="0"/>
              </a:rPr>
              <a:t>ograničenog </a:t>
            </a:r>
            <a:r>
              <a:rPr lang="pl-PL" sz="2400" dirty="0">
                <a:latin typeface="Cambria" pitchFamily="18" charset="0"/>
              </a:rPr>
              <a:t>tiraža, te je takvo znanje imalo ograničeni domet</a:t>
            </a:r>
            <a:r>
              <a:rPr lang="pl-PL" sz="2400" dirty="0" smtClean="0">
                <a:latin typeface="Cambria" pitchFamily="18" charset="0"/>
              </a:rPr>
              <a:t>.</a:t>
            </a:r>
          </a:p>
          <a:p>
            <a:pPr marL="342900" indent="-342900">
              <a:buFont typeface="Arial" pitchFamily="34" charset="0"/>
              <a:buChar char="•"/>
            </a:pPr>
            <a:endParaRPr lang="pl-PL" sz="2400" dirty="0" smtClean="0">
              <a:latin typeface="Cambria" pitchFamily="18" charset="0"/>
            </a:endParaRPr>
          </a:p>
          <a:p>
            <a:pPr marL="342900" indent="-342900">
              <a:buFont typeface="Arial" pitchFamily="34" charset="0"/>
              <a:buChar char="•"/>
            </a:pPr>
            <a:r>
              <a:rPr lang="pl-PL" sz="2400" dirty="0" smtClean="0">
                <a:latin typeface="Cambria" pitchFamily="18" charset="0"/>
              </a:rPr>
              <a:t>Pojavom </a:t>
            </a:r>
            <a:r>
              <a:rPr lang="pl-PL" sz="2400" b="1" i="1" dirty="0">
                <a:latin typeface="Cambria" pitchFamily="18" charset="0"/>
              </a:rPr>
              <a:t>Interneta</a:t>
            </a:r>
            <a:r>
              <a:rPr lang="pl-PL" sz="2400" dirty="0">
                <a:latin typeface="Cambria" pitchFamily="18" charset="0"/>
              </a:rPr>
              <a:t> došlo je do eksplozije informacija, ali ne i širenje izvornog znanja. Naime, tvorci informacija se utrkuju</a:t>
            </a:r>
            <a:r>
              <a:rPr lang="sr-Latn-RS" sz="2400" dirty="0">
                <a:latin typeface="Cambria" pitchFamily="18" charset="0"/>
              </a:rPr>
              <a:t> da </a:t>
            </a:r>
            <a:r>
              <a:rPr lang="pl-PL" sz="2400" dirty="0">
                <a:latin typeface="Cambria" pitchFamily="18" charset="0"/>
              </a:rPr>
              <a:t>raznim </a:t>
            </a:r>
            <a:r>
              <a:rPr lang="pl-PL" sz="2400" b="1" i="1" dirty="0">
                <a:latin typeface="Cambria" pitchFamily="18" charset="0"/>
              </a:rPr>
              <a:t>Web aplikacijama </a:t>
            </a:r>
            <a:r>
              <a:rPr lang="pl-PL" sz="2400" dirty="0">
                <a:latin typeface="Cambria" pitchFamily="18" charset="0"/>
              </a:rPr>
              <a:t>ponude što više </a:t>
            </a:r>
            <a:r>
              <a:rPr lang="pl-PL" sz="2400" b="1" i="1" dirty="0">
                <a:latin typeface="Cambria" pitchFamily="18" charset="0"/>
              </a:rPr>
              <a:t>prilagođenog znanja</a:t>
            </a:r>
            <a:r>
              <a:rPr lang="pl-PL" sz="2400" dirty="0">
                <a:latin typeface="Cambria" pitchFamily="18" charset="0"/>
              </a:rPr>
              <a:t> upotrebljivog i prihvatljivog što većem broju ljudi. To je dovelo do degradacije znanja u izvornom obliku i njegove banalizacije u obliku tačkastog činjeničkog znanja</a:t>
            </a:r>
            <a:r>
              <a:rPr lang="pl-PL" sz="2400" dirty="0" smtClean="0">
                <a:latin typeface="Cambria" pitchFamily="18" charset="0"/>
              </a:rPr>
              <a:t>.</a:t>
            </a:r>
            <a:endParaRPr lang="pl-PL" sz="2400" dirty="0">
              <a:latin typeface="Cambria" pitchFamily="18" charset="0"/>
            </a:endParaRPr>
          </a:p>
        </p:txBody>
      </p:sp>
    </p:spTree>
    <p:extLst>
      <p:ext uri="{BB962C8B-B14F-4D97-AF65-F5344CB8AC3E}">
        <p14:creationId xmlns:p14="http://schemas.microsoft.com/office/powerpoint/2010/main" val="133988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43</a:t>
            </a:fld>
            <a:endParaRPr lang="en-US"/>
          </a:p>
        </p:txBody>
      </p:sp>
      <p:sp>
        <p:nvSpPr>
          <p:cNvPr id="3" name="Rectangle 2"/>
          <p:cNvSpPr/>
          <p:nvPr/>
        </p:nvSpPr>
        <p:spPr>
          <a:xfrm>
            <a:off x="366010" y="533400"/>
            <a:ext cx="8458200" cy="4154984"/>
          </a:xfrm>
          <a:prstGeom prst="rect">
            <a:avLst/>
          </a:prstGeom>
        </p:spPr>
        <p:txBody>
          <a:bodyPr wrap="square">
            <a:spAutoFit/>
          </a:bodyPr>
          <a:lstStyle/>
          <a:p>
            <a:pPr marL="342900" indent="-342900">
              <a:buFont typeface="Arial" pitchFamily="34" charset="0"/>
              <a:buChar char="•"/>
            </a:pPr>
            <a:r>
              <a:rPr lang="pl-PL" sz="2400" dirty="0">
                <a:latin typeface="Cambria" pitchFamily="18" charset="0"/>
              </a:rPr>
              <a:t>U sadašnjosti, neuki svet  se opredeljuje za lakše teme i tako, izvorno znanje se banalizuje, a vlasnici stvarnog znanja gube društvenu ulogu. Njih zamenjuju površne neznalice koje najednom dobijaju na značaju i medijski prostor pretvaraju u običnu brbljaonicu</a:t>
            </a:r>
            <a:r>
              <a:rPr lang="pl-PL" sz="2400" dirty="0" smtClean="0">
                <a:latin typeface="Cambria" pitchFamily="18" charset="0"/>
              </a:rPr>
              <a:t>.</a:t>
            </a:r>
          </a:p>
          <a:p>
            <a:pPr marL="342900" indent="-342900">
              <a:buFont typeface="Arial" pitchFamily="34" charset="0"/>
              <a:buChar char="•"/>
            </a:pPr>
            <a:r>
              <a:rPr lang="pl-PL" sz="2400" dirty="0" smtClean="0">
                <a:latin typeface="Cambria" pitchFamily="18" charset="0"/>
              </a:rPr>
              <a:t>I </a:t>
            </a:r>
            <a:r>
              <a:rPr lang="pl-PL" sz="2400" dirty="0">
                <a:latin typeface="Cambria" pitchFamily="18" charset="0"/>
              </a:rPr>
              <a:t>ranije je znanje bilo u rukama manjine, ali nije bilo </a:t>
            </a:r>
            <a:r>
              <a:rPr lang="pl-PL" sz="2400" dirty="0" smtClean="0">
                <a:latin typeface="Cambria" pitchFamily="18" charset="0"/>
              </a:rPr>
              <a:t>paralelnog </a:t>
            </a:r>
            <a:r>
              <a:rPr lang="pl-PL" sz="2400" dirty="0">
                <a:latin typeface="Cambria" pitchFamily="18" charset="0"/>
              </a:rPr>
              <a:t>kvazi znanja, pa se jasno razlikovalo znanje od neznanja</a:t>
            </a:r>
            <a:r>
              <a:rPr lang="pl-PL" sz="2400" dirty="0" smtClean="0">
                <a:latin typeface="Cambria" pitchFamily="18" charset="0"/>
              </a:rPr>
              <a:t>.</a:t>
            </a:r>
          </a:p>
          <a:p>
            <a:pPr marL="342900" indent="-342900">
              <a:buFont typeface="Arial" pitchFamily="34" charset="0"/>
              <a:buChar char="•"/>
            </a:pPr>
            <a:r>
              <a:rPr lang="pl-PL" sz="2400" b="1" i="1" dirty="0" smtClean="0">
                <a:solidFill>
                  <a:srgbClr val="FF0000"/>
                </a:solidFill>
                <a:latin typeface="Cambria" pitchFamily="18" charset="0"/>
              </a:rPr>
              <a:t>Površno znanje koje </a:t>
            </a:r>
            <a:r>
              <a:rPr lang="pl-PL" sz="2400" b="1" i="1" dirty="0" smtClean="0">
                <a:solidFill>
                  <a:srgbClr val="FF0000"/>
                </a:solidFill>
                <a:latin typeface="Cambria" pitchFamily="18" charset="0"/>
              </a:rPr>
              <a:t>se </a:t>
            </a:r>
            <a:r>
              <a:rPr lang="pl-PL" sz="2400" b="1" i="1" dirty="0" smtClean="0">
                <a:solidFill>
                  <a:srgbClr val="FF0000"/>
                </a:solidFill>
                <a:latin typeface="Cambria" pitchFamily="18" charset="0"/>
              </a:rPr>
              <a:t>danas forsira dovodi do demoralizacije, što ima za cilj prihvatanje ponuđenih rešenja bez obzira kakva su.</a:t>
            </a:r>
            <a:endParaRPr lang="en-US" sz="2400" b="1" i="1" dirty="0">
              <a:solidFill>
                <a:srgbClr val="FF0000"/>
              </a:solidFill>
              <a:latin typeface="Cambria" pitchFamily="18" charset="0"/>
            </a:endParaRPr>
          </a:p>
        </p:txBody>
      </p:sp>
      <p:sp>
        <p:nvSpPr>
          <p:cNvPr id="4" name="TextBox 3"/>
          <p:cNvSpPr txBox="1"/>
          <p:nvPr/>
        </p:nvSpPr>
        <p:spPr>
          <a:xfrm>
            <a:off x="556510" y="4800600"/>
            <a:ext cx="8077200" cy="1569660"/>
          </a:xfrm>
          <a:prstGeom prst="rect">
            <a:avLst/>
          </a:prstGeom>
          <a:solidFill>
            <a:schemeClr val="bg1">
              <a:lumMod val="95000"/>
            </a:schemeClr>
          </a:solidFill>
        </p:spPr>
        <p:txBody>
          <a:bodyPr wrap="square" rtlCol="0">
            <a:spAutoFit/>
          </a:bodyPr>
          <a:lstStyle/>
          <a:p>
            <a:r>
              <a:rPr lang="sr-Latn-RS" sz="2400" b="1" i="1" dirty="0" smtClean="0">
                <a:latin typeface="Cambria" pitchFamily="18" charset="0"/>
              </a:rPr>
              <a:t>Ovo je važno i za današnju temu: EFIKANOST KORIŠĆENJA PRIRODNIH RESURSA jer nema pozitivnog pomaka u razrešavanju velikih i brojnih problema u toj oblasti bez </a:t>
            </a:r>
            <a:r>
              <a:rPr lang="sr-Latn-RS" sz="2400" b="1" i="1" u="sng" dirty="0" smtClean="0">
                <a:latin typeface="Cambria" pitchFamily="18" charset="0"/>
              </a:rPr>
              <a:t>izvornog znanja</a:t>
            </a:r>
            <a:r>
              <a:rPr lang="sr-Latn-RS" sz="2400" b="1" i="1" dirty="0" smtClean="0">
                <a:latin typeface="Cambria" pitchFamily="18" charset="0"/>
              </a:rPr>
              <a:t>, ali na svim nivoima.     </a:t>
            </a:r>
            <a:endParaRPr lang="en-US" sz="2400" b="1" i="1" dirty="0">
              <a:latin typeface="Cambria" pitchFamily="18" charset="0"/>
            </a:endParaRPr>
          </a:p>
        </p:txBody>
      </p:sp>
    </p:spTree>
    <p:extLst>
      <p:ext uri="{BB962C8B-B14F-4D97-AF65-F5344CB8AC3E}">
        <p14:creationId xmlns:p14="http://schemas.microsoft.com/office/powerpoint/2010/main" val="337433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6B3EB2-582E-4F98-AB04-409595FFB9C1}" type="slidenum">
              <a:rPr lang="en-US" smtClean="0"/>
              <a:t>44</a:t>
            </a:fld>
            <a:endParaRPr lang="en-US"/>
          </a:p>
        </p:txBody>
      </p:sp>
      <p:sp>
        <p:nvSpPr>
          <p:cNvPr id="3" name="Rectangle 2"/>
          <p:cNvSpPr/>
          <p:nvPr/>
        </p:nvSpPr>
        <p:spPr>
          <a:xfrm>
            <a:off x="443345" y="1905000"/>
            <a:ext cx="8229600" cy="3416320"/>
          </a:xfrm>
          <a:prstGeom prst="rect">
            <a:avLst/>
          </a:prstGeom>
        </p:spPr>
        <p:txBody>
          <a:bodyPr wrap="square">
            <a:spAutoFit/>
          </a:bodyPr>
          <a:lstStyle/>
          <a:p>
            <a:r>
              <a:rPr lang="sr-Latn-RS" sz="2400" b="1" dirty="0">
                <a:solidFill>
                  <a:srgbClr val="FF0000"/>
                </a:solidFill>
                <a:latin typeface="Cambria" pitchFamily="18" charset="0"/>
              </a:rPr>
              <a:t>Оnо štо је u srеdnjеm vеku rаdilа rеligiја, dаnаs rаdе mеdiјi – u suštini sprоvоdе psihоlоškе оpеrаciје</a:t>
            </a:r>
            <a:r>
              <a:rPr lang="sr-Latn-RS" sz="2400" b="1" dirty="0" smtClean="0">
                <a:solidFill>
                  <a:srgbClr val="FF0000"/>
                </a:solidFill>
                <a:latin typeface="Cambria" pitchFamily="18" charset="0"/>
              </a:rPr>
              <a:t>.</a:t>
            </a:r>
          </a:p>
          <a:p>
            <a:endParaRPr lang="sr-Latn-RS" sz="2400" b="1" dirty="0">
              <a:solidFill>
                <a:srgbClr val="FF0000"/>
              </a:solidFill>
              <a:latin typeface="Cambria" pitchFamily="18" charset="0"/>
            </a:endParaRPr>
          </a:p>
          <a:p>
            <a:r>
              <a:rPr lang="sr-Latn-RS" sz="2400" b="1" dirty="0" smtClean="0">
                <a:solidFill>
                  <a:srgbClr val="FF0000"/>
                </a:solidFill>
                <a:latin typeface="Cambria" pitchFamily="18" charset="0"/>
              </a:rPr>
              <a:t>Ljudi </a:t>
            </a:r>
            <a:r>
              <a:rPr lang="sr-Latn-RS" sz="2400" b="1" dirty="0">
                <a:solidFill>
                  <a:srgbClr val="FF0000"/>
                </a:solidFill>
                <a:latin typeface="Cambria" pitchFamily="18" charset="0"/>
              </a:rPr>
              <a:t>dаnаs prоvоdе živоt оpsеdnuti triviјаlnоstimа ili bоrbоm zа gоli оpstаnаk</a:t>
            </a:r>
            <a:r>
              <a:rPr lang="sr-Latn-RS" sz="2400" b="1" dirty="0" smtClean="0">
                <a:solidFill>
                  <a:srgbClr val="FF0000"/>
                </a:solidFill>
                <a:latin typeface="Cambria" pitchFamily="18" charset="0"/>
              </a:rPr>
              <a:t>.</a:t>
            </a:r>
          </a:p>
          <a:p>
            <a:endParaRPr lang="sr-Latn-RS" sz="2400" b="1" dirty="0">
              <a:solidFill>
                <a:srgbClr val="FF0000"/>
              </a:solidFill>
              <a:latin typeface="Cambria" pitchFamily="18" charset="0"/>
            </a:endParaRPr>
          </a:p>
          <a:p>
            <a:r>
              <a:rPr lang="sr-Latn-RS" sz="2400" b="1" dirty="0" smtClean="0">
                <a:solidFill>
                  <a:srgbClr val="FF0000"/>
                </a:solidFill>
                <a:latin typeface="Cambria" pitchFamily="18" charset="0"/>
              </a:rPr>
              <a:t>Svаki </a:t>
            </a:r>
            <a:r>
              <a:rPr lang="sr-Latn-RS" sz="2400" b="1" dirty="0">
                <a:solidFill>
                  <a:srgbClr val="FF0000"/>
                </a:solidFill>
                <a:latin typeface="Cambria" pitchFamily="18" charset="0"/>
              </a:rPr>
              <a:t>intеlеkutаlni rаzvој sе strоgо kоntrоlišе i usmеrаvа nа </a:t>
            </a:r>
            <a:r>
              <a:rPr lang="sr-Latn-RS" sz="2400" b="1" dirty="0" smtClean="0">
                <a:solidFill>
                  <a:srgbClr val="FF0000"/>
                </a:solidFill>
                <a:latin typeface="Cambria" pitchFamily="18" charset="0"/>
              </a:rPr>
              <a:t>strаnu koja odgovara onome koji je nametnuo kontrolu.</a:t>
            </a:r>
            <a:endParaRPr lang="en-US" sz="2400" dirty="0">
              <a:solidFill>
                <a:srgbClr val="FF0000"/>
              </a:solidFill>
              <a:latin typeface="Cambria" pitchFamily="18" charset="0"/>
            </a:endParaRPr>
          </a:p>
        </p:txBody>
      </p:sp>
    </p:spTree>
    <p:extLst>
      <p:ext uri="{BB962C8B-B14F-4D97-AF65-F5344CB8AC3E}">
        <p14:creationId xmlns:p14="http://schemas.microsoft.com/office/powerpoint/2010/main" val="3354150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28087"/>
            <a:ext cx="8534400" cy="5847755"/>
          </a:xfrm>
          <a:prstGeom prst="rect">
            <a:avLst/>
          </a:prstGeom>
        </p:spPr>
        <p:txBody>
          <a:bodyPr wrap="square">
            <a:spAutoFit/>
          </a:bodyPr>
          <a:lstStyle/>
          <a:p>
            <a:pPr marL="342900" indent="-342900">
              <a:buFont typeface="Wingdings" pitchFamily="2" charset="2"/>
              <a:buChar char="v"/>
            </a:pPr>
            <a:r>
              <a:rPr lang="sr-Latn-RS" sz="2200" dirty="0" smtClean="0">
                <a:latin typeface="Cambria" pitchFamily="18" charset="0"/>
              </a:rPr>
              <a:t>Očekuju </a:t>
            </a:r>
            <a:r>
              <a:rPr lang="sr-Latn-RS" sz="2200" dirty="0">
                <a:latin typeface="Cambria" pitchFamily="18" charset="0"/>
              </a:rPr>
              <a:t>nas velike </a:t>
            </a:r>
            <a:r>
              <a:rPr lang="sr-Latn-RS" sz="2200" b="1" i="1" dirty="0">
                <a:latin typeface="Cambria" pitchFamily="18" charset="0"/>
              </a:rPr>
              <a:t>promene</a:t>
            </a:r>
            <a:r>
              <a:rPr lang="sr-Latn-RS" sz="2200" dirty="0">
                <a:latin typeface="Cambria" pitchFamily="18" charset="0"/>
              </a:rPr>
              <a:t> u krakom periodu koji je pred </a:t>
            </a:r>
            <a:r>
              <a:rPr lang="sr-Latn-RS" sz="2200" dirty="0" smtClean="0">
                <a:latin typeface="Cambria" pitchFamily="18" charset="0"/>
              </a:rPr>
              <a:t>nama.  Neke od tih promena su predvidive i poželjne, ali veći broj je nepredvidiv i neplaniran.</a:t>
            </a:r>
          </a:p>
          <a:p>
            <a:pPr marL="342900" indent="-342900">
              <a:buFont typeface="Wingdings" pitchFamily="2" charset="2"/>
              <a:buChar char="v"/>
            </a:pPr>
            <a:endParaRPr lang="sr-Latn-RS" sz="2200" dirty="0">
              <a:latin typeface="Cambria" pitchFamily="18" charset="0"/>
            </a:endParaRPr>
          </a:p>
          <a:p>
            <a:pPr marL="342900" indent="-342900">
              <a:buFont typeface="Wingdings" pitchFamily="2" charset="2"/>
              <a:buChar char="v"/>
            </a:pPr>
            <a:r>
              <a:rPr lang="en-US" sz="2200" dirty="0" smtClean="0">
                <a:latin typeface="Cambria" pitchFamily="18" charset="0"/>
              </a:rPr>
              <a:t> </a:t>
            </a:r>
            <a:r>
              <a:rPr lang="en-US" sz="2200" dirty="0">
                <a:latin typeface="Cambria" pitchFamily="18" charset="0"/>
              </a:rPr>
              <a:t>Da bi </a:t>
            </a:r>
            <a:r>
              <a:rPr lang="en-US" sz="2200" dirty="0" err="1">
                <a:latin typeface="Cambria" pitchFamily="18" charset="0"/>
              </a:rPr>
              <a:t>ušli</a:t>
            </a:r>
            <a:r>
              <a:rPr lang="en-US" sz="2200" dirty="0">
                <a:latin typeface="Cambria" pitchFamily="18" charset="0"/>
              </a:rPr>
              <a:t> u </a:t>
            </a:r>
            <a:r>
              <a:rPr lang="en-US" sz="2200" dirty="0" err="1">
                <a:latin typeface="Cambria" pitchFamily="18" charset="0"/>
              </a:rPr>
              <a:t>promene</a:t>
            </a:r>
            <a:r>
              <a:rPr lang="en-US" sz="2200" dirty="0">
                <a:latin typeface="Cambria" pitchFamily="18" charset="0"/>
              </a:rPr>
              <a:t> </a:t>
            </a:r>
            <a:r>
              <a:rPr lang="en-US" sz="2200" dirty="0" err="1">
                <a:latin typeface="Cambria" pitchFamily="18" charset="0"/>
              </a:rPr>
              <a:t>moramo</a:t>
            </a:r>
            <a:r>
              <a:rPr lang="en-US" sz="2200" dirty="0">
                <a:latin typeface="Cambria" pitchFamily="18" charset="0"/>
              </a:rPr>
              <a:t> </a:t>
            </a:r>
            <a:r>
              <a:rPr lang="en-US" sz="2200" dirty="0" err="1">
                <a:latin typeface="Cambria" pitchFamily="18" charset="0"/>
              </a:rPr>
              <a:t>biti</a:t>
            </a:r>
            <a:r>
              <a:rPr lang="en-US" sz="2200" dirty="0">
                <a:latin typeface="Cambria" pitchFamily="18" charset="0"/>
              </a:rPr>
              <a:t> </a:t>
            </a:r>
            <a:r>
              <a:rPr lang="en-US" sz="2200" dirty="0" err="1">
                <a:latin typeface="Cambria" pitchFamily="18" charset="0"/>
              </a:rPr>
              <a:t>svesni</a:t>
            </a:r>
            <a:r>
              <a:rPr lang="en-US" sz="2200" dirty="0">
                <a:latin typeface="Cambria" pitchFamily="18" charset="0"/>
              </a:rPr>
              <a:t> </a:t>
            </a:r>
            <a:r>
              <a:rPr lang="en-US" sz="2200" dirty="0" err="1">
                <a:latin typeface="Cambria" pitchFamily="18" charset="0"/>
              </a:rPr>
              <a:t>problema</a:t>
            </a:r>
            <a:r>
              <a:rPr lang="en-US" sz="2200" dirty="0">
                <a:latin typeface="Cambria" pitchFamily="18" charset="0"/>
              </a:rPr>
              <a:t> </a:t>
            </a:r>
            <a:r>
              <a:rPr lang="en-US" sz="2200" dirty="0" err="1">
                <a:latin typeface="Cambria" pitchFamily="18" charset="0"/>
              </a:rPr>
              <a:t>koji</a:t>
            </a:r>
            <a:r>
              <a:rPr lang="en-US" sz="2200" dirty="0">
                <a:latin typeface="Cambria" pitchFamily="18" charset="0"/>
              </a:rPr>
              <a:t> </a:t>
            </a:r>
            <a:r>
              <a:rPr lang="en-US" sz="2200" dirty="0" err="1">
                <a:latin typeface="Cambria" pitchFamily="18" charset="0"/>
              </a:rPr>
              <a:t>će</a:t>
            </a:r>
            <a:r>
              <a:rPr lang="en-US" sz="2200" dirty="0">
                <a:latin typeface="Cambria" pitchFamily="18" charset="0"/>
              </a:rPr>
              <a:t> </a:t>
            </a:r>
            <a:r>
              <a:rPr lang="en-US" sz="2200" dirty="0" err="1">
                <a:latin typeface="Cambria" pitchFamily="18" charset="0"/>
              </a:rPr>
              <a:t>takvom</a:t>
            </a:r>
            <a:r>
              <a:rPr lang="en-US" sz="2200" dirty="0">
                <a:latin typeface="Cambria" pitchFamily="18" charset="0"/>
              </a:rPr>
              <a:t> </a:t>
            </a:r>
            <a:r>
              <a:rPr lang="en-US" sz="2200" dirty="0" err="1">
                <a:latin typeface="Cambria" pitchFamily="18" charset="0"/>
              </a:rPr>
              <a:t>odlukom</a:t>
            </a:r>
            <a:r>
              <a:rPr lang="en-US" sz="2200" dirty="0">
                <a:latin typeface="Cambria" pitchFamily="18" charset="0"/>
              </a:rPr>
              <a:t> </a:t>
            </a:r>
            <a:r>
              <a:rPr lang="en-US" sz="2200" dirty="0" err="1">
                <a:latin typeface="Cambria" pitchFamily="18" charset="0"/>
              </a:rPr>
              <a:t>biti</a:t>
            </a:r>
            <a:r>
              <a:rPr lang="en-US" sz="2200" dirty="0">
                <a:latin typeface="Cambria" pitchFamily="18" charset="0"/>
              </a:rPr>
              <a:t> </a:t>
            </a:r>
            <a:r>
              <a:rPr lang="en-US" sz="2200" dirty="0" err="1">
                <a:latin typeface="Cambria" pitchFamily="18" charset="0"/>
              </a:rPr>
              <a:t>stvoreni</a:t>
            </a:r>
            <a:r>
              <a:rPr lang="en-US" sz="2200" dirty="0">
                <a:latin typeface="Cambria" pitchFamily="18" charset="0"/>
              </a:rPr>
              <a:t>. </a:t>
            </a:r>
            <a:r>
              <a:rPr lang="en-US" sz="2200" b="1" i="1" dirty="0" err="1">
                <a:latin typeface="Cambria" pitchFamily="18" charset="0"/>
              </a:rPr>
              <a:t>Posebno</a:t>
            </a:r>
            <a:r>
              <a:rPr lang="en-US" sz="2200" b="1" i="1" dirty="0">
                <a:latin typeface="Cambria" pitchFamily="18" charset="0"/>
              </a:rPr>
              <a:t> </a:t>
            </a:r>
            <a:r>
              <a:rPr lang="en-US" sz="2200" b="1" i="1" dirty="0" err="1">
                <a:latin typeface="Cambria" pitchFamily="18" charset="0"/>
              </a:rPr>
              <a:t>treba</a:t>
            </a:r>
            <a:r>
              <a:rPr lang="en-US" sz="2200" b="1" i="1" dirty="0">
                <a:latin typeface="Cambria" pitchFamily="18" charset="0"/>
              </a:rPr>
              <a:t> </a:t>
            </a:r>
            <a:r>
              <a:rPr lang="en-US" sz="2200" b="1" i="1" dirty="0" err="1">
                <a:latin typeface="Cambria" pitchFamily="18" charset="0"/>
              </a:rPr>
              <a:t>preispitati</a:t>
            </a:r>
            <a:r>
              <a:rPr lang="en-US" sz="2200" b="1" i="1" dirty="0">
                <a:latin typeface="Cambria" pitchFamily="18" charset="0"/>
              </a:rPr>
              <a:t> </a:t>
            </a:r>
            <a:r>
              <a:rPr lang="en-US" sz="2200" b="1" i="1" dirty="0" err="1">
                <a:latin typeface="Cambria" pitchFamily="18" charset="0"/>
              </a:rPr>
              <a:t>sopstveni</a:t>
            </a:r>
            <a:r>
              <a:rPr lang="en-US" sz="2200" b="1" i="1" dirty="0">
                <a:latin typeface="Cambria" pitchFamily="18" charset="0"/>
              </a:rPr>
              <a:t> </a:t>
            </a:r>
            <a:r>
              <a:rPr lang="en-US" sz="2200" b="1" i="1" dirty="0" err="1">
                <a:latin typeface="Cambria" pitchFamily="18" charset="0"/>
              </a:rPr>
              <a:t>kapacitet</a:t>
            </a:r>
            <a:r>
              <a:rPr lang="en-US" sz="2200" b="1" i="1" dirty="0">
                <a:latin typeface="Cambria" pitchFamily="18" charset="0"/>
              </a:rPr>
              <a:t> </a:t>
            </a:r>
            <a:r>
              <a:rPr lang="en-US" sz="2200" b="1" i="1" dirty="0" err="1">
                <a:latin typeface="Cambria" pitchFamily="18" charset="0"/>
              </a:rPr>
              <a:t>za</a:t>
            </a:r>
            <a:r>
              <a:rPr lang="en-US" sz="2200" b="1" i="1" dirty="0">
                <a:latin typeface="Cambria" pitchFamily="18" charset="0"/>
              </a:rPr>
              <a:t> </a:t>
            </a:r>
            <a:r>
              <a:rPr lang="en-US" sz="2200" b="1" i="1" dirty="0" err="1">
                <a:latin typeface="Cambria" pitchFamily="18" charset="0"/>
              </a:rPr>
              <a:t>rešavanje</a:t>
            </a:r>
            <a:r>
              <a:rPr lang="en-US" sz="2200" b="1" i="1" dirty="0">
                <a:latin typeface="Cambria" pitchFamily="18" charset="0"/>
              </a:rPr>
              <a:t> </a:t>
            </a:r>
            <a:r>
              <a:rPr lang="en-US" sz="2200" b="1" i="1" dirty="0" err="1">
                <a:latin typeface="Cambria" pitchFamily="18" charset="0"/>
              </a:rPr>
              <a:t>problema</a:t>
            </a:r>
            <a:r>
              <a:rPr lang="en-US" sz="2200" b="1" i="1" dirty="0">
                <a:latin typeface="Cambria" pitchFamily="18" charset="0"/>
              </a:rPr>
              <a:t>. </a:t>
            </a:r>
            <a:r>
              <a:rPr lang="en-US" sz="2200" dirty="0">
                <a:latin typeface="Cambria" pitchFamily="18" charset="0"/>
              </a:rPr>
              <a:t>U </a:t>
            </a:r>
            <a:r>
              <a:rPr lang="en-US" sz="2200" dirty="0" err="1">
                <a:latin typeface="Cambria" pitchFamily="18" charset="0"/>
              </a:rPr>
              <a:t>protivnom</a:t>
            </a:r>
            <a:r>
              <a:rPr lang="en-US" sz="2200" dirty="0">
                <a:latin typeface="Cambria" pitchFamily="18" charset="0"/>
              </a:rPr>
              <a:t> </a:t>
            </a:r>
            <a:r>
              <a:rPr lang="en-US" sz="2200" dirty="0" err="1">
                <a:latin typeface="Cambria" pitchFamily="18" charset="0"/>
              </a:rPr>
              <a:t>dolazi</a:t>
            </a:r>
            <a:r>
              <a:rPr lang="en-US" sz="2200" dirty="0">
                <a:latin typeface="Cambria" pitchFamily="18" charset="0"/>
              </a:rPr>
              <a:t> do </a:t>
            </a:r>
            <a:r>
              <a:rPr lang="en-US" sz="2200" dirty="0" err="1">
                <a:latin typeface="Cambria" pitchFamily="18" charset="0"/>
              </a:rPr>
              <a:t>negativnih</a:t>
            </a:r>
            <a:r>
              <a:rPr lang="en-US" sz="2200" dirty="0">
                <a:latin typeface="Cambria" pitchFamily="18" charset="0"/>
              </a:rPr>
              <a:t> </a:t>
            </a:r>
            <a:r>
              <a:rPr lang="en-US" sz="2200" dirty="0" err="1">
                <a:latin typeface="Cambria" pitchFamily="18" charset="0"/>
              </a:rPr>
              <a:t>rezultata</a:t>
            </a:r>
            <a:r>
              <a:rPr lang="en-US" sz="2200" dirty="0" smtClean="0">
                <a:latin typeface="Cambria" pitchFamily="18" charset="0"/>
              </a:rPr>
              <a:t>.</a:t>
            </a:r>
            <a:endParaRPr lang="sr-Latn-RS" sz="2200" dirty="0" smtClean="0">
              <a:latin typeface="Cambria" pitchFamily="18" charset="0"/>
            </a:endParaRPr>
          </a:p>
          <a:p>
            <a:pPr marL="342900" indent="-342900">
              <a:buFont typeface="Wingdings" pitchFamily="2" charset="2"/>
              <a:buChar char="v"/>
            </a:pPr>
            <a:endParaRPr lang="sr-Latn-RS" sz="2200" dirty="0">
              <a:latin typeface="Cambria" pitchFamily="18" charset="0"/>
            </a:endParaRPr>
          </a:p>
          <a:p>
            <a:pPr marL="342900" indent="-342900">
              <a:buFont typeface="Wingdings" pitchFamily="2" charset="2"/>
              <a:buChar char="v"/>
            </a:pPr>
            <a:r>
              <a:rPr lang="en-US" sz="2200" dirty="0" smtClean="0">
                <a:latin typeface="Cambria" pitchFamily="18" charset="0"/>
              </a:rPr>
              <a:t>To </a:t>
            </a:r>
            <a:r>
              <a:rPr lang="en-US" sz="2200" dirty="0" err="1">
                <a:latin typeface="Cambria" pitchFamily="18" charset="0"/>
              </a:rPr>
              <a:t>podrazumeva</a:t>
            </a:r>
            <a:r>
              <a:rPr lang="en-US" sz="2200" dirty="0">
                <a:latin typeface="Cambria" pitchFamily="18" charset="0"/>
              </a:rPr>
              <a:t> </a:t>
            </a:r>
            <a:r>
              <a:rPr lang="en-US" sz="2200" b="1" i="1" dirty="0" err="1">
                <a:latin typeface="Cambria" pitchFamily="18" charset="0"/>
              </a:rPr>
              <a:t>planski</a:t>
            </a:r>
            <a:r>
              <a:rPr lang="en-US" sz="2200" b="1" i="1" dirty="0">
                <a:latin typeface="Cambria" pitchFamily="18" charset="0"/>
              </a:rPr>
              <a:t> i </a:t>
            </a:r>
            <a:r>
              <a:rPr lang="en-US" sz="2200" b="1" i="1" dirty="0" err="1">
                <a:latin typeface="Cambria" pitchFamily="18" charset="0"/>
              </a:rPr>
              <a:t>osmišljen</a:t>
            </a:r>
            <a:r>
              <a:rPr lang="en-US" sz="2200" b="1" i="1" dirty="0">
                <a:latin typeface="Cambria" pitchFamily="18" charset="0"/>
              </a:rPr>
              <a:t> </a:t>
            </a:r>
            <a:r>
              <a:rPr lang="en-US" sz="2200" b="1" i="1" dirty="0" err="1">
                <a:latin typeface="Cambria" pitchFamily="18" charset="0"/>
              </a:rPr>
              <a:t>način</a:t>
            </a:r>
            <a:r>
              <a:rPr lang="en-US" sz="2200" b="1" i="1" dirty="0">
                <a:latin typeface="Cambria" pitchFamily="18" charset="0"/>
              </a:rPr>
              <a:t> </a:t>
            </a:r>
            <a:r>
              <a:rPr lang="en-US" sz="2200" b="1" i="1" dirty="0" err="1">
                <a:latin typeface="Cambria" pitchFamily="18" charset="0"/>
              </a:rPr>
              <a:t>ulaska</a:t>
            </a:r>
            <a:r>
              <a:rPr lang="en-US" sz="2200" b="1" i="1" dirty="0">
                <a:latin typeface="Cambria" pitchFamily="18" charset="0"/>
              </a:rPr>
              <a:t> u </a:t>
            </a:r>
            <a:r>
              <a:rPr lang="en-US" sz="2200" b="1" i="1" dirty="0" err="1">
                <a:latin typeface="Cambria" pitchFamily="18" charset="0"/>
              </a:rPr>
              <a:t>teškoće</a:t>
            </a:r>
            <a:r>
              <a:rPr lang="en-US" sz="2200" b="1" i="1" dirty="0">
                <a:latin typeface="Cambria" pitchFamily="18" charset="0"/>
              </a:rPr>
              <a:t> </a:t>
            </a:r>
            <a:r>
              <a:rPr lang="en-US" sz="2200" dirty="0" err="1">
                <a:latin typeface="Cambria" pitchFamily="18" charset="0"/>
              </a:rPr>
              <a:t>koje</a:t>
            </a:r>
            <a:r>
              <a:rPr lang="en-US" sz="2200" dirty="0">
                <a:latin typeface="Cambria" pitchFamily="18" charset="0"/>
              </a:rPr>
              <a:t> </a:t>
            </a:r>
            <a:r>
              <a:rPr lang="en-US" sz="2200" dirty="0" err="1">
                <a:latin typeface="Cambria" pitchFamily="18" charset="0"/>
              </a:rPr>
              <a:t>moraju</a:t>
            </a:r>
            <a:r>
              <a:rPr lang="en-US" sz="2200" dirty="0">
                <a:latin typeface="Cambria" pitchFamily="18" charset="0"/>
              </a:rPr>
              <a:t> </a:t>
            </a:r>
            <a:r>
              <a:rPr lang="en-US" sz="2200" dirty="0" err="1">
                <a:latin typeface="Cambria" pitchFamily="18" charset="0"/>
              </a:rPr>
              <a:t>biti</a:t>
            </a:r>
            <a:r>
              <a:rPr lang="en-US" sz="2200" dirty="0">
                <a:latin typeface="Cambria" pitchFamily="18" charset="0"/>
              </a:rPr>
              <a:t> </a:t>
            </a:r>
            <a:r>
              <a:rPr lang="en-US" sz="2200" dirty="0" err="1">
                <a:latin typeface="Cambria" pitchFamily="18" charset="0"/>
              </a:rPr>
              <a:t>predvidljive</a:t>
            </a:r>
            <a:r>
              <a:rPr lang="en-US" sz="2200" dirty="0">
                <a:latin typeface="Cambria" pitchFamily="18" charset="0"/>
              </a:rPr>
              <a:t> i </a:t>
            </a:r>
            <a:r>
              <a:rPr lang="en-US" sz="2200" dirty="0" err="1">
                <a:latin typeface="Cambria" pitchFamily="18" charset="0"/>
              </a:rPr>
              <a:t>procenjene</a:t>
            </a:r>
            <a:r>
              <a:rPr lang="en-US" sz="2200" dirty="0">
                <a:latin typeface="Cambria" pitchFamily="18" charset="0"/>
              </a:rPr>
              <a:t> </a:t>
            </a:r>
            <a:r>
              <a:rPr lang="en-US" sz="2200" dirty="0" err="1">
                <a:latin typeface="Cambria" pitchFamily="18" charset="0"/>
              </a:rPr>
              <a:t>po</a:t>
            </a:r>
            <a:r>
              <a:rPr lang="en-US" sz="2200" dirty="0">
                <a:latin typeface="Cambria" pitchFamily="18" charset="0"/>
              </a:rPr>
              <a:t> </a:t>
            </a:r>
            <a:r>
              <a:rPr lang="en-US" sz="2200" dirty="0" err="1">
                <a:latin typeface="Cambria" pitchFamily="18" charset="0"/>
              </a:rPr>
              <a:t>obimu</a:t>
            </a:r>
            <a:r>
              <a:rPr lang="en-US" sz="2200" dirty="0">
                <a:latin typeface="Cambria" pitchFamily="18" charset="0"/>
              </a:rPr>
              <a:t> i </a:t>
            </a:r>
            <a:r>
              <a:rPr lang="en-US" sz="2200" dirty="0" err="1">
                <a:latin typeface="Cambria" pitchFamily="18" charset="0"/>
              </a:rPr>
              <a:t>vrsti</a:t>
            </a:r>
            <a:r>
              <a:rPr lang="en-US" sz="2200" dirty="0" smtClean="0">
                <a:latin typeface="Cambria" pitchFamily="18" charset="0"/>
              </a:rPr>
              <a:t>.</a:t>
            </a:r>
            <a:endParaRPr lang="sr-Latn-RS" sz="2200" dirty="0" smtClean="0">
              <a:latin typeface="Cambria" pitchFamily="18" charset="0"/>
            </a:endParaRPr>
          </a:p>
          <a:p>
            <a:pPr marL="342900" indent="-342900">
              <a:buFont typeface="Wingdings" pitchFamily="2" charset="2"/>
              <a:buChar char="v"/>
            </a:pPr>
            <a:endParaRPr lang="sr-Latn-RS" sz="2200" dirty="0">
              <a:latin typeface="Cambria" pitchFamily="18" charset="0"/>
            </a:endParaRPr>
          </a:p>
          <a:p>
            <a:pPr marL="342900" indent="-342900">
              <a:buFont typeface="Wingdings" pitchFamily="2" charset="2"/>
              <a:buChar char="v"/>
            </a:pPr>
            <a:r>
              <a:rPr lang="en-US" sz="2200" dirty="0" smtClean="0">
                <a:latin typeface="Cambria" pitchFamily="18" charset="0"/>
              </a:rPr>
              <a:t>Od </a:t>
            </a:r>
            <a:r>
              <a:rPr lang="en-US" sz="2200" dirty="0" err="1">
                <a:latin typeface="Cambria" pitchFamily="18" charset="0"/>
              </a:rPr>
              <a:t>načelnih</a:t>
            </a:r>
            <a:r>
              <a:rPr lang="en-US" sz="2200" dirty="0">
                <a:latin typeface="Cambria" pitchFamily="18" charset="0"/>
              </a:rPr>
              <a:t> </a:t>
            </a:r>
            <a:r>
              <a:rPr lang="en-US" sz="2200" dirty="0" err="1">
                <a:latin typeface="Cambria" pitchFamily="18" charset="0"/>
              </a:rPr>
              <a:t>planova</a:t>
            </a:r>
            <a:r>
              <a:rPr lang="en-US" sz="2200" dirty="0">
                <a:latin typeface="Cambria" pitchFamily="18" charset="0"/>
              </a:rPr>
              <a:t> i </a:t>
            </a:r>
            <a:r>
              <a:rPr lang="en-US" sz="2200" dirty="0" err="1">
                <a:latin typeface="Cambria" pitchFamily="18" charset="0"/>
              </a:rPr>
              <a:t>programa</a:t>
            </a:r>
            <a:r>
              <a:rPr lang="en-US" sz="2200" dirty="0">
                <a:latin typeface="Cambria" pitchFamily="18" charset="0"/>
              </a:rPr>
              <a:t> </a:t>
            </a:r>
            <a:r>
              <a:rPr lang="en-US" sz="2200" dirty="0" err="1">
                <a:latin typeface="Cambria" pitchFamily="18" charset="0"/>
              </a:rPr>
              <a:t>treba</a:t>
            </a:r>
            <a:r>
              <a:rPr lang="en-US" sz="2200" dirty="0">
                <a:latin typeface="Cambria" pitchFamily="18" charset="0"/>
              </a:rPr>
              <a:t> </a:t>
            </a:r>
            <a:r>
              <a:rPr lang="en-US" sz="2200" dirty="0" err="1">
                <a:latin typeface="Cambria" pitchFamily="18" charset="0"/>
              </a:rPr>
              <a:t>preći</a:t>
            </a:r>
            <a:r>
              <a:rPr lang="en-US" sz="2200" dirty="0">
                <a:latin typeface="Cambria" pitchFamily="18" charset="0"/>
              </a:rPr>
              <a:t> u </a:t>
            </a:r>
            <a:r>
              <a:rPr lang="en-US" sz="2200" b="1" i="1" dirty="0" err="1">
                <a:latin typeface="Cambria" pitchFamily="18" charset="0"/>
              </a:rPr>
              <a:t>organizovane</a:t>
            </a:r>
            <a:r>
              <a:rPr lang="en-US" sz="2200" b="1" i="1" dirty="0">
                <a:latin typeface="Cambria" pitchFamily="18" charset="0"/>
              </a:rPr>
              <a:t> i </a:t>
            </a:r>
            <a:r>
              <a:rPr lang="en-US" sz="2200" b="1" i="1" dirty="0" err="1">
                <a:latin typeface="Cambria" pitchFamily="18" charset="0"/>
              </a:rPr>
              <a:t>svrsishodne</a:t>
            </a:r>
            <a:r>
              <a:rPr lang="en-US" sz="2200" b="1" i="1" dirty="0">
                <a:latin typeface="Cambria" pitchFamily="18" charset="0"/>
              </a:rPr>
              <a:t> </a:t>
            </a:r>
            <a:r>
              <a:rPr lang="en-US" sz="2200" b="1" i="1" dirty="0" err="1">
                <a:latin typeface="Cambria" pitchFamily="18" charset="0"/>
              </a:rPr>
              <a:t>akcije</a:t>
            </a:r>
            <a:r>
              <a:rPr lang="en-US" sz="2200" dirty="0" smtClean="0">
                <a:latin typeface="Cambria" pitchFamily="18" charset="0"/>
              </a:rPr>
              <a:t>.</a:t>
            </a:r>
            <a:endParaRPr lang="sr-Latn-RS" sz="2200" dirty="0" smtClean="0">
              <a:latin typeface="Cambria" pitchFamily="18" charset="0"/>
            </a:endParaRPr>
          </a:p>
          <a:p>
            <a:pPr marL="342900" indent="-342900">
              <a:buFont typeface="Wingdings" pitchFamily="2" charset="2"/>
              <a:buChar char="v"/>
            </a:pPr>
            <a:endParaRPr lang="sr-Latn-RS" sz="2200" dirty="0">
              <a:latin typeface="Cambria" pitchFamily="18" charset="0"/>
            </a:endParaRPr>
          </a:p>
          <a:p>
            <a:pPr marL="342900" indent="-342900">
              <a:buFont typeface="Wingdings" pitchFamily="2" charset="2"/>
              <a:buChar char="v"/>
            </a:pPr>
            <a:r>
              <a:rPr lang="en-US" sz="2200" dirty="0" err="1" smtClean="0">
                <a:latin typeface="Cambria" pitchFamily="18" charset="0"/>
              </a:rPr>
              <a:t>Veoma</a:t>
            </a:r>
            <a:r>
              <a:rPr lang="en-US" sz="2200" dirty="0" smtClean="0">
                <a:latin typeface="Cambria" pitchFamily="18" charset="0"/>
              </a:rPr>
              <a:t> </a:t>
            </a:r>
            <a:r>
              <a:rPr lang="en-US" sz="2200" dirty="0" err="1">
                <a:latin typeface="Cambria" pitchFamily="18" charset="0"/>
              </a:rPr>
              <a:t>važno</a:t>
            </a:r>
            <a:r>
              <a:rPr lang="en-US" sz="2200" dirty="0">
                <a:latin typeface="Cambria" pitchFamily="18" charset="0"/>
              </a:rPr>
              <a:t> je </a:t>
            </a:r>
            <a:r>
              <a:rPr lang="en-US" sz="2200" dirty="0" err="1">
                <a:latin typeface="Cambria" pitchFamily="18" charset="0"/>
              </a:rPr>
              <a:t>izgraditi</a:t>
            </a:r>
            <a:r>
              <a:rPr lang="en-US" sz="2200" dirty="0">
                <a:latin typeface="Cambria" pitchFamily="18" charset="0"/>
              </a:rPr>
              <a:t> </a:t>
            </a:r>
            <a:r>
              <a:rPr lang="en-US" sz="2200" dirty="0" err="1">
                <a:latin typeface="Cambria" pitchFamily="18" charset="0"/>
              </a:rPr>
              <a:t>sistem</a:t>
            </a:r>
            <a:r>
              <a:rPr lang="en-US" sz="2200" dirty="0">
                <a:latin typeface="Cambria" pitchFamily="18" charset="0"/>
              </a:rPr>
              <a:t> </a:t>
            </a:r>
            <a:r>
              <a:rPr lang="en-US" sz="2200" dirty="0" err="1">
                <a:latin typeface="Cambria" pitchFamily="18" charset="0"/>
              </a:rPr>
              <a:t>kontinualnog</a:t>
            </a:r>
            <a:r>
              <a:rPr lang="en-US" sz="2200" dirty="0">
                <a:latin typeface="Cambria" pitchFamily="18" charset="0"/>
              </a:rPr>
              <a:t> </a:t>
            </a:r>
            <a:r>
              <a:rPr lang="en-US" sz="2200" dirty="0" err="1">
                <a:latin typeface="Cambria" pitchFamily="18" charset="0"/>
              </a:rPr>
              <a:t>stvaranja</a:t>
            </a:r>
            <a:r>
              <a:rPr lang="en-US" sz="2200" dirty="0">
                <a:latin typeface="Cambria" pitchFamily="18" charset="0"/>
              </a:rPr>
              <a:t> </a:t>
            </a:r>
            <a:r>
              <a:rPr lang="en-US" sz="2200" b="1" i="1" dirty="0" err="1">
                <a:latin typeface="Cambria" pitchFamily="18" charset="0"/>
              </a:rPr>
              <a:t>motiva</a:t>
            </a:r>
            <a:r>
              <a:rPr lang="en-US" sz="2200" dirty="0">
                <a:latin typeface="Cambria" pitchFamily="18" charset="0"/>
              </a:rPr>
              <a:t> </a:t>
            </a:r>
            <a:r>
              <a:rPr lang="en-US" sz="2200" dirty="0" err="1">
                <a:latin typeface="Cambria" pitchFamily="18" charset="0"/>
              </a:rPr>
              <a:t>za</a:t>
            </a:r>
            <a:r>
              <a:rPr lang="en-US" sz="2200" dirty="0">
                <a:latin typeface="Cambria" pitchFamily="18" charset="0"/>
              </a:rPr>
              <a:t> </a:t>
            </a:r>
            <a:r>
              <a:rPr lang="en-US" sz="2200" dirty="0" err="1">
                <a:latin typeface="Cambria" pitchFamily="18" charset="0"/>
              </a:rPr>
              <a:t>razvoj</a:t>
            </a:r>
            <a:r>
              <a:rPr lang="en-US" sz="2200" dirty="0">
                <a:latin typeface="Cambria" pitchFamily="18" charset="0"/>
              </a:rPr>
              <a:t>. </a:t>
            </a:r>
          </a:p>
        </p:txBody>
      </p:sp>
      <p:sp>
        <p:nvSpPr>
          <p:cNvPr id="3" name="Slide Number Placeholder 2"/>
          <p:cNvSpPr>
            <a:spLocks noGrp="1"/>
          </p:cNvSpPr>
          <p:nvPr>
            <p:ph type="sldNum" sz="quarter" idx="12"/>
          </p:nvPr>
        </p:nvSpPr>
        <p:spPr/>
        <p:txBody>
          <a:bodyPr/>
          <a:lstStyle/>
          <a:p>
            <a:fld id="{B36B3EB2-582E-4F98-AB04-409595FFB9C1}" type="slidenum">
              <a:rPr lang="en-US" smtClean="0"/>
              <a:t>45</a:t>
            </a:fld>
            <a:endParaRPr lang="en-US"/>
          </a:p>
        </p:txBody>
      </p:sp>
      <p:sp>
        <p:nvSpPr>
          <p:cNvPr id="4" name="Rectangle 3"/>
          <p:cNvSpPr/>
          <p:nvPr/>
        </p:nvSpPr>
        <p:spPr>
          <a:xfrm>
            <a:off x="647700" y="158646"/>
            <a:ext cx="7848600" cy="769441"/>
          </a:xfrm>
          <a:prstGeom prst="rect">
            <a:avLst/>
          </a:prstGeom>
        </p:spPr>
        <p:txBody>
          <a:bodyPr wrap="square">
            <a:spAutoFit/>
          </a:bodyPr>
          <a:lstStyle/>
          <a:p>
            <a:r>
              <a:rPr lang="sr-Latn-C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rPr>
              <a:t>Mogući zaključci</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5684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3811518"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36B3EB2-582E-4F98-AB04-409595FFB9C1}" type="slidenum">
              <a:rPr lang="en-US" smtClean="0"/>
              <a:t>46</a:t>
            </a:fld>
            <a:endParaRPr lang="en-US"/>
          </a:p>
        </p:txBody>
      </p:sp>
    </p:spTree>
    <p:extLst>
      <p:ext uri="{BB962C8B-B14F-4D97-AF65-F5344CB8AC3E}">
        <p14:creationId xmlns:p14="http://schemas.microsoft.com/office/powerpoint/2010/main" val="372056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32656"/>
            <a:ext cx="2761070" cy="38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1246" y="1916832"/>
            <a:ext cx="4884314" cy="1569660"/>
          </a:xfrm>
          <a:prstGeom prst="rect">
            <a:avLst/>
          </a:prstGeom>
        </p:spPr>
        <p:txBody>
          <a:bodyPr wrap="square">
            <a:spAutoFit/>
          </a:bodyPr>
          <a:lstStyle/>
          <a:p>
            <a:r>
              <a:rPr lang="sr-Latn-RS" sz="2400" dirty="0" smtClean="0">
                <a:latin typeface="Cambria" pitchFamily="18" charset="0"/>
              </a:rPr>
              <a:t>Poluprečnik </a:t>
            </a:r>
            <a:r>
              <a:rPr lang="sr-Latn-RS" sz="2400" dirty="0">
                <a:latin typeface="Cambria" pitchFamily="18" charset="0"/>
              </a:rPr>
              <a:t>Zemlje 6370 km (ekvatorski iznosi 6378, a polarni 6357 km</a:t>
            </a:r>
            <a:r>
              <a:rPr lang="sr-Latn-RS" sz="2400" dirty="0" smtClean="0">
                <a:latin typeface="Cambria" pitchFamily="18" charset="0"/>
              </a:rPr>
              <a:t>).</a:t>
            </a:r>
          </a:p>
          <a:p>
            <a:r>
              <a:rPr lang="pl-PL" sz="2400" dirty="0" smtClean="0">
                <a:latin typeface="Cambria" pitchFamily="18" charset="0"/>
              </a:rPr>
              <a:t>„Debjina“ atmosfere je oko 190 km.</a:t>
            </a:r>
            <a:r>
              <a:rPr lang="sr-Latn-RS" sz="2400" dirty="0" smtClean="0">
                <a:latin typeface="Cambria" pitchFamily="18" charset="0"/>
              </a:rPr>
              <a:t> </a:t>
            </a:r>
            <a:endParaRPr lang="en-US" sz="2400" dirty="0">
              <a:latin typeface="Cambria" pitchFamily="18" charset="0"/>
            </a:endParaRPr>
          </a:p>
        </p:txBody>
      </p:sp>
      <p:sp>
        <p:nvSpPr>
          <p:cNvPr id="6" name="Rectangle 5"/>
          <p:cNvSpPr/>
          <p:nvPr/>
        </p:nvSpPr>
        <p:spPr>
          <a:xfrm>
            <a:off x="251520" y="236547"/>
            <a:ext cx="5256584" cy="1569660"/>
          </a:xfrm>
          <a:prstGeom prst="rect">
            <a:avLst/>
          </a:prstGeom>
        </p:spPr>
        <p:txBody>
          <a:bodyPr wrap="square">
            <a:spAutoFit/>
          </a:bodyPr>
          <a:lstStyle/>
          <a:p>
            <a:r>
              <a:rPr lang="sr-Latn-RS" sz="2400" b="1" dirty="0">
                <a:latin typeface="Cambria" pitchFamily="18" charset="0"/>
              </a:rPr>
              <a:t>Zahvaljujući atmosferi na Zemlji nama je toplo. Bez nje Zemlja bi bila ledena lopta sa prosečnom tempetraturom od oko minus 50 </a:t>
            </a:r>
            <a:r>
              <a:rPr lang="sr-Latn-RS" sz="2400" b="1" baseline="30000" dirty="0">
                <a:latin typeface="Cambria" pitchFamily="18" charset="0"/>
              </a:rPr>
              <a:t>o</a:t>
            </a:r>
            <a:r>
              <a:rPr lang="sr-Latn-RS" sz="2400" b="1" dirty="0">
                <a:latin typeface="Cambria" pitchFamily="18" charset="0"/>
              </a:rPr>
              <a:t>C.</a:t>
            </a:r>
            <a:endParaRPr lang="en-US" sz="2400" b="1" dirty="0">
              <a:latin typeface="Cambria" pitchFamily="18" charset="0"/>
            </a:endParaRPr>
          </a:p>
        </p:txBody>
      </p:sp>
      <p:sp>
        <p:nvSpPr>
          <p:cNvPr id="8" name="Rectangle 7"/>
          <p:cNvSpPr/>
          <p:nvPr/>
        </p:nvSpPr>
        <p:spPr>
          <a:xfrm>
            <a:off x="301755" y="3516220"/>
            <a:ext cx="5710405" cy="3046988"/>
          </a:xfrm>
          <a:prstGeom prst="rect">
            <a:avLst/>
          </a:prstGeom>
        </p:spPr>
        <p:txBody>
          <a:bodyPr wrap="square">
            <a:spAutoFit/>
          </a:bodyPr>
          <a:lstStyle/>
          <a:p>
            <a:r>
              <a:rPr lang="vi-VN" sz="2400" b="1" i="1" dirty="0" smtClean="0">
                <a:latin typeface="Cambria" pitchFamily="18" charset="0"/>
              </a:rPr>
              <a:t>Troposfera</a:t>
            </a:r>
            <a:r>
              <a:rPr lang="vi-VN" sz="2400" dirty="0" smtClean="0">
                <a:latin typeface="Cambria" pitchFamily="18" charset="0"/>
              </a:rPr>
              <a:t> je ona koja je nama najbliža, i ona sadrži dovoljno toplote i kiseonika da možemo normalno da živimo. Njena debljina je između 10 i 15 km</a:t>
            </a:r>
            <a:r>
              <a:rPr lang="sr-Latn-RS" sz="2400" dirty="0" smtClean="0">
                <a:latin typeface="Cambria" pitchFamily="18" charset="0"/>
              </a:rPr>
              <a:t>.</a:t>
            </a:r>
          </a:p>
          <a:p>
            <a:r>
              <a:rPr lang="sr-Latn-RS" sz="2400" dirty="0">
                <a:latin typeface="Cambria" pitchFamily="18" charset="0"/>
              </a:rPr>
              <a:t>U sloju koji se nalazi posle troposfere, temperature </a:t>
            </a:r>
            <a:r>
              <a:rPr lang="sr-Latn-RS" sz="2400" dirty="0" smtClean="0">
                <a:latin typeface="Cambria" pitchFamily="18" charset="0"/>
              </a:rPr>
              <a:t>raste </a:t>
            </a:r>
            <a:r>
              <a:rPr lang="sr-Latn-RS" sz="2400" dirty="0">
                <a:latin typeface="Cambria" pitchFamily="18" charset="0"/>
              </a:rPr>
              <a:t>do oko 4 </a:t>
            </a:r>
            <a:r>
              <a:rPr lang="sr-Latn-RS" sz="2400" baseline="30000" dirty="0" smtClean="0">
                <a:latin typeface="Cambria" pitchFamily="18" charset="0"/>
              </a:rPr>
              <a:t>o</a:t>
            </a:r>
            <a:r>
              <a:rPr lang="sr-Latn-RS" sz="2400" dirty="0" smtClean="0">
                <a:latin typeface="Cambria" pitchFamily="18" charset="0"/>
              </a:rPr>
              <a:t>C (pre nje je oko -50 </a:t>
            </a:r>
            <a:r>
              <a:rPr lang="sr-Latn-RS" sz="2400" baseline="30000" dirty="0" smtClean="0">
                <a:latin typeface="Cambria" pitchFamily="18" charset="0"/>
              </a:rPr>
              <a:t>o</a:t>
            </a:r>
            <a:r>
              <a:rPr lang="sr-Latn-RS" sz="2400" dirty="0" smtClean="0">
                <a:latin typeface="Cambria" pitchFamily="18" charset="0"/>
              </a:rPr>
              <a:t>C), </a:t>
            </a:r>
            <a:r>
              <a:rPr lang="sr-Latn-RS" sz="2400" dirty="0">
                <a:latin typeface="Cambria" pitchFamily="18" charset="0"/>
              </a:rPr>
              <a:t>što se događa zahvaljajući absorpcionom efektu </a:t>
            </a:r>
            <a:r>
              <a:rPr lang="sr-Latn-RS" sz="2400" b="1" i="1" dirty="0">
                <a:latin typeface="Cambria" pitchFamily="18" charset="0"/>
              </a:rPr>
              <a:t>ozona (O</a:t>
            </a:r>
            <a:r>
              <a:rPr lang="sr-Latn-RS" sz="2400" b="1" i="1" baseline="-25000" dirty="0">
                <a:latin typeface="Cambria" pitchFamily="18" charset="0"/>
              </a:rPr>
              <a:t>3</a:t>
            </a:r>
            <a:r>
              <a:rPr lang="sr-Latn-RS" sz="2400" b="1" i="1" dirty="0">
                <a:latin typeface="Cambria" pitchFamily="18" charset="0"/>
              </a:rPr>
              <a:t>)</a:t>
            </a:r>
            <a:r>
              <a:rPr lang="sr-Latn-RS" sz="2400" dirty="0">
                <a:latin typeface="Cambria" pitchFamily="18" charset="0"/>
              </a:rPr>
              <a:t>. </a:t>
            </a:r>
            <a:endParaRPr lang="en-US" sz="2400" dirty="0">
              <a:latin typeface="Cambria" pitchFamily="18" charset="0"/>
            </a:endParaRPr>
          </a:p>
        </p:txBody>
      </p:sp>
      <p:sp>
        <p:nvSpPr>
          <p:cNvPr id="2" name="Slide Number Placeholder 1"/>
          <p:cNvSpPr>
            <a:spLocks noGrp="1"/>
          </p:cNvSpPr>
          <p:nvPr>
            <p:ph type="sldNum" sz="quarter" idx="12"/>
          </p:nvPr>
        </p:nvSpPr>
        <p:spPr/>
        <p:txBody>
          <a:bodyPr/>
          <a:lstStyle/>
          <a:p>
            <a:fld id="{B66320AF-B33B-4749-B620-5B036C30B312}" type="slidenum">
              <a:rPr lang="en-US" smtClean="0"/>
              <a:t>5</a:t>
            </a:fld>
            <a:endParaRPr lang="en-US"/>
          </a:p>
        </p:txBody>
      </p:sp>
      <p:sp>
        <p:nvSpPr>
          <p:cNvPr id="5" name="Rectangle 4"/>
          <p:cNvSpPr/>
          <p:nvPr/>
        </p:nvSpPr>
        <p:spPr>
          <a:xfrm>
            <a:off x="6156176" y="4572000"/>
            <a:ext cx="2761070" cy="1754326"/>
          </a:xfrm>
          <a:prstGeom prst="rect">
            <a:avLst/>
          </a:prstGeom>
        </p:spPr>
        <p:txBody>
          <a:bodyPr wrap="square">
            <a:spAutoFit/>
          </a:bodyPr>
          <a:lstStyle/>
          <a:p>
            <a:r>
              <a:rPr lang="en-US" b="1" dirty="0" err="1">
                <a:latin typeface="Cambria" pitchFamily="18" charset="0"/>
              </a:rPr>
              <a:t>Stаrоst</a:t>
            </a:r>
            <a:r>
              <a:rPr lang="en-US" b="1" dirty="0" smtClean="0">
                <a:latin typeface="Cambria" pitchFamily="18" charset="0"/>
              </a:rPr>
              <a:t>:</a:t>
            </a:r>
            <a:endParaRPr lang="sr-Latn-CS" b="1" dirty="0" smtClean="0">
              <a:latin typeface="Cambria" pitchFamily="18" charset="0"/>
            </a:endParaRPr>
          </a:p>
          <a:p>
            <a:r>
              <a:rPr lang="en-US" b="1" dirty="0" smtClean="0">
                <a:latin typeface="Cambria" pitchFamily="18" charset="0"/>
              </a:rPr>
              <a:t>4,54 </a:t>
            </a:r>
            <a:r>
              <a:rPr lang="en-US" b="1" dirty="0" err="1">
                <a:latin typeface="Cambria" pitchFamily="18" charset="0"/>
              </a:rPr>
              <a:t>miliјаrdе</a:t>
            </a:r>
            <a:r>
              <a:rPr lang="en-US" b="1" dirty="0">
                <a:latin typeface="Cambria" pitchFamily="18" charset="0"/>
              </a:rPr>
              <a:t> </a:t>
            </a:r>
            <a:r>
              <a:rPr lang="en-US" b="1" dirty="0" err="1">
                <a:latin typeface="Cambria" pitchFamily="18" charset="0"/>
              </a:rPr>
              <a:t>gоdinа</a:t>
            </a:r>
            <a:endParaRPr lang="en-US" b="1" dirty="0">
              <a:latin typeface="Cambria" pitchFamily="18" charset="0"/>
            </a:endParaRPr>
          </a:p>
          <a:p>
            <a:r>
              <a:rPr lang="en-US" b="1" dirty="0" err="1">
                <a:latin typeface="Cambria" pitchFamily="18" charset="0"/>
              </a:rPr>
              <a:t>Pоvršinа</a:t>
            </a:r>
            <a:r>
              <a:rPr lang="en-US" b="1" dirty="0" smtClean="0">
                <a:latin typeface="Cambria" pitchFamily="18" charset="0"/>
              </a:rPr>
              <a:t>:</a:t>
            </a:r>
            <a:endParaRPr lang="sr-Latn-CS" b="1" dirty="0" smtClean="0">
              <a:latin typeface="Cambria" pitchFamily="18" charset="0"/>
            </a:endParaRPr>
          </a:p>
          <a:p>
            <a:r>
              <a:rPr lang="en-US" b="1" dirty="0" smtClean="0">
                <a:latin typeface="Cambria" pitchFamily="18" charset="0"/>
              </a:rPr>
              <a:t>510.072.000 </a:t>
            </a:r>
            <a:r>
              <a:rPr lang="en-US" b="1" dirty="0">
                <a:latin typeface="Cambria" pitchFamily="18" charset="0"/>
              </a:rPr>
              <a:t>km²</a:t>
            </a:r>
          </a:p>
          <a:p>
            <a:r>
              <a:rPr lang="en-US" b="1" dirty="0" err="1">
                <a:latin typeface="Cambria" pitchFamily="18" charset="0"/>
              </a:rPr>
              <a:t>Маsа</a:t>
            </a:r>
            <a:r>
              <a:rPr lang="en-US" b="1" dirty="0" smtClean="0">
                <a:latin typeface="Cambria" pitchFamily="18" charset="0"/>
              </a:rPr>
              <a:t>:</a:t>
            </a:r>
            <a:endParaRPr lang="sr-Latn-CS" b="1" dirty="0" smtClean="0">
              <a:latin typeface="Cambria" pitchFamily="18" charset="0"/>
            </a:endParaRPr>
          </a:p>
          <a:p>
            <a:r>
              <a:rPr lang="en-US" b="1" dirty="0" smtClean="0">
                <a:latin typeface="Cambria" pitchFamily="18" charset="0"/>
              </a:rPr>
              <a:t>5,972 </a:t>
            </a:r>
            <a:r>
              <a:rPr lang="en-US" b="1" dirty="0">
                <a:latin typeface="Cambria" pitchFamily="18" charset="0"/>
              </a:rPr>
              <a:t>10</a:t>
            </a:r>
            <a:r>
              <a:rPr lang="en-US" b="1" baseline="30000" dirty="0">
                <a:latin typeface="Cambria" pitchFamily="18" charset="0"/>
              </a:rPr>
              <a:t>24</a:t>
            </a:r>
            <a:r>
              <a:rPr lang="en-US" b="1" dirty="0">
                <a:latin typeface="Cambria" pitchFamily="18" charset="0"/>
              </a:rPr>
              <a:t> kg</a:t>
            </a:r>
          </a:p>
        </p:txBody>
      </p:sp>
    </p:spTree>
    <p:extLst>
      <p:ext uri="{BB962C8B-B14F-4D97-AF65-F5344CB8AC3E}">
        <p14:creationId xmlns:p14="http://schemas.microsoft.com/office/powerpoint/2010/main" val="248587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534400" cy="5262979"/>
          </a:xfrm>
          <a:prstGeom prst="rect">
            <a:avLst/>
          </a:prstGeom>
        </p:spPr>
        <p:txBody>
          <a:bodyPr wrap="square">
            <a:spAutoFit/>
          </a:bodyPr>
          <a:lstStyle/>
          <a:p>
            <a:pPr marL="285750" indent="-285750">
              <a:buFontTx/>
              <a:buChar char="-"/>
            </a:pPr>
            <a:r>
              <a:rPr lang="sr-Latn-RS" sz="2400" dirty="0" smtClean="0">
                <a:latin typeface="Cambria" pitchFamily="18" charset="0"/>
              </a:rPr>
              <a:t>U </a:t>
            </a:r>
            <a:r>
              <a:rPr lang="sr-Latn-RS" sz="2400" dirty="0">
                <a:latin typeface="Cambria" pitchFamily="18" charset="0"/>
              </a:rPr>
              <a:t>prošlosti je prirodni resurs bio dovoljno velik da bez posledica obezbedi sve neophodne sirovine za od čoveka stvorene sisteme, ali i da apsorbuje, takođe, bez većih posledica otpad koji nesavršeni sistemi stvaraju. Prirodni ekosistem sam za sebe je savršen, jer je u stanju da u potpunosti reciklira sve što se u njemu stvori. </a:t>
            </a:r>
            <a:endParaRPr lang="sr-Latn-RS" sz="2400" dirty="0" smtClean="0">
              <a:latin typeface="Cambria" pitchFamily="18" charset="0"/>
            </a:endParaRPr>
          </a:p>
          <a:p>
            <a:pPr marL="285750" indent="-285750">
              <a:buFontTx/>
              <a:buChar char="-"/>
            </a:pPr>
            <a:endParaRPr lang="sr-Latn-RS" sz="2400" dirty="0">
              <a:latin typeface="Cambria" pitchFamily="18" charset="0"/>
            </a:endParaRPr>
          </a:p>
          <a:p>
            <a:pPr marL="285750" indent="-285750">
              <a:buFontTx/>
              <a:buChar char="-"/>
            </a:pPr>
            <a:r>
              <a:rPr lang="sr-Latn-RS" sz="2400" dirty="0" smtClean="0">
                <a:latin typeface="Cambria" pitchFamily="18" charset="0"/>
              </a:rPr>
              <a:t>Priroda </a:t>
            </a:r>
            <a:r>
              <a:rPr lang="sr-Latn-RS" sz="2400" dirty="0">
                <a:latin typeface="Cambria" pitchFamily="18" charset="0"/>
              </a:rPr>
              <a:t>je stvorila enzime i bakterije koje su bile u stanju da razgrade, ali i stvore nedostajuće delove ekosistema i sve se to događalo u potpunom skladu. </a:t>
            </a:r>
            <a:r>
              <a:rPr lang="sr-Latn-RS" sz="2400" b="1" i="1" dirty="0">
                <a:latin typeface="Cambria" pitchFamily="18" charset="0"/>
              </a:rPr>
              <a:t>Ciklus je bez ostatka bio zatvoren. </a:t>
            </a:r>
            <a:endParaRPr lang="sr-Latn-RS" sz="2400" b="1" i="1" dirty="0" smtClean="0">
              <a:latin typeface="Cambria" pitchFamily="18" charset="0"/>
            </a:endParaRPr>
          </a:p>
          <a:p>
            <a:pPr marL="285750" indent="-285750">
              <a:buFontTx/>
              <a:buChar char="-"/>
            </a:pPr>
            <a:endParaRPr lang="sr-Latn-RS" sz="2400" dirty="0">
              <a:latin typeface="Cambria" pitchFamily="18" charset="0"/>
            </a:endParaRPr>
          </a:p>
          <a:p>
            <a:pPr marL="285750" indent="-285750">
              <a:buFontTx/>
              <a:buChar char="-"/>
            </a:pPr>
            <a:r>
              <a:rPr lang="sr-Latn-RS" sz="2400" dirty="0" smtClean="0">
                <a:latin typeface="Cambria" pitchFamily="18" charset="0"/>
              </a:rPr>
              <a:t>Od </a:t>
            </a:r>
            <a:r>
              <a:rPr lang="sr-Latn-RS" sz="2400" dirty="0">
                <a:latin typeface="Cambria" pitchFamily="18" charset="0"/>
              </a:rPr>
              <a:t>čoveka stvoreni sistemi, bez izuzetka, proizvode i </a:t>
            </a:r>
            <a:r>
              <a:rPr lang="sr-Latn-RS" sz="2400" b="1" i="1" dirty="0">
                <a:latin typeface="Cambria" pitchFamily="18" charset="0"/>
              </a:rPr>
              <a:t>otpad</a:t>
            </a:r>
            <a:r>
              <a:rPr lang="sr-Latn-RS" sz="2400" dirty="0">
                <a:latin typeface="Cambria" pitchFamily="18" charset="0"/>
              </a:rPr>
              <a:t>, koji ekosistem ne može više da apsorbuje bez posledica. </a:t>
            </a:r>
            <a:endParaRPr lang="en-US" sz="2400" dirty="0">
              <a:latin typeface="Cambria" pitchFamily="18" charset="0"/>
            </a:endParaRPr>
          </a:p>
        </p:txBody>
      </p:sp>
      <p:sp>
        <p:nvSpPr>
          <p:cNvPr id="3" name="Slide Number Placeholder 2"/>
          <p:cNvSpPr>
            <a:spLocks noGrp="1"/>
          </p:cNvSpPr>
          <p:nvPr>
            <p:ph type="sldNum" sz="quarter" idx="12"/>
          </p:nvPr>
        </p:nvSpPr>
        <p:spPr/>
        <p:txBody>
          <a:bodyPr/>
          <a:lstStyle/>
          <a:p>
            <a:fld id="{B36B3EB2-582E-4F98-AB04-409595FFB9C1}" type="slidenum">
              <a:rPr lang="en-US" smtClean="0"/>
              <a:t>6</a:t>
            </a:fld>
            <a:endParaRPr lang="en-US"/>
          </a:p>
        </p:txBody>
      </p:sp>
    </p:spTree>
    <p:extLst>
      <p:ext uri="{BB962C8B-B14F-4D97-AF65-F5344CB8AC3E}">
        <p14:creationId xmlns:p14="http://schemas.microsoft.com/office/powerpoint/2010/main" val="3084378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08" y="1094371"/>
            <a:ext cx="8501162" cy="459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599" y="152400"/>
            <a:ext cx="7984381" cy="830997"/>
          </a:xfrm>
          <a:prstGeom prst="rect">
            <a:avLst/>
          </a:prstGeom>
        </p:spPr>
        <p:txBody>
          <a:bodyPr wrap="square">
            <a:spAutoFit/>
          </a:bodyPr>
          <a:lstStyle/>
          <a:p>
            <a:pPr algn="ctr"/>
            <a:r>
              <a:rPr lang="sr-Latn-RS" sz="2400" b="1" i="1" dirty="0" smtClean="0">
                <a:latin typeface="Cambria" pitchFamily="18" charset="0"/>
              </a:rPr>
              <a:t>Razvoj ljudskih resursa i privrede na račun ekosistema ili prirodnih resursa </a:t>
            </a:r>
            <a:endParaRPr lang="en-US" sz="2400" b="1" i="1" dirty="0"/>
          </a:p>
        </p:txBody>
      </p:sp>
      <p:sp>
        <p:nvSpPr>
          <p:cNvPr id="3" name="Rectangle 2"/>
          <p:cNvSpPr/>
          <p:nvPr/>
        </p:nvSpPr>
        <p:spPr>
          <a:xfrm>
            <a:off x="304800" y="5715000"/>
            <a:ext cx="8501162" cy="923330"/>
          </a:xfrm>
          <a:prstGeom prst="rect">
            <a:avLst/>
          </a:prstGeom>
        </p:spPr>
        <p:txBody>
          <a:bodyPr wrap="square">
            <a:spAutoFit/>
          </a:bodyPr>
          <a:lstStyle/>
          <a:p>
            <a:pPr algn="ctr"/>
            <a:r>
              <a:rPr lang="sr-Latn-RS" i="1" dirty="0" smtClean="0">
                <a:latin typeface="Cambria" pitchFamily="18" charset="0"/>
              </a:rPr>
              <a:t>Ekosistem ili prirodni resurs je konačan, a društveni i humani resursi i proizvodni i finansijski resursi neprekidno i nekontrolisano rastu, ugrožavajući svoj jedini izvor i ponor, prirodni ekosistem. </a:t>
            </a:r>
            <a:endParaRPr lang="en-US" i="1" dirty="0"/>
          </a:p>
        </p:txBody>
      </p:sp>
      <p:sp>
        <p:nvSpPr>
          <p:cNvPr id="4" name="Slide Number Placeholder 3"/>
          <p:cNvSpPr>
            <a:spLocks noGrp="1"/>
          </p:cNvSpPr>
          <p:nvPr>
            <p:ph type="sldNum" sz="quarter" idx="12"/>
          </p:nvPr>
        </p:nvSpPr>
        <p:spPr/>
        <p:txBody>
          <a:bodyPr/>
          <a:lstStyle/>
          <a:p>
            <a:fld id="{B36B3EB2-582E-4F98-AB04-409595FFB9C1}" type="slidenum">
              <a:rPr lang="en-US" smtClean="0"/>
              <a:t>7</a:t>
            </a:fld>
            <a:endParaRPr lang="en-US"/>
          </a:p>
        </p:txBody>
      </p:sp>
    </p:spTree>
    <p:extLst>
      <p:ext uri="{BB962C8B-B14F-4D97-AF65-F5344CB8AC3E}">
        <p14:creationId xmlns:p14="http://schemas.microsoft.com/office/powerpoint/2010/main" val="224878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4648200"/>
            <a:ext cx="8229600" cy="830997"/>
          </a:xfrm>
          <a:prstGeom prst="rect">
            <a:avLst/>
          </a:prstGeom>
        </p:spPr>
        <p:txBody>
          <a:bodyPr wrap="square">
            <a:spAutoFit/>
          </a:bodyPr>
          <a:lstStyle/>
          <a:p>
            <a:r>
              <a:rPr lang="sr-Latn-CS" sz="2400" b="1" i="1" dirty="0" smtClean="0">
                <a:latin typeface="Cambria" pitchFamily="18" charset="0"/>
              </a:rPr>
              <a:t>H</a:t>
            </a:r>
            <a:r>
              <a:rPr lang="en-US" sz="2400" b="1" i="1" dirty="0" err="1" smtClean="0">
                <a:latin typeface="Cambria" pitchFamily="18" charset="0"/>
              </a:rPr>
              <a:t>teli</a:t>
            </a:r>
            <a:r>
              <a:rPr lang="en-US" sz="2400" b="1" i="1" dirty="0" smtClean="0">
                <a:latin typeface="Cambria" pitchFamily="18" charset="0"/>
              </a:rPr>
              <a:t> mi to </a:t>
            </a:r>
            <a:r>
              <a:rPr lang="en-US" sz="2400" b="1" i="1" dirty="0" err="1" smtClean="0">
                <a:latin typeface="Cambria" pitchFamily="18" charset="0"/>
              </a:rPr>
              <a:t>ili</a:t>
            </a:r>
            <a:r>
              <a:rPr lang="en-US" sz="2400" b="1" i="1" dirty="0" smtClean="0">
                <a:latin typeface="Cambria" pitchFamily="18" charset="0"/>
              </a:rPr>
              <a:t> ne, </a:t>
            </a:r>
            <a:r>
              <a:rPr lang="en-US" sz="2400" b="1" i="1" dirty="0" err="1" smtClean="0">
                <a:latin typeface="Cambria" pitchFamily="18" charset="0"/>
              </a:rPr>
              <a:t>priroda</a:t>
            </a:r>
            <a:r>
              <a:rPr lang="en-US" sz="2400" b="1" i="1" dirty="0" smtClean="0">
                <a:latin typeface="Cambria" pitchFamily="18" charset="0"/>
              </a:rPr>
              <a:t> </a:t>
            </a:r>
            <a:r>
              <a:rPr lang="en-US" sz="2400" b="1" i="1" dirty="0" err="1" smtClean="0">
                <a:latin typeface="Cambria" pitchFamily="18" charset="0"/>
              </a:rPr>
              <a:t>će</a:t>
            </a:r>
            <a:r>
              <a:rPr lang="en-US" sz="2400" b="1" i="1" dirty="0" smtClean="0">
                <a:latin typeface="Cambria" pitchFamily="18" charset="0"/>
              </a:rPr>
              <a:t> </a:t>
            </a:r>
            <a:r>
              <a:rPr lang="en-US" sz="2400" b="1" i="1" dirty="0" err="1" smtClean="0">
                <a:latin typeface="Cambria" pitchFamily="18" charset="0"/>
              </a:rPr>
              <a:t>nam</a:t>
            </a:r>
            <a:r>
              <a:rPr lang="en-US" sz="2400" b="1" i="1" dirty="0" smtClean="0">
                <a:latin typeface="Cambria" pitchFamily="18" charset="0"/>
              </a:rPr>
              <a:t> </a:t>
            </a:r>
            <a:r>
              <a:rPr lang="en-US" sz="2400" b="1" i="1" dirty="0" err="1" smtClean="0">
                <a:latin typeface="Cambria" pitchFamily="18" charset="0"/>
              </a:rPr>
              <a:t>uskratiti</a:t>
            </a:r>
            <a:r>
              <a:rPr lang="en-US" sz="2400" b="1" i="1" dirty="0" smtClean="0">
                <a:latin typeface="Cambria" pitchFamily="18" charset="0"/>
              </a:rPr>
              <a:t> </a:t>
            </a:r>
            <a:r>
              <a:rPr lang="en-US" sz="2400" b="1" i="1" dirty="0" err="1" smtClean="0">
                <a:latin typeface="Cambria" pitchFamily="18" charset="0"/>
              </a:rPr>
              <a:t>svoje</a:t>
            </a:r>
            <a:r>
              <a:rPr lang="en-US" sz="2400" b="1" i="1" dirty="0" smtClean="0">
                <a:latin typeface="Cambria" pitchFamily="18" charset="0"/>
              </a:rPr>
              <a:t> </a:t>
            </a:r>
            <a:r>
              <a:rPr lang="en-US" sz="2400" b="1" i="1" dirty="0" err="1" smtClean="0">
                <a:latin typeface="Cambria" pitchFamily="18" charset="0"/>
              </a:rPr>
              <a:t>resurse</a:t>
            </a:r>
            <a:r>
              <a:rPr lang="en-US" sz="2400" b="1" i="1" dirty="0" smtClean="0">
                <a:latin typeface="Cambria" pitchFamily="18" charset="0"/>
              </a:rPr>
              <a:t> </a:t>
            </a:r>
            <a:r>
              <a:rPr lang="en-US" sz="2400" b="1" i="1" dirty="0" err="1" smtClean="0">
                <a:latin typeface="Cambria" pitchFamily="18" charset="0"/>
              </a:rPr>
              <a:t>kada</a:t>
            </a:r>
            <a:r>
              <a:rPr lang="en-US" sz="2400" b="1" i="1" dirty="0" smtClean="0">
                <a:latin typeface="Cambria" pitchFamily="18" charset="0"/>
              </a:rPr>
              <a:t> </a:t>
            </a:r>
            <a:r>
              <a:rPr lang="en-US" sz="2400" b="1" i="1" dirty="0" err="1" smtClean="0">
                <a:latin typeface="Cambria" pitchFamily="18" charset="0"/>
              </a:rPr>
              <a:t>njen</a:t>
            </a:r>
            <a:r>
              <a:rPr lang="en-US" sz="2400" b="1" i="1" dirty="0" smtClean="0">
                <a:latin typeface="Cambria" pitchFamily="18" charset="0"/>
              </a:rPr>
              <a:t> </a:t>
            </a:r>
            <a:r>
              <a:rPr lang="en-US" sz="2400" b="1" i="1" dirty="0" err="1" smtClean="0">
                <a:latin typeface="Cambria" pitchFamily="18" charset="0"/>
              </a:rPr>
              <a:t>sopstveni</a:t>
            </a:r>
            <a:r>
              <a:rPr lang="en-US" sz="2400" b="1" i="1" dirty="0" smtClean="0">
                <a:latin typeface="Cambria" pitchFamily="18" charset="0"/>
              </a:rPr>
              <a:t> </a:t>
            </a:r>
            <a:r>
              <a:rPr lang="en-US" sz="2400" b="1" i="1" dirty="0" err="1" smtClean="0">
                <a:latin typeface="Cambria" pitchFamily="18" charset="0"/>
              </a:rPr>
              <a:t>balans</a:t>
            </a:r>
            <a:r>
              <a:rPr lang="en-US" sz="2400" b="1" i="1" dirty="0" smtClean="0">
                <a:latin typeface="Cambria" pitchFamily="18" charset="0"/>
              </a:rPr>
              <a:t> </a:t>
            </a:r>
            <a:r>
              <a:rPr lang="en-US" sz="2400" b="1" i="1" dirty="0" err="1" smtClean="0">
                <a:latin typeface="Cambria" pitchFamily="18" charset="0"/>
              </a:rPr>
              <a:t>narušimo</a:t>
            </a:r>
            <a:r>
              <a:rPr lang="en-US" sz="2400" b="1" i="1" dirty="0" smtClean="0">
                <a:latin typeface="Cambria" pitchFamily="18" charset="0"/>
              </a:rPr>
              <a:t>, a to </a:t>
            </a:r>
            <a:r>
              <a:rPr lang="en-US" sz="2400" b="1" i="1" dirty="0" err="1" smtClean="0">
                <a:latin typeface="Cambria" pitchFamily="18" charset="0"/>
              </a:rPr>
              <a:t>upravo</a:t>
            </a:r>
            <a:r>
              <a:rPr lang="en-US" sz="2400" b="1" i="1" dirty="0" smtClean="0">
                <a:latin typeface="Cambria" pitchFamily="18" charset="0"/>
              </a:rPr>
              <a:t> i </a:t>
            </a:r>
            <a:r>
              <a:rPr lang="en-US" sz="2400" b="1" i="1" dirty="0" err="1" smtClean="0">
                <a:latin typeface="Cambria" pitchFamily="18" charset="0"/>
              </a:rPr>
              <a:t>činimo</a:t>
            </a:r>
            <a:r>
              <a:rPr lang="en-US" sz="2400" b="1" i="1" dirty="0" smtClean="0">
                <a:latin typeface="Cambria" pitchFamily="18" charset="0"/>
              </a:rPr>
              <a:t>. </a:t>
            </a:r>
            <a:endParaRPr lang="en-US" sz="2400" b="1" i="1" dirty="0">
              <a:latin typeface="Cambria" pitchFamily="18" charset="0"/>
            </a:endParaRPr>
          </a:p>
        </p:txBody>
      </p:sp>
      <p:sp>
        <p:nvSpPr>
          <p:cNvPr id="3" name="Rectangle 2"/>
          <p:cNvSpPr/>
          <p:nvPr/>
        </p:nvSpPr>
        <p:spPr>
          <a:xfrm>
            <a:off x="457200" y="609600"/>
            <a:ext cx="8305800" cy="3416320"/>
          </a:xfrm>
          <a:prstGeom prst="rect">
            <a:avLst/>
          </a:prstGeom>
          <a:solidFill>
            <a:schemeClr val="bg1">
              <a:lumMod val="85000"/>
            </a:schemeClr>
          </a:solidFill>
        </p:spPr>
        <p:txBody>
          <a:bodyPr wrap="square">
            <a:spAutoFit/>
          </a:bodyPr>
          <a:lstStyle/>
          <a:p>
            <a:r>
              <a:rPr lang="sr-Latn-CS" sz="2400" dirty="0" smtClean="0">
                <a:latin typeface="Cambria" pitchFamily="18" charset="0"/>
              </a:rPr>
              <a:t>L</a:t>
            </a:r>
            <a:r>
              <a:rPr lang="vi-VN" sz="2400" dirty="0" smtClean="0">
                <a:latin typeface="Cambria" pitchFamily="18" charset="0"/>
              </a:rPr>
              <a:t>judi žive u dva različita, odvojena i suprotstavljena sveta</a:t>
            </a:r>
            <a:r>
              <a:rPr lang="sr-Latn-CS" sz="2400" dirty="0" smtClean="0">
                <a:latin typeface="Cambria" pitchFamily="18" charset="0"/>
              </a:rPr>
              <a:t>:</a:t>
            </a:r>
            <a:endParaRPr lang="vi-VN" sz="2400" dirty="0" smtClean="0">
              <a:latin typeface="Cambria" pitchFamily="18" charset="0"/>
            </a:endParaRPr>
          </a:p>
          <a:p>
            <a:endParaRPr lang="vi-VN" sz="2400" dirty="0" smtClean="0">
              <a:latin typeface="Cambria" pitchFamily="18" charset="0"/>
            </a:endParaRPr>
          </a:p>
          <a:p>
            <a:r>
              <a:rPr lang="vi-VN" sz="2400" dirty="0" smtClean="0">
                <a:latin typeface="Cambria" pitchFamily="18" charset="0"/>
              </a:rPr>
              <a:t>Jedan je svet prirodna </a:t>
            </a:r>
            <a:r>
              <a:rPr lang="vi-VN" sz="2400" b="1" i="1" dirty="0" smtClean="0">
                <a:latin typeface="Cambria" pitchFamily="18" charset="0"/>
              </a:rPr>
              <a:t>biosfera </a:t>
            </a:r>
            <a:r>
              <a:rPr lang="vi-VN" sz="2400" dirty="0" smtClean="0">
                <a:latin typeface="Cambria" pitchFamily="18" charset="0"/>
              </a:rPr>
              <a:t>koju čine vazduh, voda, tlo sa biljkama i životinjama, a</a:t>
            </a:r>
            <a:endParaRPr lang="sr-Latn-CS" sz="2400" dirty="0" smtClean="0">
              <a:latin typeface="Cambria" pitchFamily="18" charset="0"/>
            </a:endParaRPr>
          </a:p>
          <a:p>
            <a:endParaRPr lang="sr-Latn-CS" sz="2400" dirty="0">
              <a:latin typeface="Cambria" pitchFamily="18" charset="0"/>
            </a:endParaRPr>
          </a:p>
          <a:p>
            <a:r>
              <a:rPr lang="vi-VN" sz="2400" dirty="0" smtClean="0">
                <a:latin typeface="Cambria" pitchFamily="18" charset="0"/>
              </a:rPr>
              <a:t>drugi svet je od čoveka napravljena </a:t>
            </a:r>
            <a:r>
              <a:rPr lang="vi-VN" sz="2400" b="1" i="1" dirty="0" smtClean="0">
                <a:latin typeface="Cambria" pitchFamily="18" charset="0"/>
              </a:rPr>
              <a:t>tehnosfera</a:t>
            </a:r>
            <a:r>
              <a:rPr lang="vi-VN" sz="2400" dirty="0" smtClean="0">
                <a:latin typeface="Cambria" pitchFamily="18" charset="0"/>
              </a:rPr>
              <a:t>. </a:t>
            </a:r>
            <a:endParaRPr lang="sr-Latn-CS" sz="2400" dirty="0" smtClean="0">
              <a:latin typeface="Cambria" pitchFamily="18" charset="0"/>
            </a:endParaRPr>
          </a:p>
          <a:p>
            <a:endParaRPr lang="sr-Latn-CS" sz="2400" dirty="0">
              <a:latin typeface="Cambria" pitchFamily="18" charset="0"/>
            </a:endParaRPr>
          </a:p>
          <a:p>
            <a:r>
              <a:rPr lang="vi-VN" sz="2400" dirty="0" smtClean="0">
                <a:latin typeface="Cambria" pitchFamily="18" charset="0"/>
              </a:rPr>
              <a:t>Ova dva sveta su dva različita ljudska habitata i u ratu su, jer su podložna i vođena različitim zakonima. </a:t>
            </a:r>
            <a:endParaRPr lang="vi-VN" sz="2400" dirty="0">
              <a:latin typeface="Cambria" pitchFamily="18" charset="0"/>
            </a:endParaRPr>
          </a:p>
        </p:txBody>
      </p:sp>
      <p:sp>
        <p:nvSpPr>
          <p:cNvPr id="4" name="Slide Number Placeholder 3"/>
          <p:cNvSpPr>
            <a:spLocks noGrp="1"/>
          </p:cNvSpPr>
          <p:nvPr>
            <p:ph type="sldNum" sz="quarter" idx="12"/>
          </p:nvPr>
        </p:nvSpPr>
        <p:spPr/>
        <p:txBody>
          <a:bodyPr/>
          <a:lstStyle/>
          <a:p>
            <a:fld id="{B36B3EB2-582E-4F98-AB04-409595FFB9C1}" type="slidenum">
              <a:rPr lang="en-US" smtClean="0"/>
              <a:t>8</a:t>
            </a:fld>
            <a:endParaRPr lang="en-US"/>
          </a:p>
        </p:txBody>
      </p:sp>
    </p:spTree>
    <p:extLst>
      <p:ext uri="{BB962C8B-B14F-4D97-AF65-F5344CB8AC3E}">
        <p14:creationId xmlns:p14="http://schemas.microsoft.com/office/powerpoint/2010/main" val="21637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6B3EB2-582E-4F98-AB04-409595FFB9C1}" type="slidenum">
              <a:rPr lang="en-US" smtClean="0"/>
              <a:t>9</a:t>
            </a:fld>
            <a:endParaRPr lang="en-US"/>
          </a:p>
        </p:txBody>
      </p:sp>
      <p:sp>
        <p:nvSpPr>
          <p:cNvPr id="5" name="Rectangle 4"/>
          <p:cNvSpPr/>
          <p:nvPr/>
        </p:nvSpPr>
        <p:spPr>
          <a:xfrm>
            <a:off x="990600" y="2971800"/>
            <a:ext cx="6926256"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pl-PL"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Život na Zemlji u vremenu</a:t>
            </a:r>
          </a:p>
        </p:txBody>
      </p:sp>
    </p:spTree>
    <p:extLst>
      <p:ext uri="{BB962C8B-B14F-4D97-AF65-F5344CB8AC3E}">
        <p14:creationId xmlns:p14="http://schemas.microsoft.com/office/powerpoint/2010/main" val="206319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2976</Words>
  <Application>Microsoft Office PowerPoint</Application>
  <PresentationFormat>On-screen Show (4:3)</PresentationFormat>
  <Paragraphs>260</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Dusan Gvozdenac</dc:creator>
  <cp:lastModifiedBy>Dusan Gvozdenac</cp:lastModifiedBy>
  <cp:revision>53</cp:revision>
  <cp:lastPrinted>2015-09-15T08:50:42Z</cp:lastPrinted>
  <dcterms:created xsi:type="dcterms:W3CDTF">2015-09-11T07:58:00Z</dcterms:created>
  <dcterms:modified xsi:type="dcterms:W3CDTF">2016-03-14T20:41:15Z</dcterms:modified>
</cp:coreProperties>
</file>