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8" r:id="rId2"/>
    <p:sldId id="411" r:id="rId3"/>
    <p:sldId id="414" r:id="rId4"/>
    <p:sldId id="433" r:id="rId5"/>
    <p:sldId id="427" r:id="rId6"/>
    <p:sldId id="428" r:id="rId7"/>
    <p:sldId id="429" r:id="rId8"/>
    <p:sldId id="430" r:id="rId9"/>
    <p:sldId id="434" r:id="rId10"/>
    <p:sldId id="431" r:id="rId11"/>
    <p:sldId id="435" r:id="rId12"/>
    <p:sldId id="436" r:id="rId13"/>
    <p:sldId id="437" r:id="rId14"/>
    <p:sldId id="438" r:id="rId15"/>
    <p:sldId id="444" r:id="rId16"/>
    <p:sldId id="445" r:id="rId17"/>
    <p:sldId id="446" r:id="rId18"/>
    <p:sldId id="447" r:id="rId19"/>
    <p:sldId id="448" r:id="rId20"/>
    <p:sldId id="271" r:id="rId21"/>
    <p:sldId id="441" r:id="rId22"/>
    <p:sldId id="442" r:id="rId23"/>
    <p:sldId id="443" r:id="rId24"/>
    <p:sldId id="449" r:id="rId25"/>
    <p:sldId id="450" r:id="rId26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ztina Szendrei" initials="KS" lastIdx="1" clrIdx="0">
    <p:extLst/>
  </p:cmAuthor>
  <p:cmAuthor id="2" name="eise spijker Jin" initials="es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616"/>
    <a:srgbClr val="FF0000"/>
    <a:srgbClr val="008000"/>
    <a:srgbClr val="FFFFFF"/>
    <a:srgbClr val="C6D9F1"/>
    <a:srgbClr val="000000"/>
    <a:srgbClr val="262626"/>
    <a:srgbClr val="4F81BD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Share</a:t>
            </a:r>
            <a:r>
              <a:rPr lang="en-GB" sz="1600" b="1" baseline="0"/>
              <a:t> of renewables in electricity</a:t>
            </a:r>
            <a:endParaRPr lang="en-GB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Electricity!$A$3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Electricity!$B$3:$L$3</c:f>
              <c:numCache>
                <c:formatCode>General</c:formatCode>
                <c:ptCount val="11"/>
                <c:pt idx="0">
                  <c:v>9.4</c:v>
                </c:pt>
                <c:pt idx="1">
                  <c:v>10.5</c:v>
                </c:pt>
                <c:pt idx="2">
                  <c:v>11.8</c:v>
                </c:pt>
                <c:pt idx="3">
                  <c:v>13.6</c:v>
                </c:pt>
                <c:pt idx="4">
                  <c:v>15.1</c:v>
                </c:pt>
                <c:pt idx="5">
                  <c:v>17.399999999999999</c:v>
                </c:pt>
                <c:pt idx="6">
                  <c:v>18.100000000000001</c:v>
                </c:pt>
                <c:pt idx="7">
                  <c:v>20.9</c:v>
                </c:pt>
                <c:pt idx="8">
                  <c:v>23.6</c:v>
                </c:pt>
                <c:pt idx="9">
                  <c:v>25.3</c:v>
                </c:pt>
                <c:pt idx="10">
                  <c:v>28.2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Electricity!$A$4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Electricity!$B$4:$L$4</c:f>
              <c:numCache>
                <c:formatCode>General</c:formatCode>
                <c:ptCount val="11"/>
                <c:pt idx="0">
                  <c:v>3.6</c:v>
                </c:pt>
                <c:pt idx="1">
                  <c:v>3.8</c:v>
                </c:pt>
                <c:pt idx="2">
                  <c:v>4</c:v>
                </c:pt>
                <c:pt idx="3">
                  <c:v>4.7</c:v>
                </c:pt>
                <c:pt idx="4">
                  <c:v>4.9000000000000004</c:v>
                </c:pt>
                <c:pt idx="5">
                  <c:v>5.9</c:v>
                </c:pt>
                <c:pt idx="6">
                  <c:v>7.4</c:v>
                </c:pt>
                <c:pt idx="7">
                  <c:v>9</c:v>
                </c:pt>
                <c:pt idx="8">
                  <c:v>10.9</c:v>
                </c:pt>
                <c:pt idx="9">
                  <c:v>13.1</c:v>
                </c:pt>
                <c:pt idx="10">
                  <c:v>13.7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Electricity!$A$5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Electricity!$B$5:$L$5</c:f>
              <c:numCache>
                <c:formatCode>General</c:formatCode>
                <c:ptCount val="11"/>
                <c:pt idx="0">
                  <c:v>4.4000000000000004</c:v>
                </c:pt>
                <c:pt idx="1">
                  <c:v>6.3</c:v>
                </c:pt>
                <c:pt idx="2">
                  <c:v>6.5</c:v>
                </c:pt>
                <c:pt idx="3">
                  <c:v>6</c:v>
                </c:pt>
                <c:pt idx="4">
                  <c:v>7.5</c:v>
                </c:pt>
                <c:pt idx="5">
                  <c:v>9.1</c:v>
                </c:pt>
                <c:pt idx="6">
                  <c:v>9.6</c:v>
                </c:pt>
                <c:pt idx="7">
                  <c:v>9.8000000000000007</c:v>
                </c:pt>
                <c:pt idx="8">
                  <c:v>10.4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Electricity!$A$6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Electricity!$B$6:$L$6</c:f>
              <c:numCache>
                <c:formatCode>General</c:formatCode>
                <c:ptCount val="11"/>
                <c:pt idx="0">
                  <c:v>2.1</c:v>
                </c:pt>
                <c:pt idx="1">
                  <c:v>2.7</c:v>
                </c:pt>
                <c:pt idx="2">
                  <c:v>3</c:v>
                </c:pt>
                <c:pt idx="3">
                  <c:v>3.5</c:v>
                </c:pt>
                <c:pt idx="4">
                  <c:v>4.4000000000000004</c:v>
                </c:pt>
                <c:pt idx="5">
                  <c:v>5.8</c:v>
                </c:pt>
                <c:pt idx="6">
                  <c:v>6.6</c:v>
                </c:pt>
                <c:pt idx="7">
                  <c:v>8.1999999999999993</c:v>
                </c:pt>
                <c:pt idx="8">
                  <c:v>10.7</c:v>
                </c:pt>
                <c:pt idx="9">
                  <c:v>10.7</c:v>
                </c:pt>
                <c:pt idx="10">
                  <c:v>12.4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Electricity!$A$7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Electricity!$B$7:$L$7</c:f>
              <c:numCache>
                <c:formatCode>General</c:formatCode>
                <c:ptCount val="11"/>
                <c:pt idx="0">
                  <c:v>26.7</c:v>
                </c:pt>
                <c:pt idx="1">
                  <c:v>26.9</c:v>
                </c:pt>
                <c:pt idx="2">
                  <c:v>26.4</c:v>
                </c:pt>
                <c:pt idx="3">
                  <c:v>25.5</c:v>
                </c:pt>
                <c:pt idx="4">
                  <c:v>27.3</c:v>
                </c:pt>
                <c:pt idx="5">
                  <c:v>27.3</c:v>
                </c:pt>
                <c:pt idx="6">
                  <c:v>27.7</c:v>
                </c:pt>
                <c:pt idx="7">
                  <c:v>29.4</c:v>
                </c:pt>
                <c:pt idx="8">
                  <c:v>29.5</c:v>
                </c:pt>
                <c:pt idx="9">
                  <c:v>30.9</c:v>
                </c:pt>
                <c:pt idx="10">
                  <c:v>31.4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Electricity!$A$8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Electricity!$B$2:$L$2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Electricity!$B$8:$L$8</c:f>
              <c:numCache>
                <c:formatCode>General</c:formatCode>
                <c:ptCount val="11"/>
                <c:pt idx="0">
                  <c:v>16.100000000000001</c:v>
                </c:pt>
                <c:pt idx="1">
                  <c:v>16.3</c:v>
                </c:pt>
                <c:pt idx="2">
                  <c:v>15.9</c:v>
                </c:pt>
                <c:pt idx="3">
                  <c:v>16</c:v>
                </c:pt>
                <c:pt idx="4">
                  <c:v>16.600000000000001</c:v>
                </c:pt>
                <c:pt idx="5">
                  <c:v>18.8</c:v>
                </c:pt>
                <c:pt idx="6">
                  <c:v>20.100000000000001</c:v>
                </c:pt>
                <c:pt idx="7">
                  <c:v>23.5</c:v>
                </c:pt>
                <c:pt idx="8">
                  <c:v>27.4</c:v>
                </c:pt>
                <c:pt idx="9">
                  <c:v>31.3</c:v>
                </c:pt>
                <c:pt idx="10">
                  <c:v>33.4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012984"/>
        <c:axId val="306020040"/>
      </c:lineChart>
      <c:catAx>
        <c:axId val="30601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020040"/>
        <c:crosses val="autoZero"/>
        <c:auto val="1"/>
        <c:lblAlgn val="ctr"/>
        <c:lblOffset val="100"/>
        <c:noMultiLvlLbl val="0"/>
      </c:catAx>
      <c:valAx>
        <c:axId val="30602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01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baseline="0" dirty="0">
                <a:effectLst/>
              </a:rPr>
              <a:t>Share of renewables in </a:t>
            </a:r>
            <a:r>
              <a:rPr lang="en-GB" sz="1600" b="1" i="0" baseline="0" dirty="0" smtClean="0">
                <a:effectLst/>
              </a:rPr>
              <a:t>heating</a:t>
            </a:r>
            <a:endParaRPr lang="en-GB" sz="1600" b="1" dirty="0">
              <a:effectLst/>
            </a:endParaRPr>
          </a:p>
        </c:rich>
      </c:tx>
      <c:layout>
        <c:manualLayout>
          <c:xMode val="edge"/>
          <c:yMode val="edge"/>
          <c:x val="0.1693060072236137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Heating!$A$3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Heating!$B$3:$L$3</c:f>
              <c:numCache>
                <c:formatCode>General</c:formatCode>
                <c:ptCount val="11"/>
                <c:pt idx="0">
                  <c:v>6.3</c:v>
                </c:pt>
                <c:pt idx="1">
                  <c:v>6.8</c:v>
                </c:pt>
                <c:pt idx="2">
                  <c:v>7</c:v>
                </c:pt>
                <c:pt idx="3">
                  <c:v>8.4</c:v>
                </c:pt>
                <c:pt idx="4">
                  <c:v>7.4</c:v>
                </c:pt>
                <c:pt idx="5">
                  <c:v>9.1999999999999993</c:v>
                </c:pt>
                <c:pt idx="6">
                  <c:v>9.8000000000000007</c:v>
                </c:pt>
                <c:pt idx="7">
                  <c:v>10.5</c:v>
                </c:pt>
                <c:pt idx="8">
                  <c:v>10.4</c:v>
                </c:pt>
                <c:pt idx="9">
                  <c:v>10.6</c:v>
                </c:pt>
                <c:pt idx="10">
                  <c:v>12.2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Heating!$A$4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Heating!$B$4:$L$4</c:f>
              <c:numCache>
                <c:formatCode>General</c:formatCode>
                <c:ptCount val="11"/>
                <c:pt idx="0">
                  <c:v>30.4</c:v>
                </c:pt>
                <c:pt idx="1">
                  <c:v>30.1</c:v>
                </c:pt>
                <c:pt idx="2">
                  <c:v>29.7</c:v>
                </c:pt>
                <c:pt idx="3">
                  <c:v>29.8</c:v>
                </c:pt>
                <c:pt idx="4">
                  <c:v>32.799999999999997</c:v>
                </c:pt>
                <c:pt idx="5">
                  <c:v>34.4</c:v>
                </c:pt>
                <c:pt idx="6">
                  <c:v>33.200000000000003</c:v>
                </c:pt>
                <c:pt idx="7">
                  <c:v>33.700000000000003</c:v>
                </c:pt>
                <c:pt idx="8">
                  <c:v>35.5</c:v>
                </c:pt>
                <c:pt idx="9">
                  <c:v>37.700000000000003</c:v>
                </c:pt>
                <c:pt idx="10">
                  <c:v>41.6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Heating!$A$5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Heating!$B$5:$L$5</c:f>
              <c:numCache>
                <c:formatCode>General</c:formatCode>
                <c:ptCount val="11"/>
                <c:pt idx="0">
                  <c:v>2.2000000000000002</c:v>
                </c:pt>
                <c:pt idx="1">
                  <c:v>2.4</c:v>
                </c:pt>
                <c:pt idx="2">
                  <c:v>2.8</c:v>
                </c:pt>
                <c:pt idx="3">
                  <c:v>3</c:v>
                </c:pt>
                <c:pt idx="4">
                  <c:v>3.1</c:v>
                </c:pt>
                <c:pt idx="5">
                  <c:v>3.4</c:v>
                </c:pt>
                <c:pt idx="6">
                  <c:v>3.1</c:v>
                </c:pt>
                <c:pt idx="7">
                  <c:v>3.7</c:v>
                </c:pt>
                <c:pt idx="8">
                  <c:v>3.9</c:v>
                </c:pt>
                <c:pt idx="9">
                  <c:v>4.0999999999999996</c:v>
                </c:pt>
                <c:pt idx="10">
                  <c:v>5.2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Heating!$A$6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Heating!$B$6:$L$6</c:f>
              <c:numCache>
                <c:formatCode>General</c:formatCode>
                <c:ptCount val="11"/>
                <c:pt idx="0">
                  <c:v>10.3</c:v>
                </c:pt>
                <c:pt idx="1">
                  <c:v>10.199999999999999</c:v>
                </c:pt>
                <c:pt idx="2">
                  <c:v>10.199999999999999</c:v>
                </c:pt>
                <c:pt idx="3">
                  <c:v>10.4</c:v>
                </c:pt>
                <c:pt idx="4">
                  <c:v>10.9</c:v>
                </c:pt>
                <c:pt idx="5">
                  <c:v>11.6</c:v>
                </c:pt>
                <c:pt idx="6">
                  <c:v>11.7</c:v>
                </c:pt>
                <c:pt idx="7">
                  <c:v>13.1</c:v>
                </c:pt>
                <c:pt idx="8">
                  <c:v>13.4</c:v>
                </c:pt>
                <c:pt idx="9">
                  <c:v>14.1</c:v>
                </c:pt>
                <c:pt idx="10">
                  <c:v>13.9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Heating!$A$7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Heating!$B$7:$L$7</c:f>
              <c:numCache>
                <c:formatCode>General</c:formatCode>
                <c:ptCount val="11"/>
                <c:pt idx="0">
                  <c:v>39.5</c:v>
                </c:pt>
                <c:pt idx="1">
                  <c:v>39.1</c:v>
                </c:pt>
                <c:pt idx="2">
                  <c:v>41.4</c:v>
                </c:pt>
                <c:pt idx="3">
                  <c:v>41.5</c:v>
                </c:pt>
                <c:pt idx="4">
                  <c:v>43.4</c:v>
                </c:pt>
                <c:pt idx="5">
                  <c:v>43.4</c:v>
                </c:pt>
                <c:pt idx="6">
                  <c:v>44.3</c:v>
                </c:pt>
                <c:pt idx="7">
                  <c:v>46</c:v>
                </c:pt>
                <c:pt idx="8">
                  <c:v>48.5</c:v>
                </c:pt>
                <c:pt idx="9">
                  <c:v>50.8</c:v>
                </c:pt>
                <c:pt idx="10">
                  <c:v>51.9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Heating!$A$8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Heating!$B$2:$L$2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Heating!$B$8:$L$8</c:f>
              <c:numCache>
                <c:formatCode>General</c:formatCode>
                <c:ptCount val="11"/>
                <c:pt idx="0">
                  <c:v>5.7</c:v>
                </c:pt>
                <c:pt idx="1">
                  <c:v>8.1999999999999993</c:v>
                </c:pt>
                <c:pt idx="2">
                  <c:v>10.1</c:v>
                </c:pt>
                <c:pt idx="3">
                  <c:v>13.3</c:v>
                </c:pt>
                <c:pt idx="4">
                  <c:v>15.3</c:v>
                </c:pt>
                <c:pt idx="5">
                  <c:v>16.399999999999999</c:v>
                </c:pt>
                <c:pt idx="6">
                  <c:v>15.6</c:v>
                </c:pt>
                <c:pt idx="7">
                  <c:v>13.8</c:v>
                </c:pt>
                <c:pt idx="8">
                  <c:v>17</c:v>
                </c:pt>
                <c:pt idx="9">
                  <c:v>18.100000000000001</c:v>
                </c:pt>
                <c:pt idx="10">
                  <c:v>18.899999999999999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013768"/>
        <c:axId val="306014160"/>
      </c:lineChart>
      <c:catAx>
        <c:axId val="30601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014160"/>
        <c:crosses val="autoZero"/>
        <c:auto val="1"/>
        <c:lblAlgn val="ctr"/>
        <c:lblOffset val="100"/>
        <c:noMultiLvlLbl val="0"/>
      </c:catAx>
      <c:valAx>
        <c:axId val="3060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01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528C-B022-49C7-9F15-5B72F2962252}" type="datetimeFigureOut">
              <a:rPr lang="nl-NL" smtClean="0"/>
              <a:pPr/>
              <a:t>15-3-2016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C051-4073-475A-A377-083A66B27F3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23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2EDF3-6657-44B7-A2D1-98EBA7C685E7}" type="datetimeFigureOut">
              <a:rPr lang="pl-PL" smtClean="0"/>
              <a:pPr/>
              <a:t>15.03.2016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E164-1E1D-47FE-8928-8340045F9740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04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E164-1E1D-47FE-8928-8340045F974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62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E164-1E1D-47FE-8928-8340045F97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97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E164-1E1D-47FE-8928-8340045F97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2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E164-1E1D-47FE-8928-8340045F97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92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A698-575D-47D7-B3B3-AF1B1A2598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E164-1E1D-47FE-8928-8340045F974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93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8" name="Afbeelding 7" descr="DEF-logo-biotea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009766"/>
            <a:ext cx="1944216" cy="803610"/>
          </a:xfrm>
          <a:prstGeom prst="rect">
            <a:avLst/>
          </a:prstGeom>
        </p:spPr>
      </p:pic>
      <p:pic>
        <p:nvPicPr>
          <p:cNvPr id="9" name="Afbeelding 8" descr="EC - IEE logo 1 co-funded-iee-horiz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7970" y="6021288"/>
            <a:ext cx="3807966" cy="791952"/>
          </a:xfrm>
          <a:prstGeom prst="rect">
            <a:avLst/>
          </a:prstGeom>
        </p:spPr>
      </p:pic>
      <p:grpSp>
        <p:nvGrpSpPr>
          <p:cNvPr id="14" name="Groep 13"/>
          <p:cNvGrpSpPr/>
          <p:nvPr userDrawn="1"/>
        </p:nvGrpSpPr>
        <p:grpSpPr>
          <a:xfrm rot="10800000">
            <a:off x="0" y="0"/>
            <a:ext cx="107504" cy="6858000"/>
            <a:chOff x="8703840" y="0"/>
            <a:chExt cx="360040" cy="6830616"/>
          </a:xfrm>
        </p:grpSpPr>
        <p:sp>
          <p:nvSpPr>
            <p:cNvPr id="10" name="Rechthoek 9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 userDrawn="1"/>
        </p:nvGrpSpPr>
        <p:grpSpPr>
          <a:xfrm rot="21600000">
            <a:off x="9036496" y="0"/>
            <a:ext cx="107504" cy="6858000"/>
            <a:chOff x="8703840" y="0"/>
            <a:chExt cx="360040" cy="6830616"/>
          </a:xfrm>
        </p:grpSpPr>
        <p:sp>
          <p:nvSpPr>
            <p:cNvPr id="17" name="Rechthoek 16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 rot="10800000">
            <a:off x="0" y="0"/>
            <a:ext cx="107504" cy="6858000"/>
            <a:chOff x="8703840" y="0"/>
            <a:chExt cx="360040" cy="6830616"/>
          </a:xfrm>
        </p:grpSpPr>
        <p:sp>
          <p:nvSpPr>
            <p:cNvPr id="10" name="Rechthoek 9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/>
          <p:cNvGrpSpPr/>
          <p:nvPr userDrawn="1"/>
        </p:nvGrpSpPr>
        <p:grpSpPr>
          <a:xfrm rot="21600000">
            <a:off x="9036496" y="0"/>
            <a:ext cx="107504" cy="6858000"/>
            <a:chOff x="8703840" y="0"/>
            <a:chExt cx="360040" cy="6830616"/>
          </a:xfrm>
        </p:grpSpPr>
        <p:sp>
          <p:nvSpPr>
            <p:cNvPr id="14" name="Rechthoek 13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716016" y="6309320"/>
            <a:ext cx="792088" cy="365125"/>
          </a:xfrm>
        </p:spPr>
        <p:txBody>
          <a:bodyPr/>
          <a:lstStyle>
            <a:lvl1pPr algn="ctr">
              <a:defRPr sz="1600"/>
            </a:lvl1pPr>
          </a:lstStyle>
          <a:p>
            <a:fld id="{3DBBFD22-53F5-4D15-ADCF-5159585BD162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7" name="Afbeelding 6" descr="DEF-logo-biotea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009766"/>
            <a:ext cx="1944216" cy="803610"/>
          </a:xfrm>
          <a:prstGeom prst="rect">
            <a:avLst/>
          </a:prstGeom>
        </p:spPr>
      </p:pic>
      <p:pic>
        <p:nvPicPr>
          <p:cNvPr id="8" name="Afbeelding 7" descr="EC - IEE logo 1 co-funded-iee-horiz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7970" y="6021288"/>
            <a:ext cx="3807966" cy="791952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 rot="10800000">
            <a:off x="0" y="0"/>
            <a:ext cx="107504" cy="6858000"/>
            <a:chOff x="8703840" y="0"/>
            <a:chExt cx="360040" cy="6830616"/>
          </a:xfrm>
        </p:grpSpPr>
        <p:sp>
          <p:nvSpPr>
            <p:cNvPr id="10" name="Rechthoek 9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/>
          <p:cNvGrpSpPr/>
          <p:nvPr userDrawn="1"/>
        </p:nvGrpSpPr>
        <p:grpSpPr>
          <a:xfrm rot="21600000">
            <a:off x="9036496" y="0"/>
            <a:ext cx="107504" cy="6858000"/>
            <a:chOff x="8703840" y="0"/>
            <a:chExt cx="360040" cy="6830616"/>
          </a:xfrm>
        </p:grpSpPr>
        <p:sp>
          <p:nvSpPr>
            <p:cNvPr id="14" name="Rechthoek 13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8" name="Afbeelding 7" descr="DEF-logo-biotea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009766"/>
            <a:ext cx="1944216" cy="803610"/>
          </a:xfrm>
          <a:prstGeom prst="rect">
            <a:avLst/>
          </a:prstGeom>
        </p:spPr>
      </p:pic>
      <p:pic>
        <p:nvPicPr>
          <p:cNvPr id="9" name="Afbeelding 8" descr="EC - IEE logo 1 co-funded-iee-horiz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7970" y="6021288"/>
            <a:ext cx="3807966" cy="791952"/>
          </a:xfrm>
          <a:prstGeom prst="rect">
            <a:avLst/>
          </a:prstGeom>
        </p:spPr>
      </p:pic>
      <p:grpSp>
        <p:nvGrpSpPr>
          <p:cNvPr id="10" name="Groep 9"/>
          <p:cNvGrpSpPr/>
          <p:nvPr userDrawn="1"/>
        </p:nvGrpSpPr>
        <p:grpSpPr>
          <a:xfrm rot="10800000">
            <a:off x="0" y="0"/>
            <a:ext cx="107504" cy="6858000"/>
            <a:chOff x="8703840" y="0"/>
            <a:chExt cx="360040" cy="6830616"/>
          </a:xfrm>
        </p:grpSpPr>
        <p:sp>
          <p:nvSpPr>
            <p:cNvPr id="11" name="Rechthoek 10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" name="Groep 13"/>
          <p:cNvGrpSpPr/>
          <p:nvPr userDrawn="1"/>
        </p:nvGrpSpPr>
        <p:grpSpPr>
          <a:xfrm rot="21600000">
            <a:off x="9036496" y="0"/>
            <a:ext cx="107504" cy="6858000"/>
            <a:chOff x="8703840" y="0"/>
            <a:chExt cx="360040" cy="6830616"/>
          </a:xfrm>
        </p:grpSpPr>
        <p:sp>
          <p:nvSpPr>
            <p:cNvPr id="15" name="Rechthoek 14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17" name="Afbeelding 16" descr="DEF-logo-biotea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04248" y="6009766"/>
            <a:ext cx="1944216" cy="803610"/>
          </a:xfrm>
          <a:prstGeom prst="rect">
            <a:avLst/>
          </a:prstGeom>
        </p:spPr>
      </p:pic>
      <p:pic>
        <p:nvPicPr>
          <p:cNvPr id="18" name="Afbeelding 17" descr="EC - IEE logo 1 co-funded-iee-horiz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7970" y="6021288"/>
            <a:ext cx="3807966" cy="791952"/>
          </a:xfrm>
          <a:prstGeom prst="rect">
            <a:avLst/>
          </a:prstGeom>
        </p:spPr>
      </p:pic>
      <p:grpSp>
        <p:nvGrpSpPr>
          <p:cNvPr id="19" name="Groep 18"/>
          <p:cNvGrpSpPr/>
          <p:nvPr userDrawn="1"/>
        </p:nvGrpSpPr>
        <p:grpSpPr>
          <a:xfrm rot="10800000">
            <a:off x="0" y="0"/>
            <a:ext cx="107504" cy="6858000"/>
            <a:chOff x="8703840" y="0"/>
            <a:chExt cx="360040" cy="6830616"/>
          </a:xfrm>
        </p:grpSpPr>
        <p:sp>
          <p:nvSpPr>
            <p:cNvPr id="20" name="Rechthoek 19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" name="Groep 22"/>
          <p:cNvGrpSpPr/>
          <p:nvPr userDrawn="1"/>
        </p:nvGrpSpPr>
        <p:grpSpPr>
          <a:xfrm rot="21600000">
            <a:off x="9036496" y="0"/>
            <a:ext cx="107504" cy="6858000"/>
            <a:chOff x="8703840" y="0"/>
            <a:chExt cx="360040" cy="6830616"/>
          </a:xfrm>
        </p:grpSpPr>
        <p:sp>
          <p:nvSpPr>
            <p:cNvPr id="24" name="Rechthoek 23"/>
            <p:cNvSpPr/>
            <p:nvPr userDrawn="1"/>
          </p:nvSpPr>
          <p:spPr>
            <a:xfrm>
              <a:off x="8991872" y="0"/>
              <a:ext cx="72008" cy="6830616"/>
            </a:xfrm>
            <a:prstGeom prst="rect">
              <a:avLst/>
            </a:prstGeom>
            <a:solidFill>
              <a:srgbClr val="F67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/>
            <p:cNvSpPr/>
            <p:nvPr userDrawn="1"/>
          </p:nvSpPr>
          <p:spPr>
            <a:xfrm>
              <a:off x="8847856" y="0"/>
              <a:ext cx="72008" cy="68306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/>
            <p:cNvSpPr/>
            <p:nvPr userDrawn="1"/>
          </p:nvSpPr>
          <p:spPr>
            <a:xfrm>
              <a:off x="8703840" y="0"/>
              <a:ext cx="72008" cy="683061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4716016" y="6411571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FD22-53F5-4D15-ADCF-5159585BD162}" type="slidenum">
              <a:rPr lang="pl-PL" smtClean="0"/>
              <a:pPr/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stainable-biomass.eu/images/deliverables/D2.4/D2.4_Pathways%20Sustainability%20Assessment_DE_advance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ustainable-biomass.eu/images/deliverables/D2.4/D2.4_Pathways%20Sustainability%20Assessment_DE_advanced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stainable-biomass.e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n.ngo/" TargetMode="External"/><Relationship Id="rId3" Type="http://schemas.openxmlformats.org/officeDocument/2006/relationships/image" Target="../media/image16.png"/><Relationship Id="rId7" Type="http://schemas.openxmlformats.org/officeDocument/2006/relationships/hyperlink" Target="mailto:eise@jin.ngo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861"/>
            <a:ext cx="77724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Optimizing Pathways and Market Systems for Enhanced Competitiveness of Sustainable Bioenergy and Technologies in Europe</a:t>
            </a:r>
            <a:r>
              <a:rPr lang="lt-LT" sz="2800" b="1" dirty="0"/>
              <a:t/>
            </a:r>
            <a:br>
              <a:rPr lang="lt-LT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4000" b="1" dirty="0">
              <a:solidFill>
                <a:srgbClr val="F67616"/>
              </a:solidFill>
            </a:endParaRPr>
          </a:p>
        </p:txBody>
      </p:sp>
      <p:pic>
        <p:nvPicPr>
          <p:cNvPr id="13315" name="Immagine 7" descr="Aprašas: ic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magine 1" descr="Aprašas: icon2.png"/>
          <p:cNvPicPr>
            <a:picLocks noChangeAspect="1" noChangeArrowheads="1"/>
          </p:cNvPicPr>
          <p:nvPr/>
        </p:nvPicPr>
        <p:blipFill>
          <a:blip r:embed="rId3" cstate="print">
            <a:lum bright="26000" contrast="40000"/>
          </a:blip>
          <a:srcRect/>
          <a:stretch>
            <a:fillRect/>
          </a:stretch>
        </p:blipFill>
        <p:spPr bwMode="auto">
          <a:xfrm>
            <a:off x="5795963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magine 2" descr="Aprašas: icon3.png"/>
          <p:cNvPicPr>
            <a:picLocks noChangeAspect="1" noChangeArrowheads="1"/>
          </p:cNvPicPr>
          <p:nvPr/>
        </p:nvPicPr>
        <p:blipFill>
          <a:blip r:embed="rId4" cstate="print">
            <a:lum bright="26000" contrast="40000"/>
          </a:blip>
          <a:srcRect/>
          <a:stretch>
            <a:fillRect/>
          </a:stretch>
        </p:blipFill>
        <p:spPr bwMode="auto">
          <a:xfrm>
            <a:off x="475773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Aprašas: C:\Users\etox0180\Desktop\BIOTEAM\WP 6\Sfondi e icone\icon4.png"/>
          <p:cNvPicPr>
            <a:picLocks noChangeAspect="1" noChangeArrowheads="1"/>
          </p:cNvPicPr>
          <p:nvPr/>
        </p:nvPicPr>
        <p:blipFill>
          <a:blip r:embed="rId5" cstate="print">
            <a:lum bright="24000" contrast="40000"/>
          </a:blip>
          <a:srcRect/>
          <a:stretch>
            <a:fillRect/>
          </a:stretch>
        </p:blipFill>
        <p:spPr bwMode="auto">
          <a:xfrm>
            <a:off x="374808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11163" y="1218238"/>
            <a:ext cx="84248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The Cost-Effectiveness of Bio-Energy Support Schemes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BIOTEAM project</a:t>
            </a:r>
            <a:r>
              <a:rPr lang="en-US" sz="260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 </a:t>
            </a:r>
            <a:endParaRPr lang="en-US" sz="2600" dirty="0">
              <a:solidFill>
                <a:srgbClr val="008000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600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Germany, the Netherlands and Poland</a:t>
            </a:r>
            <a:endParaRPr lang="en-US" sz="2600" i="1" dirty="0" smtClean="0">
              <a:solidFill>
                <a:srgbClr val="008000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algn="ctr" eaLnBrk="1" hangingPunct="1">
              <a:defRPr/>
            </a:pPr>
            <a:endParaRPr lang="en-US" i="1" dirty="0" smtClean="0">
              <a:solidFill>
                <a:srgbClr val="008000"/>
              </a:solidFill>
              <a:ea typeface="Times New Roman" pitchFamily="18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Calibri" pitchFamily="34" charset="0"/>
              </a:rPr>
              <a:t>Novi Sad - 15 march 2016 </a:t>
            </a:r>
          </a:p>
          <a:p>
            <a:pPr algn="ctr" eaLnBrk="1" hangingPunct="1">
              <a:defRPr/>
            </a:pPr>
            <a:endParaRPr lang="en-US" i="1" dirty="0" smtClean="0">
              <a:solidFill>
                <a:srgbClr val="008000"/>
              </a:solidFill>
              <a:ea typeface="Times New Roman" pitchFamily="18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Calibri" pitchFamily="34" charset="0"/>
              </a:rPr>
              <a:t>Eise Spijker – JIN Climate &amp; Sustainability</a:t>
            </a:r>
            <a:endParaRPr lang="en-US" i="1" dirty="0">
              <a:solidFill>
                <a:srgbClr val="008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lt-LT" altLang="lt-LT">
              <a:latin typeface="Arial" charset="0"/>
            </a:endParaRPr>
          </a:p>
        </p:txBody>
      </p:sp>
      <p:pic>
        <p:nvPicPr>
          <p:cNvPr id="13321" name="Immagine 24" descr="icon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73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Immagine 25" descr="icon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808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Immagine 23" descr="icon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eise spijker Jin\Documents\2014 work folder\BIOTEAM Project\WP 6 - Communication and Dissemination - JIN-FA - 1-36\Tasks\T-6.3 Information promotion - 1-36\LOGOs for publications\Logo JIN Climate and Sustainabilit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6021288"/>
            <a:ext cx="2736304" cy="77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8000"/>
                </a:solidFill>
              </a:rPr>
              <a:t>SMALL-SCALE IS </a:t>
            </a:r>
            <a:r>
              <a:rPr lang="en-GB" sz="2800" b="1" dirty="0" smtClean="0">
                <a:solidFill>
                  <a:srgbClr val="FF0000"/>
                </a:solidFill>
              </a:rPr>
              <a:t>VERY</a:t>
            </a:r>
            <a:r>
              <a:rPr lang="en-GB" sz="2800" b="1" dirty="0" smtClean="0">
                <a:solidFill>
                  <a:srgbClr val="008000"/>
                </a:solidFill>
              </a:rPr>
              <a:t> COST-EFFECTIVE</a:t>
            </a:r>
            <a:br>
              <a:rPr lang="en-GB" sz="2800" b="1" dirty="0" smtClean="0">
                <a:solidFill>
                  <a:srgbClr val="008000"/>
                </a:solidFill>
              </a:rPr>
            </a:br>
            <a:r>
              <a:rPr lang="en-GB" sz="2800" b="1" i="1" dirty="0">
                <a:solidFill>
                  <a:schemeClr val="accent6"/>
                </a:solidFill>
              </a:rPr>
              <a:t>co-benefits &amp; trade-offs</a:t>
            </a:r>
            <a:endParaRPr lang="en-GB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73686"/>
              </p:ext>
            </p:extLst>
          </p:nvPr>
        </p:nvGraphicFramePr>
        <p:xfrm>
          <a:off x="457200" y="1229072"/>
          <a:ext cx="7581528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3570"/>
                <a:gridCol w="1566652"/>
                <a:gridCol w="1641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Sustainability</a:t>
                      </a:r>
                      <a:r>
                        <a:rPr lang="en-US" b="1" baseline="0" noProof="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ndicator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Biogas</a:t>
                      </a:r>
                      <a:r>
                        <a:rPr lang="en-US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Fossil electricity benefits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Greenhouse Gas Emissions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Acidification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Chemicals use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Water use 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Nutrient losses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Energy</a:t>
                      </a:r>
                      <a:r>
                        <a:rPr lang="en-US" b="0" baseline="0" noProof="0" dirty="0" smtClean="0"/>
                        <a:t> balance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IRR / Repayment period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Effect</a:t>
                      </a:r>
                      <a:r>
                        <a:rPr lang="en-US" b="0" baseline="0" noProof="0" dirty="0" smtClean="0"/>
                        <a:t> on local </a:t>
                      </a:r>
                      <a:r>
                        <a:rPr lang="en-US" b="0" noProof="0" dirty="0" smtClean="0"/>
                        <a:t>economy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Employment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Effect on environmental status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067944" y="6002704"/>
            <a:ext cx="237626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More data on sustainability performance of German bioenergy pathways - </a:t>
            </a:r>
            <a:r>
              <a:rPr lang="en-US" sz="1400" dirty="0" smtClean="0">
                <a:hlinkClick r:id="rId3"/>
              </a:rPr>
              <a:t>link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1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Key features</a:t>
            </a:r>
          </a:p>
          <a:p>
            <a:r>
              <a:rPr lang="en-US" sz="2000" dirty="0" smtClean="0"/>
              <a:t>Feed-in support open for all RES</a:t>
            </a:r>
          </a:p>
          <a:p>
            <a:pPr lvl="1"/>
            <a:r>
              <a:rPr lang="en-US" sz="1600" dirty="0" smtClean="0"/>
              <a:t>Heat </a:t>
            </a:r>
          </a:p>
          <a:p>
            <a:pPr lvl="1"/>
            <a:r>
              <a:rPr lang="en-US" sz="1600" dirty="0" smtClean="0"/>
              <a:t>Electricity</a:t>
            </a:r>
          </a:p>
          <a:p>
            <a:pPr lvl="1"/>
            <a:r>
              <a:rPr lang="en-US" sz="1600" dirty="0" smtClean="0"/>
              <a:t>Renewable gas</a:t>
            </a:r>
          </a:p>
          <a:p>
            <a:r>
              <a:rPr lang="en-US" sz="2000" dirty="0" smtClean="0"/>
              <a:t>Auctions in phases (competitive bidding)</a:t>
            </a:r>
          </a:p>
          <a:p>
            <a:r>
              <a:rPr lang="en-US" sz="2000" dirty="0" smtClean="0"/>
              <a:t>Mark-up on energy bill for gas and electricity consumers funds the scheme</a:t>
            </a:r>
          </a:p>
          <a:p>
            <a:r>
              <a:rPr lang="en-US" sz="2000" dirty="0" smtClean="0"/>
              <a:t>Annual budget limit (‘closed’ scheme)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 3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(2013)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 3,5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(2014)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 3,5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(2015)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 8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(2016) + separate offshore wind budget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THE NETHERLANDS FEED-IN SUBSIDY (SDE+)</a:t>
            </a:r>
            <a:endParaRPr lang="it-IT" sz="2800" b="1" dirty="0">
              <a:solidFill>
                <a:schemeClr val="accent6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4932040" y="1052736"/>
            <a:ext cx="3888432" cy="2606464"/>
            <a:chOff x="5376316" y="1271409"/>
            <a:chExt cx="3228132" cy="2244085"/>
          </a:xfrm>
        </p:grpSpPr>
        <p:sp>
          <p:nvSpPr>
            <p:cNvPr id="12" name="Tekstvak 11"/>
            <p:cNvSpPr txBox="1"/>
            <p:nvPr/>
          </p:nvSpPr>
          <p:spPr>
            <a:xfrm>
              <a:off x="7092280" y="3224009"/>
              <a:ext cx="792088" cy="29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5376316" y="1271409"/>
              <a:ext cx="3228132" cy="1952600"/>
              <a:chOff x="5088284" y="1271409"/>
              <a:chExt cx="3228132" cy="1952600"/>
            </a:xfrm>
          </p:grpSpPr>
          <p:sp>
            <p:nvSpPr>
              <p:cNvPr id="2" name="Afgeronde rechthoek 1"/>
              <p:cNvSpPr/>
              <p:nvPr/>
            </p:nvSpPr>
            <p:spPr>
              <a:xfrm>
                <a:off x="6012160" y="2639561"/>
                <a:ext cx="720080" cy="43204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Afgeronde rechthoek 5"/>
              <p:cNvSpPr/>
              <p:nvPr/>
            </p:nvSpPr>
            <p:spPr>
              <a:xfrm>
                <a:off x="6804248" y="2207513"/>
                <a:ext cx="720080" cy="8640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Afgeronde rechthoek 6"/>
              <p:cNvSpPr/>
              <p:nvPr/>
            </p:nvSpPr>
            <p:spPr>
              <a:xfrm>
                <a:off x="7596336" y="1703457"/>
                <a:ext cx="720080" cy="136815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Rechte verbindingslijn met pijl 10"/>
              <p:cNvCxnSpPr/>
              <p:nvPr/>
            </p:nvCxnSpPr>
            <p:spPr>
              <a:xfrm flipV="1">
                <a:off x="5868144" y="3215625"/>
                <a:ext cx="2448272" cy="83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met pijl 12"/>
              <p:cNvCxnSpPr/>
              <p:nvPr/>
            </p:nvCxnSpPr>
            <p:spPr>
              <a:xfrm>
                <a:off x="5868144" y="1631449"/>
                <a:ext cx="2160240" cy="1080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kstvak 14"/>
              <p:cNvSpPr txBox="1"/>
              <p:nvPr/>
            </p:nvSpPr>
            <p:spPr>
              <a:xfrm>
                <a:off x="6228184" y="1559441"/>
                <a:ext cx="792088" cy="29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Budget</a:t>
                </a:r>
                <a:endParaRPr lang="en-US" sz="1600" dirty="0"/>
              </a:p>
            </p:txBody>
          </p:sp>
          <p:cxnSp>
            <p:nvCxnSpPr>
              <p:cNvPr id="16" name="Rechte verbindingslijn met pijl 15"/>
              <p:cNvCxnSpPr/>
              <p:nvPr/>
            </p:nvCxnSpPr>
            <p:spPr>
              <a:xfrm flipH="1" flipV="1">
                <a:off x="5868144" y="1703457"/>
                <a:ext cx="8384" cy="1520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kstvak 18"/>
              <p:cNvSpPr txBox="1"/>
              <p:nvPr/>
            </p:nvSpPr>
            <p:spPr>
              <a:xfrm>
                <a:off x="5088284" y="2279521"/>
                <a:ext cx="864096" cy="50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Base rate EUR/kWh</a:t>
                </a:r>
                <a:endParaRPr lang="en-US" sz="1600" dirty="0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6012160" y="2711569"/>
                <a:ext cx="720080" cy="29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Phase 1</a:t>
                </a:r>
                <a:endParaRPr lang="en-US" sz="1600" dirty="0"/>
              </a:p>
            </p:txBody>
          </p:sp>
          <p:sp>
            <p:nvSpPr>
              <p:cNvPr id="21" name="Tekstvak 20"/>
              <p:cNvSpPr txBox="1"/>
              <p:nvPr/>
            </p:nvSpPr>
            <p:spPr>
              <a:xfrm>
                <a:off x="6804248" y="2711569"/>
                <a:ext cx="720080" cy="29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Phase 2</a:t>
                </a:r>
                <a:endParaRPr lang="en-US" sz="16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7596336" y="2711569"/>
                <a:ext cx="720080" cy="29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Phase 3</a:t>
                </a:r>
                <a:endParaRPr lang="en-US" sz="1600" dirty="0"/>
              </a:p>
            </p:txBody>
          </p:sp>
          <p:sp>
            <p:nvSpPr>
              <p:cNvPr id="23" name="Tekstvak 22"/>
              <p:cNvSpPr txBox="1"/>
              <p:nvPr/>
            </p:nvSpPr>
            <p:spPr>
              <a:xfrm>
                <a:off x="6804248" y="1271409"/>
                <a:ext cx="936104" cy="29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AUCTION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1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MANURE DIGESTION IS </a:t>
            </a:r>
            <a:r>
              <a:rPr lang="it-IT" sz="2800" b="1" dirty="0" smtClean="0">
                <a:solidFill>
                  <a:srgbClr val="FF0000"/>
                </a:solidFill>
              </a:rPr>
              <a:t>NOT</a:t>
            </a:r>
            <a:r>
              <a:rPr lang="it-IT" sz="2800" b="1" dirty="0" smtClean="0">
                <a:solidFill>
                  <a:srgbClr val="008000"/>
                </a:solidFill>
              </a:rPr>
              <a:t> COST-EFFECTIVE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500" b="1" i="1" dirty="0" smtClean="0">
                <a:solidFill>
                  <a:schemeClr val="accent6"/>
                </a:solidFill>
              </a:rPr>
              <a:t>Expressed in EUR/kWh</a:t>
            </a:r>
            <a:r>
              <a:rPr lang="it-IT" sz="2500" b="1" i="1" dirty="0" smtClean="0">
                <a:solidFill>
                  <a:srgbClr val="008000"/>
                </a:solidFill>
              </a:rPr>
              <a:t> </a:t>
            </a:r>
            <a:endParaRPr lang="it-IT" sz="25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45303"/>
              </p:ext>
            </p:extLst>
          </p:nvPr>
        </p:nvGraphicFramePr>
        <p:xfrm>
          <a:off x="155575" y="1412776"/>
          <a:ext cx="8808913" cy="45510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12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2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144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u="none" strike="noStrike" noProof="0" dirty="0" smtClean="0">
                          <a:solidFill>
                            <a:srgbClr val="FFFFFF"/>
                          </a:solidFill>
                          <a:effectLst/>
                        </a:rPr>
                        <a:t>RES Category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noProof="0" dirty="0" smtClean="0">
                          <a:solidFill>
                            <a:srgbClr val="FFFFFF"/>
                          </a:solidFill>
                          <a:effectLst/>
                        </a:rPr>
                        <a:t>Max. subsidy </a:t>
                      </a:r>
                    </a:p>
                    <a:p>
                      <a:pPr algn="ctr" fontAlgn="ctr"/>
                      <a:r>
                        <a:rPr lang="en-US" sz="1600" b="1" u="none" strike="noStrike" noProof="0" dirty="0" smtClean="0">
                          <a:solidFill>
                            <a:srgbClr val="FFFFFF"/>
                          </a:solidFill>
                          <a:effectLst/>
                        </a:rPr>
                        <a:t>EUR per</a:t>
                      </a:r>
                      <a:r>
                        <a:rPr lang="en-US" sz="1600" b="1" u="none" strike="noStrike" baseline="0" noProof="0" dirty="0" smtClean="0">
                          <a:solidFill>
                            <a:srgbClr val="FFFFFF"/>
                          </a:solidFill>
                          <a:effectLst/>
                        </a:rPr>
                        <a:t> kWh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FFFFFF"/>
                          </a:solidFill>
                          <a:effectLst/>
                        </a:rPr>
                        <a:t>SDE+ auction phase</a:t>
                      </a:r>
                    </a:p>
                    <a:p>
                      <a:pPr algn="ctr" fontAlgn="b"/>
                      <a:r>
                        <a:rPr lang="en-US" sz="1600" b="1" u="none" strike="noStrike" noProof="0" dirty="0" smtClean="0">
                          <a:solidFill>
                            <a:srgbClr val="FFFFFF"/>
                          </a:solidFill>
                          <a:effectLst/>
                        </a:rPr>
                        <a:t>2016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All digestion (heat)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0,035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All digestion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biomethane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0,04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Manure co-digestion (heat)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0,053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Wind on land (av. different wind speed zones)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0,0545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Manure co-digestion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biomethane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0,056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All digestion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chp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0,058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Existing capacity for co-firing (25PJ)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0,068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New capacity for co-firing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0,075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Solar thermal &gt;200m</a:t>
                      </a:r>
                      <a:r>
                        <a:rPr lang="en-US" sz="1600" u="none" strike="noStrike" baseline="30000" noProof="0" dirty="0" smtClean="0">
                          <a:effectLst/>
                        </a:rPr>
                        <a:t>2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0,078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Digestion of &gt;95% animal manure (heat)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0,084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Manure co-digestion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chp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0,085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Photovoltaic panels &gt;15 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kWp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 &amp; connection &gt;3*80A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0,093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2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Solar thermal &gt;100m</a:t>
                      </a:r>
                      <a:r>
                        <a:rPr lang="en-US" sz="1600" u="none" strike="noStrike" baseline="30000" noProof="0" dirty="0" smtClean="0">
                          <a:effectLst/>
                        </a:rPr>
                        <a:t>2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0,096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2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Wind offshore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 0,132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Phase 4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Digestion of &gt;95% animal manure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biomethane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0,161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&gt;Phase 4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noProof="0" dirty="0" smtClean="0">
                          <a:effectLst/>
                        </a:rPr>
                        <a:t>Digestion of &gt;95% animal manure (</a:t>
                      </a:r>
                      <a:r>
                        <a:rPr lang="en-US" sz="1600" u="none" strike="noStrike" noProof="0" dirty="0" err="1" smtClean="0">
                          <a:effectLst/>
                        </a:rPr>
                        <a:t>chp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)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noProof="0" dirty="0" smtClean="0">
                          <a:effectLst/>
                        </a:rPr>
                        <a:t>0,266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/>
                        </a:rPr>
                        <a:t>&gt;Phase 4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MANURE DIGESTION IS </a:t>
            </a:r>
            <a:r>
              <a:rPr lang="it-IT" sz="2800" b="1" dirty="0" smtClean="0">
                <a:solidFill>
                  <a:srgbClr val="FF0000"/>
                </a:solidFill>
              </a:rPr>
              <a:t>VERY</a:t>
            </a:r>
            <a:r>
              <a:rPr lang="it-IT" sz="2800" b="1" dirty="0" smtClean="0">
                <a:solidFill>
                  <a:srgbClr val="008000"/>
                </a:solidFill>
              </a:rPr>
              <a:t> COST-EFFECTIVE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500" b="1" i="1" dirty="0" smtClean="0">
                <a:solidFill>
                  <a:schemeClr val="accent6"/>
                </a:solidFill>
              </a:rPr>
              <a:t>Expressed in EUR/tCO</a:t>
            </a:r>
            <a:r>
              <a:rPr lang="it-IT" sz="2500" b="1" i="1" baseline="-25000" dirty="0" smtClean="0">
                <a:solidFill>
                  <a:schemeClr val="accent6"/>
                </a:solidFill>
              </a:rPr>
              <a:t>2</a:t>
            </a:r>
            <a:r>
              <a:rPr lang="it-IT" sz="2500" b="1" i="1" dirty="0" smtClean="0">
                <a:solidFill>
                  <a:schemeClr val="accent6"/>
                </a:solidFill>
              </a:rPr>
              <a:t>-eq. avoided</a:t>
            </a:r>
            <a:r>
              <a:rPr lang="it-IT" sz="2500" b="1" dirty="0" smtClean="0">
                <a:solidFill>
                  <a:srgbClr val="008000"/>
                </a:solidFill>
              </a:rPr>
              <a:t> </a:t>
            </a:r>
            <a:endParaRPr lang="it-IT" sz="2500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29354"/>
              </p:ext>
            </p:extLst>
          </p:nvPr>
        </p:nvGraphicFramePr>
        <p:xfrm>
          <a:off x="179512" y="2132856"/>
          <a:ext cx="8712968" cy="405870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978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5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noProof="0" dirty="0" smtClean="0">
                          <a:effectLst/>
                        </a:rPr>
                        <a:t>INDICATIVE 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Costs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Costs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EUR / tCO</a:t>
                      </a:r>
                      <a:r>
                        <a:rPr lang="en-US" sz="1800" baseline="-25000" noProof="0" dirty="0" smtClean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EUR / tCO</a:t>
                      </a:r>
                      <a:r>
                        <a:rPr lang="en-US" sz="1800" baseline="-25000" noProof="0" dirty="0" smtClean="0">
                          <a:effectLst/>
                        </a:rPr>
                        <a:t>2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Mono manure &gt;95% manure (gas) – pig slurry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-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Mono manure &gt;95% manure (gas) – pig</a:t>
                      </a:r>
                      <a:r>
                        <a:rPr lang="en-US" sz="1800" baseline="0" noProof="0" dirty="0" smtClean="0">
                          <a:effectLst/>
                        </a:rPr>
                        <a:t> slurry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-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 onshore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65 – 112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65 – 112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Co-firing biomass (existing capacity)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88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88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Solar PV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150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150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 offshore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209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209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</a:rPr>
                        <a:t>Mono manure &gt;95% manure (gas) – no  CH</a:t>
                      </a:r>
                      <a:r>
                        <a:rPr lang="en-US" sz="1800" baseline="-25000" noProof="0" dirty="0" smtClean="0">
                          <a:effectLst/>
                        </a:rPr>
                        <a:t>4</a:t>
                      </a:r>
                      <a:r>
                        <a:rPr lang="en-US" sz="1800" noProof="0" dirty="0" smtClean="0">
                          <a:effectLst/>
                        </a:rPr>
                        <a:t> cred.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361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361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Solar Thermal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370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370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90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50% CH</a:t>
                      </a:r>
                      <a:r>
                        <a:rPr lang="en-US" sz="1800" baseline="-25000" noProof="0" dirty="0" smtClean="0">
                          <a:effectLst/>
                        </a:rPr>
                        <a:t>4</a:t>
                      </a:r>
                      <a:r>
                        <a:rPr lang="en-US" sz="1800" baseline="0" noProof="0" dirty="0" smtClean="0">
                          <a:effectLst/>
                        </a:rPr>
                        <a:t> capture efficiency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effectLst/>
                        </a:rPr>
                        <a:t>95% CH</a:t>
                      </a:r>
                      <a:r>
                        <a:rPr lang="en-US" sz="1800" baseline="-25000" noProof="0" dirty="0" smtClean="0">
                          <a:effectLst/>
                        </a:rPr>
                        <a:t>4</a:t>
                      </a:r>
                      <a:r>
                        <a:rPr lang="en-US" sz="1800" baseline="0" noProof="0" dirty="0" smtClean="0">
                          <a:effectLst/>
                        </a:rPr>
                        <a:t> capture efficiency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With different denominator manure digestion becomes cost-competitive!!!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WHAT IS THE COST-EFFECTIVENESS OF MANURE DIGESTION?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800" b="1" i="1" dirty="0" smtClean="0">
                <a:solidFill>
                  <a:schemeClr val="accent6"/>
                </a:solidFill>
              </a:rPr>
              <a:t>Expressed in EUR / ‘unit of sustainability’</a:t>
            </a:r>
            <a:r>
              <a:rPr lang="it-IT" sz="2800" b="1" dirty="0" smtClean="0">
                <a:solidFill>
                  <a:srgbClr val="008000"/>
                </a:solidFill>
              </a:rPr>
              <a:t> </a:t>
            </a:r>
            <a:endParaRPr lang="it-IT" sz="2800" b="1" dirty="0">
              <a:solidFill>
                <a:schemeClr val="accent6"/>
              </a:solidFill>
            </a:endParaRPr>
          </a:p>
        </p:txBody>
      </p:sp>
      <p:grpSp>
        <p:nvGrpSpPr>
          <p:cNvPr id="6" name="Groep 6"/>
          <p:cNvGrpSpPr/>
          <p:nvPr/>
        </p:nvGrpSpPr>
        <p:grpSpPr>
          <a:xfrm>
            <a:off x="107504" y="1713582"/>
            <a:ext cx="8928992" cy="4872737"/>
            <a:chOff x="107504" y="1484784"/>
            <a:chExt cx="8928992" cy="4872737"/>
          </a:xfrm>
        </p:grpSpPr>
        <p:sp>
          <p:nvSpPr>
            <p:cNvPr id="7" name="Rechthoek 6"/>
            <p:cNvSpPr/>
            <p:nvPr/>
          </p:nvSpPr>
          <p:spPr>
            <a:xfrm>
              <a:off x="467544" y="3297758"/>
              <a:ext cx="205222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dirty="0" smtClean="0">
                  <a:ln w="0"/>
                  <a:solidFill>
                    <a:srgbClr val="008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CO</a:t>
              </a:r>
              <a:r>
                <a:rPr lang="en-US" sz="5400" b="1" cap="all" baseline="-25000" dirty="0" smtClean="0">
                  <a:ln w="0"/>
                  <a:solidFill>
                    <a:srgbClr val="008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2-eq</a:t>
              </a:r>
              <a:r>
                <a:rPr lang="en-US" sz="5400" b="1" cap="all" dirty="0" smtClean="0">
                  <a:ln w="0"/>
                  <a:solidFill>
                    <a:srgbClr val="008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en-US" b="1" cap="all" dirty="0" smtClean="0">
                  <a:ln w="0"/>
                  <a:solidFill>
                    <a:srgbClr val="008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avoided</a:t>
              </a:r>
              <a:endParaRPr lang="en-US" b="1" cap="all" baseline="-25000" dirty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8" name="Groep 18"/>
            <p:cNvGrpSpPr/>
            <p:nvPr/>
          </p:nvGrpSpPr>
          <p:grpSpPr>
            <a:xfrm>
              <a:off x="107504" y="1484784"/>
              <a:ext cx="8928992" cy="4872737"/>
              <a:chOff x="107504" y="1484784"/>
              <a:chExt cx="8928992" cy="4872737"/>
            </a:xfrm>
          </p:grpSpPr>
          <p:sp>
            <p:nvSpPr>
              <p:cNvPr id="9" name="Rechthoek 8"/>
              <p:cNvSpPr/>
              <p:nvPr/>
            </p:nvSpPr>
            <p:spPr>
              <a:xfrm>
                <a:off x="3347864" y="1484784"/>
                <a:ext cx="216024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cap="all" dirty="0" smtClean="0">
                    <a:ln w="0"/>
                    <a:effectLst>
                      <a:reflection blurRad="12700" stA="50000" endPos="50000" dist="5000" dir="5400000" sy="-100000" rotWithShape="0"/>
                    </a:effectLst>
                  </a:rPr>
                  <a:t>€ ?</a:t>
                </a:r>
                <a:endParaRPr lang="en-US" sz="8000" b="1" cap="all" dirty="0">
                  <a:ln w="0"/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07504" y="2120082"/>
                <a:ext cx="165618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rgbClr val="C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Kwh</a:t>
                </a:r>
              </a:p>
              <a:p>
                <a:pPr algn="ctr"/>
                <a:r>
                  <a:rPr lang="en-US" b="1" cap="all" dirty="0" smtClean="0">
                    <a:ln w="0"/>
                    <a:solidFill>
                      <a:srgbClr val="C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produced</a:t>
                </a:r>
                <a:endParaRPr lang="en-US" b="1" cap="all" dirty="0">
                  <a:ln w="0"/>
                  <a:solidFill>
                    <a:srgbClr val="C0000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1" name="Rechthoek 10"/>
              <p:cNvSpPr/>
              <p:nvPr/>
            </p:nvSpPr>
            <p:spPr>
              <a:xfrm>
                <a:off x="1547664" y="4377878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chemeClr val="bg2">
                        <a:lumMod val="25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NPK</a:t>
                </a:r>
              </a:p>
              <a:p>
                <a:pPr algn="ctr"/>
                <a:r>
                  <a:rPr lang="en-US" b="1" cap="all" dirty="0" smtClean="0">
                    <a:ln w="0"/>
                    <a:solidFill>
                      <a:schemeClr val="bg2">
                        <a:lumMod val="25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Recycled</a:t>
                </a:r>
                <a:endParaRPr lang="en-US" b="1" cap="all" dirty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2" name="Rechthoek 11"/>
              <p:cNvSpPr/>
              <p:nvPr/>
            </p:nvSpPr>
            <p:spPr>
              <a:xfrm>
                <a:off x="5940152" y="4449886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JOBS </a:t>
                </a:r>
                <a:r>
                  <a:rPr lang="en-US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created</a:t>
                </a:r>
                <a:endParaRPr lang="en-US" b="1" cap="all" baseline="-2500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7020272" y="1988840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NH</a:t>
                </a:r>
                <a:r>
                  <a:rPr lang="en-US" sz="5400" b="1" cap="all" baseline="-25000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3</a:t>
                </a:r>
                <a:r>
                  <a:rPr lang="en-US" sz="5400" b="1" cap="all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 </a:t>
                </a:r>
                <a:r>
                  <a:rPr lang="en-US" b="1" cap="all" dirty="0" smtClean="0">
                    <a:ln w="0"/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avoided</a:t>
                </a:r>
                <a:endParaRPr lang="en-US" b="1" cap="all" baseline="-25000" dirty="0">
                  <a:ln w="0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4" name="Rechthoek 13"/>
              <p:cNvSpPr/>
              <p:nvPr/>
            </p:nvSpPr>
            <p:spPr>
              <a:xfrm>
                <a:off x="6156176" y="3284984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rgbClr val="F67616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ANIMAL</a:t>
                </a:r>
              </a:p>
              <a:p>
                <a:pPr algn="ctr"/>
                <a:r>
                  <a:rPr lang="en-US" b="1" cap="all" dirty="0" smtClean="0">
                    <a:ln w="0"/>
                    <a:solidFill>
                      <a:srgbClr val="F67616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Welfare improved</a:t>
                </a:r>
                <a:endParaRPr lang="en-US" b="1" cap="all" dirty="0">
                  <a:ln w="0"/>
                  <a:solidFill>
                    <a:srgbClr val="F67616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15" name="Rechthoek 14"/>
              <p:cNvSpPr/>
              <p:nvPr/>
            </p:nvSpPr>
            <p:spPr>
              <a:xfrm>
                <a:off x="3635896" y="5157192"/>
                <a:ext cx="2376264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dirty="0" smtClean="0">
                    <a:ln w="0"/>
                    <a:solidFill>
                      <a:srgbClr val="7030A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SOC </a:t>
                </a:r>
                <a:r>
                  <a:rPr lang="en-US" b="1" cap="all" dirty="0" smtClean="0">
                    <a:ln w="0"/>
                    <a:solidFill>
                      <a:srgbClr val="7030A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RECYCLED</a:t>
                </a:r>
                <a:endParaRPr lang="en-US" b="1" cap="all" baseline="-25000" dirty="0">
                  <a:ln w="0"/>
                  <a:solidFill>
                    <a:srgbClr val="7030A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cxnSp>
            <p:nvCxnSpPr>
              <p:cNvPr id="16" name="Rechte verbindingslijn met pijl 15"/>
              <p:cNvCxnSpPr>
                <a:stCxn id="9" idx="2"/>
                <a:endCxn id="10" idx="3"/>
              </p:cNvCxnSpPr>
              <p:nvPr/>
            </p:nvCxnSpPr>
            <p:spPr>
              <a:xfrm flipH="1" flipV="1">
                <a:off x="1763688" y="2720247"/>
                <a:ext cx="2664296" cy="879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16"/>
              <p:cNvCxnSpPr>
                <a:stCxn id="9" idx="2"/>
              </p:cNvCxnSpPr>
              <p:nvPr/>
            </p:nvCxnSpPr>
            <p:spPr>
              <a:xfrm flipH="1">
                <a:off x="2339752" y="2808223"/>
                <a:ext cx="2088232" cy="8368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met pijl 17"/>
              <p:cNvCxnSpPr>
                <a:stCxn id="9" idx="2"/>
              </p:cNvCxnSpPr>
              <p:nvPr/>
            </p:nvCxnSpPr>
            <p:spPr>
              <a:xfrm flipH="1">
                <a:off x="3203848" y="2808223"/>
                <a:ext cx="1224136" cy="14128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met pijl 18"/>
              <p:cNvCxnSpPr>
                <a:stCxn id="9" idx="2"/>
              </p:cNvCxnSpPr>
              <p:nvPr/>
            </p:nvCxnSpPr>
            <p:spPr>
              <a:xfrm>
                <a:off x="4427984" y="2808223"/>
                <a:ext cx="0" cy="17729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/>
              <p:cNvCxnSpPr>
                <a:stCxn id="9" idx="2"/>
              </p:cNvCxnSpPr>
              <p:nvPr/>
            </p:nvCxnSpPr>
            <p:spPr>
              <a:xfrm>
                <a:off x="4427984" y="2808223"/>
                <a:ext cx="1296144" cy="12688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met pijl 20"/>
              <p:cNvCxnSpPr>
                <a:stCxn id="9" idx="2"/>
              </p:cNvCxnSpPr>
              <p:nvPr/>
            </p:nvCxnSpPr>
            <p:spPr>
              <a:xfrm>
                <a:off x="4427984" y="2808223"/>
                <a:ext cx="1944216" cy="620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met pijl 21"/>
              <p:cNvCxnSpPr>
                <a:stCxn id="9" idx="2"/>
              </p:cNvCxnSpPr>
              <p:nvPr/>
            </p:nvCxnSpPr>
            <p:spPr>
              <a:xfrm flipV="1">
                <a:off x="4427984" y="2564905"/>
                <a:ext cx="2664296" cy="2433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kstvak 22"/>
          <p:cNvSpPr txBox="1"/>
          <p:nvPr/>
        </p:nvSpPr>
        <p:spPr>
          <a:xfrm>
            <a:off x="251520" y="14847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the added value of the investment in bioenergy?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32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37787"/>
            <a:ext cx="7772400" cy="642941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SUPPORT FOR WOOD PELLETS 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800" b="1" dirty="0" smtClean="0">
                <a:solidFill>
                  <a:srgbClr val="008000"/>
                </a:solidFill>
              </a:rPr>
              <a:t>IN GERMANY</a:t>
            </a:r>
            <a:endParaRPr lang="it-IT" sz="2800" b="1" dirty="0">
              <a:solidFill>
                <a:srgbClr val="008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95536" y="1412776"/>
            <a:ext cx="2304256" cy="4320480"/>
            <a:chOff x="2339752" y="1268760"/>
            <a:chExt cx="2304256" cy="4320480"/>
          </a:xfrm>
        </p:grpSpPr>
        <p:grpSp>
          <p:nvGrpSpPr>
            <p:cNvPr id="5" name="Groep 4"/>
            <p:cNvGrpSpPr/>
            <p:nvPr/>
          </p:nvGrpSpPr>
          <p:grpSpPr>
            <a:xfrm>
              <a:off x="2339752" y="1268760"/>
              <a:ext cx="2304256" cy="720080"/>
              <a:chOff x="2339752" y="1268760"/>
              <a:chExt cx="2304256" cy="720080"/>
            </a:xfrm>
          </p:grpSpPr>
          <p:sp>
            <p:nvSpPr>
              <p:cNvPr id="3" name="Afgeronde rechthoek 2"/>
              <p:cNvSpPr/>
              <p:nvPr/>
            </p:nvSpPr>
            <p:spPr>
              <a:xfrm>
                <a:off x="2339752" y="1280954"/>
                <a:ext cx="2304256" cy="707886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kstvak 3"/>
              <p:cNvSpPr txBox="1"/>
              <p:nvPr/>
            </p:nvSpPr>
            <p:spPr>
              <a:xfrm>
                <a:off x="2339752" y="1268760"/>
                <a:ext cx="2304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WOOD RESIDUE COLLECTION</a:t>
                </a:r>
                <a:endParaRPr lang="en-GB" sz="2000" dirty="0"/>
              </a:p>
            </p:txBody>
          </p:sp>
        </p:grpSp>
        <p:grpSp>
          <p:nvGrpSpPr>
            <p:cNvPr id="7" name="Groep 6"/>
            <p:cNvGrpSpPr/>
            <p:nvPr/>
          </p:nvGrpSpPr>
          <p:grpSpPr>
            <a:xfrm>
              <a:off x="2339752" y="2348880"/>
              <a:ext cx="2304256" cy="720080"/>
              <a:chOff x="2339752" y="1412776"/>
              <a:chExt cx="2304256" cy="720080"/>
            </a:xfrm>
          </p:grpSpPr>
          <p:sp>
            <p:nvSpPr>
              <p:cNvPr id="9" name="Afgeronde rechthoek 8"/>
              <p:cNvSpPr/>
              <p:nvPr/>
            </p:nvSpPr>
            <p:spPr>
              <a:xfrm>
                <a:off x="2339752" y="1424970"/>
                <a:ext cx="2304256" cy="707886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2339752" y="1412776"/>
                <a:ext cx="2304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WOOD PELLET PRODUCTION</a:t>
                </a:r>
                <a:endParaRPr lang="en-GB" sz="2000" dirty="0"/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2339752" y="3789040"/>
              <a:ext cx="2304256" cy="648072"/>
              <a:chOff x="2339752" y="1988840"/>
              <a:chExt cx="2304256" cy="648072"/>
            </a:xfrm>
          </p:grpSpPr>
          <p:sp>
            <p:nvSpPr>
              <p:cNvPr id="12" name="Afgeronde rechthoek 11"/>
              <p:cNvSpPr/>
              <p:nvPr/>
            </p:nvSpPr>
            <p:spPr>
              <a:xfrm>
                <a:off x="2339752" y="1988840"/>
                <a:ext cx="2304256" cy="648072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2339752" y="2092786"/>
                <a:ext cx="230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DISTRIBUTION</a:t>
                </a:r>
                <a:endParaRPr lang="en-GB" sz="2000" dirty="0"/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2339752" y="4941168"/>
              <a:ext cx="2304256" cy="648072"/>
              <a:chOff x="2339752" y="2276872"/>
              <a:chExt cx="2304256" cy="648072"/>
            </a:xfrm>
          </p:grpSpPr>
          <p:sp>
            <p:nvSpPr>
              <p:cNvPr id="15" name="Afgeronde rechthoek 14"/>
              <p:cNvSpPr/>
              <p:nvPr/>
            </p:nvSpPr>
            <p:spPr>
              <a:xfrm>
                <a:off x="2339752" y="2276872"/>
                <a:ext cx="2304256" cy="648072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2339752" y="2420888"/>
                <a:ext cx="230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END-USE</a:t>
                </a:r>
                <a:endParaRPr lang="en-GB" sz="2000" dirty="0"/>
              </a:p>
            </p:txBody>
          </p:sp>
        </p:grpSp>
      </p:grpSp>
      <p:sp>
        <p:nvSpPr>
          <p:cNvPr id="19" name="PIJL-RECHTS 18"/>
          <p:cNvSpPr/>
          <p:nvPr/>
        </p:nvSpPr>
        <p:spPr>
          <a:xfrm>
            <a:off x="2771800" y="1700808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JL-RECHTS 19"/>
          <p:cNvSpPr/>
          <p:nvPr/>
        </p:nvSpPr>
        <p:spPr>
          <a:xfrm>
            <a:off x="2771800" y="270892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JL-RECHTS 20"/>
          <p:cNvSpPr/>
          <p:nvPr/>
        </p:nvSpPr>
        <p:spPr>
          <a:xfrm>
            <a:off x="2771800" y="414908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JL-RECHTS 21"/>
          <p:cNvSpPr/>
          <p:nvPr/>
        </p:nvSpPr>
        <p:spPr>
          <a:xfrm>
            <a:off x="2771800" y="522920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/>
          <p:cNvSpPr txBox="1"/>
          <p:nvPr/>
        </p:nvSpPr>
        <p:spPr>
          <a:xfrm>
            <a:off x="3059832" y="16288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-</a:t>
            </a:r>
            <a:endParaRPr lang="en-GB" sz="2000" dirty="0"/>
          </a:p>
        </p:txBody>
      </p:sp>
      <p:sp>
        <p:nvSpPr>
          <p:cNvPr id="24" name="Tekstvak 23"/>
          <p:cNvSpPr txBox="1"/>
          <p:nvPr/>
        </p:nvSpPr>
        <p:spPr>
          <a:xfrm>
            <a:off x="3059832" y="220486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INDIRECT SUPPORT</a:t>
            </a:r>
            <a:r>
              <a:rPr lang="en-US" sz="2000" dirty="0" smtClean="0"/>
              <a:t> – High EEG Feed-in support electricity &amp; heat ‘subsidized’ by-product for drying </a:t>
            </a:r>
            <a:endParaRPr lang="en-US" sz="2000" dirty="0"/>
          </a:p>
        </p:txBody>
      </p:sp>
      <p:sp>
        <p:nvSpPr>
          <p:cNvPr id="25" name="Tekstvak 24"/>
          <p:cNvSpPr txBox="1"/>
          <p:nvPr/>
        </p:nvSpPr>
        <p:spPr>
          <a:xfrm>
            <a:off x="3059832" y="4077072"/>
            <a:ext cx="2762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- </a:t>
            </a:r>
            <a:endParaRPr lang="en-GB" sz="2000" dirty="0"/>
          </a:p>
        </p:txBody>
      </p:sp>
      <p:sp>
        <p:nvSpPr>
          <p:cNvPr id="26" name="Tekstvak 25"/>
          <p:cNvSpPr txBox="1"/>
          <p:nvPr/>
        </p:nvSpPr>
        <p:spPr>
          <a:xfrm>
            <a:off x="3059832" y="4769857"/>
            <a:ext cx="542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VAT RATE </a:t>
            </a:r>
            <a:r>
              <a:rPr lang="en-US" sz="2000" dirty="0" smtClean="0"/>
              <a:t>– Lower VAT category </a:t>
            </a:r>
          </a:p>
          <a:p>
            <a:r>
              <a:rPr lang="en-US" sz="2000" dirty="0" smtClean="0"/>
              <a:t>(7% instead of 19%  ≈ 0,6 </a:t>
            </a:r>
            <a:r>
              <a:rPr lang="en-US" sz="2000" dirty="0" err="1" smtClean="0"/>
              <a:t>cts</a:t>
            </a:r>
            <a:r>
              <a:rPr lang="en-US" sz="2000" dirty="0" smtClean="0"/>
              <a:t> kWh)</a:t>
            </a:r>
          </a:p>
          <a:p>
            <a:r>
              <a:rPr lang="en-US" sz="2000" b="1" dirty="0" smtClean="0"/>
              <a:t>ENERGY TAX</a:t>
            </a:r>
            <a:r>
              <a:rPr lang="en-US" sz="2000" dirty="0" smtClean="0"/>
              <a:t> – Exemption for wood pellets </a:t>
            </a:r>
          </a:p>
          <a:p>
            <a:r>
              <a:rPr lang="en-US" sz="2000" dirty="0" smtClean="0"/>
              <a:t>(=1,39 </a:t>
            </a:r>
            <a:r>
              <a:rPr lang="en-US" sz="2000" dirty="0" err="1" smtClean="0"/>
              <a:t>cts</a:t>
            </a:r>
            <a:r>
              <a:rPr lang="en-US" sz="2000" dirty="0" smtClean="0"/>
              <a:t> / kWh)</a:t>
            </a:r>
            <a:endParaRPr lang="en-US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7236296" y="371703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About 2 </a:t>
            </a:r>
            <a:r>
              <a:rPr lang="en-US" sz="2400" dirty="0" err="1" smtClean="0">
                <a:solidFill>
                  <a:srgbClr val="FF0000"/>
                </a:solidFill>
              </a:rPr>
              <a:t>ct</a:t>
            </a:r>
            <a:r>
              <a:rPr lang="en-US" sz="2400" dirty="0" smtClean="0">
                <a:solidFill>
                  <a:srgbClr val="FF0000"/>
                </a:solidFill>
              </a:rPr>
              <a:t> fiscal support per kWh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Rechte verbindingslijn met pijl 26"/>
          <p:cNvCxnSpPr>
            <a:stCxn id="17" idx="1"/>
          </p:cNvCxnSpPr>
          <p:nvPr/>
        </p:nvCxnSpPr>
        <p:spPr>
          <a:xfrm flipH="1">
            <a:off x="6948264" y="4501862"/>
            <a:ext cx="288032" cy="439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37787"/>
            <a:ext cx="7772400" cy="642941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SUPPORT FOR WOOD PELLETS 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800" b="1" dirty="0" smtClean="0">
                <a:solidFill>
                  <a:srgbClr val="008000"/>
                </a:solidFill>
              </a:rPr>
              <a:t>IN GERMANY</a:t>
            </a:r>
            <a:endParaRPr lang="it-IT" sz="2800" b="1" dirty="0">
              <a:solidFill>
                <a:srgbClr val="008000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51520" y="1340768"/>
            <a:ext cx="8784976" cy="4032448"/>
            <a:chOff x="251520" y="980728"/>
            <a:chExt cx="8784976" cy="4032448"/>
          </a:xfrm>
        </p:grpSpPr>
        <p:sp>
          <p:nvSpPr>
            <p:cNvPr id="28" name="Afgeronde rechthoek 27"/>
            <p:cNvSpPr/>
            <p:nvPr/>
          </p:nvSpPr>
          <p:spPr>
            <a:xfrm>
              <a:off x="251520" y="980728"/>
              <a:ext cx="8784976" cy="4032448"/>
            </a:xfrm>
            <a:prstGeom prst="roundRect">
              <a:avLst/>
            </a:prstGeom>
            <a:solidFill>
              <a:srgbClr val="FFFFFF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395536" y="1844824"/>
              <a:ext cx="849694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Support:</a:t>
              </a:r>
            </a:p>
            <a:p>
              <a:r>
                <a:rPr lang="en-US" sz="2400" dirty="0" smtClean="0"/>
                <a:t>≈ 2-3 </a:t>
              </a:r>
              <a:r>
                <a:rPr lang="en-US" sz="2400" dirty="0" err="1" smtClean="0"/>
                <a:t>EURct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fiscal </a:t>
              </a:r>
              <a:r>
                <a:rPr lang="en-US" sz="2400" dirty="0" smtClean="0"/>
                <a:t>support per kWh cost-effective?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b="1" dirty="0" smtClean="0"/>
                <a:t>Cost-effectiveness defined as:</a:t>
              </a:r>
            </a:p>
            <a:p>
              <a:r>
                <a:rPr lang="en-US" sz="2400" dirty="0" smtClean="0"/>
                <a:t>EUR support per kWh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4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37787"/>
            <a:ext cx="7772400" cy="642941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SUPPORT FOR WOOD PELLETS 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800" b="1" dirty="0" smtClean="0">
                <a:solidFill>
                  <a:srgbClr val="008000"/>
                </a:solidFill>
              </a:rPr>
              <a:t>IN GERMANY</a:t>
            </a:r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" y="1241934"/>
            <a:ext cx="7667988" cy="4347306"/>
          </a:xfrm>
          <a:prstGeom prst="rect">
            <a:avLst/>
          </a:prstGeom>
        </p:spPr>
      </p:pic>
      <p:sp>
        <p:nvSpPr>
          <p:cNvPr id="3" name="Rechteraccolade 2"/>
          <p:cNvSpPr/>
          <p:nvPr/>
        </p:nvSpPr>
        <p:spPr>
          <a:xfrm>
            <a:off x="5652120" y="2780928"/>
            <a:ext cx="288032" cy="7200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vak 3"/>
          <p:cNvSpPr txBox="1"/>
          <p:nvPr/>
        </p:nvSpPr>
        <p:spPr>
          <a:xfrm>
            <a:off x="5940152" y="2924944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2 </a:t>
            </a:r>
            <a:r>
              <a:rPr lang="nl-NL" sz="2400" dirty="0" err="1" smtClean="0"/>
              <a:t>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76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8000"/>
                </a:solidFill>
              </a:rPr>
              <a:t>RATIONALE FOR SUPPORT</a:t>
            </a:r>
            <a:br>
              <a:rPr lang="en-GB" sz="2800" b="1" dirty="0" smtClean="0">
                <a:solidFill>
                  <a:srgbClr val="008000"/>
                </a:solidFill>
              </a:rPr>
            </a:br>
            <a:r>
              <a:rPr lang="en-GB" sz="2800" b="1" i="1" dirty="0" smtClean="0">
                <a:solidFill>
                  <a:schemeClr val="accent6"/>
                </a:solidFill>
              </a:rPr>
              <a:t>co-benefits &amp; trade-offs</a:t>
            </a:r>
            <a:endParaRPr lang="en-GB" sz="28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13036"/>
              </p:ext>
            </p:extLst>
          </p:nvPr>
        </p:nvGraphicFramePr>
        <p:xfrm>
          <a:off x="1043608" y="1139160"/>
          <a:ext cx="6995120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5288"/>
                <a:gridCol w="1445476"/>
                <a:gridCol w="15143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Sustainability</a:t>
                      </a:r>
                      <a:r>
                        <a:rPr lang="en-US" b="1" baseline="0" noProof="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ndicator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Wood pellets benefits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Natural gas</a:t>
                      </a:r>
                    </a:p>
                    <a:p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Greenhouse Gas Emissions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Air quality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Chemicals use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Water use 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Nutrient losses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Energy</a:t>
                      </a:r>
                      <a:r>
                        <a:rPr lang="en-US" b="0" baseline="0" noProof="0" dirty="0" smtClean="0"/>
                        <a:t> balance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IRR / Repayment period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Product price end user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Effect</a:t>
                      </a:r>
                      <a:r>
                        <a:rPr lang="en-US" b="0" baseline="0" noProof="0" dirty="0" smtClean="0"/>
                        <a:t> on local </a:t>
                      </a:r>
                      <a:r>
                        <a:rPr lang="en-US" b="0" noProof="0" dirty="0" smtClean="0"/>
                        <a:t>economy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Employment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noProof="0" dirty="0" smtClean="0"/>
                        <a:t>Effect on environmental status</a:t>
                      </a:r>
                      <a:endParaRPr lang="en-US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851920" y="58772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More data on </a:t>
            </a:r>
            <a:r>
              <a:rPr lang="nl-NL" sz="1400" dirty="0" err="1" smtClean="0"/>
              <a:t>sustainability</a:t>
            </a:r>
            <a:r>
              <a:rPr lang="nl-NL" sz="1400" dirty="0" smtClean="0"/>
              <a:t> performance of </a:t>
            </a:r>
            <a:r>
              <a:rPr lang="nl-NL" sz="1400" dirty="0" err="1" smtClean="0"/>
              <a:t>German</a:t>
            </a:r>
            <a:r>
              <a:rPr lang="nl-NL" sz="1400" dirty="0" smtClean="0"/>
              <a:t> </a:t>
            </a:r>
            <a:r>
              <a:rPr lang="nl-NL" sz="1400" dirty="0" err="1" smtClean="0"/>
              <a:t>bioenergy</a:t>
            </a:r>
            <a:r>
              <a:rPr lang="nl-NL" sz="1400" dirty="0" smtClean="0"/>
              <a:t> </a:t>
            </a:r>
            <a:r>
              <a:rPr lang="nl-NL" sz="1400" dirty="0" err="1" smtClean="0"/>
              <a:t>pathways</a:t>
            </a:r>
            <a:r>
              <a:rPr lang="nl-NL" sz="1400" dirty="0" smtClean="0"/>
              <a:t> - </a:t>
            </a:r>
            <a:r>
              <a:rPr lang="nl-NL" sz="1400" dirty="0" smtClean="0">
                <a:hlinkClick r:id="rId3"/>
              </a:rPr>
              <a:t>link</a:t>
            </a:r>
            <a:r>
              <a:rPr lang="nl-NL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75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8000"/>
                </a:solidFill>
              </a:rPr>
              <a:t>RATIONALE FOR SUPPORT</a:t>
            </a:r>
            <a:endParaRPr lang="en-GB" sz="2800" b="1" dirty="0">
              <a:solidFill>
                <a:srgbClr val="008000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79512" y="1032991"/>
            <a:ext cx="8784976" cy="5109671"/>
            <a:chOff x="179512" y="980728"/>
            <a:chExt cx="8784976" cy="5109671"/>
          </a:xfrm>
        </p:grpSpPr>
        <p:sp>
          <p:nvSpPr>
            <p:cNvPr id="13" name="Afgeronde rechthoek 12"/>
            <p:cNvSpPr/>
            <p:nvPr/>
          </p:nvSpPr>
          <p:spPr>
            <a:xfrm>
              <a:off x="179512" y="980728"/>
              <a:ext cx="8784976" cy="5060305"/>
            </a:xfrm>
            <a:prstGeom prst="roundRect">
              <a:avLst/>
            </a:prstGeom>
            <a:solidFill>
              <a:srgbClr val="FFFFFF">
                <a:alpha val="9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457200" y="1196752"/>
              <a:ext cx="8003232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Co-benefits:</a:t>
              </a:r>
            </a:p>
            <a:p>
              <a:r>
                <a:rPr lang="en-US" sz="2400" dirty="0" smtClean="0"/>
                <a:t>What do we get ‘extra’ for the 2-3 </a:t>
              </a:r>
              <a:r>
                <a:rPr lang="en-US" sz="2400" dirty="0" err="1" smtClean="0"/>
                <a:t>EURct</a:t>
              </a:r>
              <a:r>
                <a:rPr lang="en-US" sz="2400" dirty="0" smtClean="0"/>
                <a:t> fiscal support per kWh?</a:t>
              </a:r>
            </a:p>
            <a:p>
              <a:endParaRPr lang="en-US" sz="2400" dirty="0" smtClean="0"/>
            </a:p>
            <a:p>
              <a:r>
                <a:rPr lang="en-US" sz="2400" b="1" dirty="0" smtClean="0"/>
                <a:t>Trade-offs:</a:t>
              </a:r>
            </a:p>
            <a:p>
              <a:r>
                <a:rPr lang="en-US" sz="2400" dirty="0" smtClean="0"/>
                <a:t>And what are we ‘paying’ in addition?</a:t>
              </a:r>
            </a:p>
            <a:p>
              <a:endParaRPr lang="en-US" sz="2400" dirty="0" smtClean="0"/>
            </a:p>
            <a:p>
              <a:r>
                <a:rPr lang="en-US" sz="2400" b="1" dirty="0" smtClean="0"/>
                <a:t>Cost-effectiveness defined as: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 smtClean="0"/>
                <a:t>EUR support per unit of employment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 smtClean="0"/>
                <a:t>EUR support per unit of ‘air quality’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 smtClean="0"/>
                <a:t>…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 smtClean="0"/>
                <a:t>EUR support per </a:t>
              </a:r>
              <a:r>
                <a:rPr lang="en-US" sz="2400" dirty="0" smtClean="0">
                  <a:solidFill>
                    <a:srgbClr val="FF0000"/>
                  </a:solidFill>
                </a:rPr>
                <a:t>‘unit of sustainability’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2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64294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ABOUT BIOTEAM</a:t>
            </a:r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9" name="Immagine 8" descr="mappa biote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8868"/>
            <a:ext cx="3143272" cy="3619525"/>
          </a:xfrm>
          <a:prstGeom prst="rect">
            <a:avLst/>
          </a:prstGeom>
        </p:spPr>
      </p:pic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428596" y="857232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Title: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BIOTEAM -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Optimizing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Pathways and Market Systems for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enhanced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competitiveness of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sustainable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bio-energy and technologies in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</a:t>
            </a:r>
            <a:endParaRPr lang="en-GB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Start: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April 2013 (3-year duration)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Who: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Six countries &amp; seven partners</a:t>
            </a:r>
          </a:p>
          <a:p>
            <a:pPr lvl="1"/>
            <a:endParaRPr lang="en-GB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22100"/>
              </p:ext>
            </p:extLst>
          </p:nvPr>
        </p:nvGraphicFramePr>
        <p:xfrm>
          <a:off x="4427984" y="3501008"/>
          <a:ext cx="4464496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</a:tblGrid>
              <a:tr h="282522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</a:rPr>
                        <a:t>Project partners</a:t>
                      </a:r>
                      <a:endParaRPr lang="en-US" sz="1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7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JIN Climate &amp; Sustainability</a:t>
                      </a:r>
                      <a:r>
                        <a:rPr lang="en-US" sz="1400" baseline="0" noProof="0" dirty="0" smtClean="0"/>
                        <a:t> 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092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LUKE, Natural Resources Institute</a:t>
                      </a:r>
                      <a:r>
                        <a:rPr lang="en-US" sz="1400" baseline="0" noProof="0" dirty="0" smtClean="0"/>
                        <a:t> Finland 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154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Lithuanian Research Centre for Agriculture</a:t>
                      </a:r>
                      <a:r>
                        <a:rPr lang="en-US" sz="1400" baseline="0" noProof="0" dirty="0" smtClean="0"/>
                        <a:t> and Forestry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8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Georg August University </a:t>
                      </a:r>
                      <a:r>
                        <a:rPr lang="en-US" sz="1400" noProof="0" dirty="0" err="1" smtClean="0"/>
                        <a:t>Göttingen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Fondazione per </a:t>
                      </a:r>
                      <a:r>
                        <a:rPr lang="en-US" sz="1400" noProof="0" dirty="0" err="1" smtClean="0"/>
                        <a:t>l’ambiente</a:t>
                      </a:r>
                      <a:r>
                        <a:rPr lang="en-US" sz="1400" noProof="0" dirty="0" smtClean="0"/>
                        <a:t> – </a:t>
                      </a:r>
                      <a:r>
                        <a:rPr lang="en-US" sz="1400" noProof="0" dirty="0" err="1" smtClean="0"/>
                        <a:t>Teobaldo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Fenoglio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Onlus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Baltic Energy Conservation Agency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University of Eastern Finland</a:t>
                      </a:r>
                      <a:endParaRPr lang="en-US" sz="14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4355976" y="26177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hlinkClick r:id="rId4"/>
              </a:rPr>
              <a:t>www.sustainable-biomass.eu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18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eise spijker Jin\Dropbox\BIOTEAM Project\WP 6 - Communication and Dissemination - JIN-FA - 1-36\Tasks\T-6.3 Information promotion - 1-36\LOGOs for publications\UEF_eng_pysty_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114964"/>
            <a:ext cx="1512167" cy="1317478"/>
          </a:xfrm>
          <a:prstGeom prst="rect">
            <a:avLst/>
          </a:prstGeom>
          <a:noFill/>
        </p:spPr>
      </p:pic>
      <p:pic>
        <p:nvPicPr>
          <p:cNvPr id="26628" name="Picture 4" descr="C:\Users\eise spijker Jin\Dropbox\BIOTEAM Project\WP 6 - Communication and Dissemination - JIN-FA - 1-36\Tasks\T-6.3 Information promotion - 1-36\LOGOs for publications\Logo FA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9294"/>
            <a:ext cx="1566237" cy="1152128"/>
          </a:xfrm>
          <a:prstGeom prst="rect">
            <a:avLst/>
          </a:prstGeom>
          <a:noFill/>
        </p:spPr>
      </p:pic>
      <p:pic>
        <p:nvPicPr>
          <p:cNvPr id="26632" name="Picture 8" descr="C:\Users\eise spijker Jin\Dropbox\BIOTEAM Project\WP 6 - Communication and Dissemination - JIN-FA - 1-36\Tasks\T-6.3 Information promotion - 1-36\LOGOs for publications\LAMM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18" y="116632"/>
            <a:ext cx="1256970" cy="1656184"/>
          </a:xfrm>
          <a:prstGeom prst="rect">
            <a:avLst/>
          </a:prstGeom>
          <a:noFill/>
        </p:spPr>
      </p:pic>
      <p:pic>
        <p:nvPicPr>
          <p:cNvPr id="26633" name="Picture 9" descr="C:\Users\eise spijker Jin\Dropbox\BIOTEAM Project\WP 6 - Communication and Dissemination - JIN-FA - 1-36\Tasks\T-6.3 Information promotion - 1-36\LOGOs for publications\Uni Goettingen - Logo 4c CMYK - 60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40" y="3284984"/>
            <a:ext cx="3728436" cy="720080"/>
          </a:xfrm>
          <a:prstGeom prst="rect">
            <a:avLst/>
          </a:prstGeom>
          <a:noFill/>
        </p:spPr>
      </p:pic>
      <p:pic>
        <p:nvPicPr>
          <p:cNvPr id="26634" name="Picture 10" descr="C:\Users\eise spijker Jin\Dropbox\BIOTEAM Project\WP 6 - Communication and Dissemination - JIN-FA - 1-36\Tasks\T-6.3 Information promotion - 1-36\LOGOs for publications\BapeLogo_fu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067" y="1988840"/>
            <a:ext cx="5027115" cy="648072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2" name="Tekstvak 11"/>
          <p:cNvSpPr txBox="1"/>
          <p:nvPr/>
        </p:nvSpPr>
        <p:spPr>
          <a:xfrm>
            <a:off x="5076056" y="4668232"/>
            <a:ext cx="4688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b="1" dirty="0" smtClean="0">
                <a:solidFill>
                  <a:srgbClr val="F67616"/>
                </a:solidFill>
              </a:rPr>
              <a:t>For information on </a:t>
            </a:r>
            <a:r>
              <a:rPr lang="nl-NL" b="1" dirty="0" err="1" smtClean="0">
                <a:solidFill>
                  <a:srgbClr val="F67616"/>
                </a:solidFill>
              </a:rPr>
              <a:t>the</a:t>
            </a:r>
            <a:r>
              <a:rPr lang="nl-NL" b="1" dirty="0" smtClean="0">
                <a:solidFill>
                  <a:srgbClr val="F67616"/>
                </a:solidFill>
              </a:rPr>
              <a:t> NETHERLANDS</a:t>
            </a:r>
          </a:p>
          <a:p>
            <a:pPr>
              <a:spcBef>
                <a:spcPts val="600"/>
              </a:spcBef>
            </a:pP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Eise Spijker</a:t>
            </a: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eise@jin.ngo</a:t>
            </a:r>
            <a:endParaRPr lang="nl-NL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Joint </a:t>
            </a:r>
            <a:r>
              <a:rPr lang="nl-NL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</a:t>
            </a: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</a:t>
            </a:r>
          </a:p>
          <a:p>
            <a:pPr>
              <a:spcBef>
                <a:spcPts val="600"/>
              </a:spcBef>
            </a:pP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www.jin.ngo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magine 13" descr="Luke log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25631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ise spijker Jin\Documents\2014 work folder\BIOTEAM Project\WP 6 - Communication and Dissemination - JIN-FA - 1-36\Tasks\T-6.3 Information promotion - 1-36\LOGOs for publications\Logo JIN Climate and Sustainabilit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802949"/>
            <a:ext cx="4032448" cy="1146331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004048" y="3149967"/>
            <a:ext cx="44884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b="1" dirty="0" smtClean="0">
                <a:solidFill>
                  <a:srgbClr val="F67616"/>
                </a:solidFill>
              </a:rPr>
              <a:t>For information on GERMANY</a:t>
            </a:r>
          </a:p>
          <a:p>
            <a:pPr>
              <a:spcBef>
                <a:spcPts val="600"/>
              </a:spcBef>
            </a:pPr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Lars </a:t>
            </a:r>
            <a:r>
              <a:rPr lang="nl-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Lauven</a:t>
            </a:r>
            <a:endParaRPr lang="nl-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Lars.lauven@wiwi.uni-goettingen.de</a:t>
            </a:r>
            <a:endParaRPr lang="nl-NL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Göttingen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004048" y="1637799"/>
            <a:ext cx="338437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b="1" dirty="0" smtClean="0">
                <a:solidFill>
                  <a:srgbClr val="F67616"/>
                </a:solidFill>
              </a:rPr>
              <a:t>For information on POLAND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Andrzej </a:t>
            </a:r>
            <a:r>
              <a:rPr lang="nl-NL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Szajner</a:t>
            </a: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aszajner@bape.com.pl</a:t>
            </a:r>
            <a:endParaRPr lang="nl-NL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l-NL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Baltic</a:t>
            </a: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Energy </a:t>
            </a:r>
            <a:r>
              <a:rPr lang="nl-NL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Conservation</a:t>
            </a:r>
            <a:r>
              <a:rPr lang="nl-NL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Agency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Key features</a:t>
            </a:r>
          </a:p>
          <a:p>
            <a:r>
              <a:rPr lang="en-US" sz="2000" dirty="0" smtClean="0"/>
              <a:t>Obligation to supply x-% RES-E</a:t>
            </a:r>
          </a:p>
          <a:p>
            <a:r>
              <a:rPr lang="en-US" sz="2000" dirty="0" smtClean="0"/>
              <a:t>Tradable certificates</a:t>
            </a:r>
          </a:p>
          <a:p>
            <a:r>
              <a:rPr lang="en-US" sz="2000" dirty="0" smtClean="0"/>
              <a:t>One equilibrium price for all RES-E, thus competition between all RES-E</a:t>
            </a:r>
            <a:endParaRPr lang="en-US" sz="2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POLAND GREEN CERTIFICATES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22</a:t>
            </a:fld>
            <a:endParaRPr lang="pl-PL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6001816" y="3722428"/>
            <a:ext cx="0" cy="1822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ep 61"/>
          <p:cNvGrpSpPr/>
          <p:nvPr/>
        </p:nvGrpSpPr>
        <p:grpSpPr>
          <a:xfrm>
            <a:off x="251520" y="1916832"/>
            <a:ext cx="8784976" cy="3627796"/>
            <a:chOff x="251520" y="1916832"/>
            <a:chExt cx="8784976" cy="3627796"/>
          </a:xfrm>
        </p:grpSpPr>
        <p:sp>
          <p:nvSpPr>
            <p:cNvPr id="27" name="Tekstvak 26"/>
            <p:cNvSpPr txBox="1"/>
            <p:nvPr/>
          </p:nvSpPr>
          <p:spPr>
            <a:xfrm>
              <a:off x="1197969" y="5175296"/>
              <a:ext cx="2005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Costs – old hydro</a:t>
              </a:r>
              <a:endParaRPr lang="en-US" i="1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251520" y="472514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Costs – co-firing wood chips</a:t>
              </a:r>
              <a:endParaRPr lang="en-US" i="1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971600" y="378904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Costs – agro-pellets</a:t>
              </a:r>
              <a:endParaRPr lang="en-US" i="1" dirty="0"/>
            </a:p>
          </p:txBody>
        </p:sp>
        <p:cxnSp>
          <p:nvCxnSpPr>
            <p:cNvPr id="34" name="Rechte verbindingslijn 33"/>
            <p:cNvCxnSpPr/>
            <p:nvPr/>
          </p:nvCxnSpPr>
          <p:spPr>
            <a:xfrm flipH="1" flipV="1">
              <a:off x="2987824" y="3999668"/>
              <a:ext cx="3024336" cy="539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 flipH="1" flipV="1">
              <a:off x="2987824" y="3711636"/>
              <a:ext cx="3024336" cy="539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1846040" y="3491716"/>
              <a:ext cx="1141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GC price</a:t>
              </a:r>
              <a:endParaRPr lang="en-US" b="1" i="1" dirty="0"/>
            </a:p>
          </p:txBody>
        </p:sp>
        <p:cxnSp>
          <p:nvCxnSpPr>
            <p:cNvPr id="6" name="Rechte verbindingslijn 5"/>
            <p:cNvCxnSpPr/>
            <p:nvPr/>
          </p:nvCxnSpPr>
          <p:spPr>
            <a:xfrm>
              <a:off x="2977480" y="1988840"/>
              <a:ext cx="0" cy="3528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2977480" y="5517232"/>
              <a:ext cx="4680520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H="1" flipV="1">
              <a:off x="5713784" y="2201342"/>
              <a:ext cx="648072" cy="331589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5713784" y="1916832"/>
              <a:ext cx="3322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Demand (inelastic) – x% of supply</a:t>
              </a:r>
              <a:endParaRPr lang="en-US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7225952" y="3419708"/>
              <a:ext cx="123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Supply </a:t>
              </a:r>
              <a:endParaRPr lang="en-US" dirty="0"/>
            </a:p>
          </p:txBody>
        </p:sp>
        <p:cxnSp>
          <p:nvCxnSpPr>
            <p:cNvPr id="38" name="Rechte verbindingslijn 37"/>
            <p:cNvCxnSpPr/>
            <p:nvPr/>
          </p:nvCxnSpPr>
          <p:spPr>
            <a:xfrm flipV="1">
              <a:off x="2977479" y="2420888"/>
              <a:ext cx="5256585" cy="309634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 flipH="1" flipV="1">
              <a:off x="2977480" y="4935772"/>
              <a:ext cx="3024336" cy="539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 flipH="1" flipV="1">
              <a:off x="2977480" y="5373216"/>
              <a:ext cx="3024336" cy="539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met pijl 44"/>
            <p:cNvCxnSpPr/>
            <p:nvPr/>
          </p:nvCxnSpPr>
          <p:spPr>
            <a:xfrm flipH="1" flipV="1">
              <a:off x="6937920" y="3284984"/>
              <a:ext cx="288032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met pijl 45"/>
            <p:cNvCxnSpPr/>
            <p:nvPr/>
          </p:nvCxnSpPr>
          <p:spPr>
            <a:xfrm flipH="1">
              <a:off x="5929808" y="2420888"/>
              <a:ext cx="288032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ep 60"/>
          <p:cNvGrpSpPr/>
          <p:nvPr/>
        </p:nvGrpSpPr>
        <p:grpSpPr>
          <a:xfrm>
            <a:off x="2998168" y="3733220"/>
            <a:ext cx="3013992" cy="1207948"/>
            <a:chOff x="2987824" y="3717032"/>
            <a:chExt cx="3013992" cy="1207948"/>
          </a:xfrm>
        </p:grpSpPr>
        <p:sp>
          <p:nvSpPr>
            <p:cNvPr id="48" name="Rechthoek 47"/>
            <p:cNvSpPr/>
            <p:nvPr/>
          </p:nvSpPr>
          <p:spPr>
            <a:xfrm>
              <a:off x="3039144" y="3717032"/>
              <a:ext cx="2962672" cy="1207948"/>
            </a:xfrm>
            <a:prstGeom prst="rect">
              <a:avLst/>
            </a:prstGeom>
            <a:solidFill>
              <a:srgbClr val="C6D9F1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2987824" y="4355812"/>
              <a:ext cx="3013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Support for co-firing</a:t>
              </a:r>
              <a:endParaRPr lang="en-US" dirty="0"/>
            </a:p>
          </p:txBody>
        </p:sp>
      </p:grpSp>
      <p:grpSp>
        <p:nvGrpSpPr>
          <p:cNvPr id="60" name="Groep 59"/>
          <p:cNvGrpSpPr/>
          <p:nvPr/>
        </p:nvGrpSpPr>
        <p:grpSpPr>
          <a:xfrm>
            <a:off x="3049489" y="3707740"/>
            <a:ext cx="3034679" cy="369332"/>
            <a:chOff x="3049488" y="3707740"/>
            <a:chExt cx="3034679" cy="369332"/>
          </a:xfrm>
        </p:grpSpPr>
        <p:sp>
          <p:nvSpPr>
            <p:cNvPr id="54" name="Rechthoek 53"/>
            <p:cNvSpPr/>
            <p:nvPr/>
          </p:nvSpPr>
          <p:spPr>
            <a:xfrm>
              <a:off x="3049488" y="3733220"/>
              <a:ext cx="2962672" cy="255656"/>
            </a:xfrm>
            <a:prstGeom prst="rect">
              <a:avLst/>
            </a:prstGeom>
            <a:solidFill>
              <a:srgbClr val="FFFF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3070176" y="3707740"/>
              <a:ext cx="301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Support for agro-pellets</a:t>
              </a:r>
              <a:endParaRPr lang="en-US" dirty="0"/>
            </a:p>
          </p:txBody>
        </p:sp>
      </p:grpSp>
      <p:sp>
        <p:nvSpPr>
          <p:cNvPr id="5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POLAND GREEN CERTIFICATES (GC)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7657999" y="4150821"/>
            <a:ext cx="13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Conversion efficiency?</a:t>
            </a:r>
            <a:endParaRPr lang="en-GB" dirty="0"/>
          </a:p>
        </p:txBody>
      </p:sp>
      <p:cxnSp>
        <p:nvCxnSpPr>
          <p:cNvPr id="64" name="Rechte verbindingslijn 63"/>
          <p:cNvCxnSpPr/>
          <p:nvPr/>
        </p:nvCxnSpPr>
        <p:spPr>
          <a:xfrm flipV="1">
            <a:off x="2998168" y="2852936"/>
            <a:ext cx="5235896" cy="26642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/>
          <p:cNvSpPr txBox="1"/>
          <p:nvPr/>
        </p:nvSpPr>
        <p:spPr>
          <a:xfrm>
            <a:off x="2854152" y="1628800"/>
            <a:ext cx="114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P</a:t>
            </a:r>
            <a:endParaRPr lang="en-GB" sz="2000" b="1" dirty="0"/>
          </a:p>
        </p:txBody>
      </p:sp>
      <p:sp>
        <p:nvSpPr>
          <p:cNvPr id="68" name="Tekstvak 67"/>
          <p:cNvSpPr txBox="1"/>
          <p:nvPr/>
        </p:nvSpPr>
        <p:spPr>
          <a:xfrm>
            <a:off x="7678688" y="5301208"/>
            <a:ext cx="114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Q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74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Key effects</a:t>
            </a:r>
          </a:p>
          <a:p>
            <a:r>
              <a:rPr lang="en-US" sz="2000" dirty="0" smtClean="0"/>
              <a:t>Competition between all forms of RES-E</a:t>
            </a:r>
          </a:p>
          <a:p>
            <a:r>
              <a:rPr lang="en-US" sz="2000" dirty="0" smtClean="0"/>
              <a:t>GC price volatility</a:t>
            </a:r>
          </a:p>
          <a:p>
            <a:r>
              <a:rPr lang="en-US" sz="2000" dirty="0" smtClean="0"/>
              <a:t>Potential overstimulation of (older / inefficient) low-cost RES-E options</a:t>
            </a:r>
          </a:p>
          <a:p>
            <a:pPr lvl="1"/>
            <a:r>
              <a:rPr lang="en-US" sz="1600" dirty="0" smtClean="0"/>
              <a:t>≈70% of support went to wood chips co-firing at low efficiencies and large hydro</a:t>
            </a:r>
          </a:p>
          <a:p>
            <a:r>
              <a:rPr lang="en-US" sz="2000" dirty="0" smtClean="0"/>
              <a:t>Banking overproduction of GCs enabled wood co-firing utilities to influence GC price and thereby influence / affect revenues and profits from competition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Cost-effective?</a:t>
            </a:r>
          </a:p>
          <a:p>
            <a:r>
              <a:rPr lang="en-US" sz="2000" dirty="0" smtClean="0"/>
              <a:t>Could same result be achieved with less support?</a:t>
            </a:r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POLAND GREEN CERTIFICATES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64294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BIOTEAM KEY OBJECTIVES</a:t>
            </a:r>
            <a:endParaRPr lang="it-IT" sz="2800" b="1" dirty="0">
              <a:solidFill>
                <a:srgbClr val="008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2000240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Improve </a:t>
            </a:r>
            <a:r>
              <a:rPr lang="en-GB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sustainability performance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biomass 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 </a:t>
            </a:r>
            <a:r>
              <a:rPr lang="en-GB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 system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dynamics with respect to biomass 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input </a:t>
            </a:r>
            <a:r>
              <a:rPr lang="en-GB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and private strategic decision making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(e.g. policies and investments) </a:t>
            </a:r>
          </a:p>
        </p:txBody>
      </p:sp>
      <p:pic>
        <p:nvPicPr>
          <p:cNvPr id="4" name="Immagine 7" descr="Aprašas: ic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24" descr="icon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3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25" descr="icon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8088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23" descr="icon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3656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>
            <a:off x="3923928" y="1124744"/>
            <a:ext cx="576064" cy="5132312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37787"/>
            <a:ext cx="7772400" cy="64294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DIVERSITY OF BIOENERGY SUPPORT SCHEMES</a:t>
            </a:r>
            <a:endParaRPr lang="it-IT" sz="2800" b="1" dirty="0">
              <a:solidFill>
                <a:srgbClr val="008000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059832" y="1484784"/>
            <a:ext cx="2304256" cy="4248472"/>
            <a:chOff x="2339752" y="1340768"/>
            <a:chExt cx="2304256" cy="4248472"/>
          </a:xfrm>
          <a:solidFill>
            <a:schemeClr val="bg1"/>
          </a:solidFill>
        </p:grpSpPr>
        <p:grpSp>
          <p:nvGrpSpPr>
            <p:cNvPr id="5" name="Groep 4"/>
            <p:cNvGrpSpPr/>
            <p:nvPr/>
          </p:nvGrpSpPr>
          <p:grpSpPr>
            <a:xfrm>
              <a:off x="2339752" y="1340768"/>
              <a:ext cx="2304256" cy="648072"/>
              <a:chOff x="2339752" y="1340768"/>
              <a:chExt cx="2304256" cy="648072"/>
            </a:xfrm>
            <a:grpFill/>
          </p:grpSpPr>
          <p:sp>
            <p:nvSpPr>
              <p:cNvPr id="3" name="Afgeronde rechthoek 2"/>
              <p:cNvSpPr/>
              <p:nvPr/>
            </p:nvSpPr>
            <p:spPr>
              <a:xfrm>
                <a:off x="2339752" y="1340768"/>
                <a:ext cx="2304256" cy="648072"/>
              </a:xfrm>
              <a:prstGeom prst="round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kstvak 3"/>
              <p:cNvSpPr txBox="1"/>
              <p:nvPr/>
            </p:nvSpPr>
            <p:spPr>
              <a:xfrm>
                <a:off x="2411760" y="1444714"/>
                <a:ext cx="216024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HARVESTING</a:t>
                </a:r>
                <a:endParaRPr lang="en-GB" sz="2000" dirty="0"/>
              </a:p>
            </p:txBody>
          </p:sp>
        </p:grpSp>
        <p:grpSp>
          <p:nvGrpSpPr>
            <p:cNvPr id="7" name="Groep 6"/>
            <p:cNvGrpSpPr/>
            <p:nvPr/>
          </p:nvGrpSpPr>
          <p:grpSpPr>
            <a:xfrm>
              <a:off x="2339752" y="2420888"/>
              <a:ext cx="2304256" cy="648072"/>
              <a:chOff x="2339752" y="1484784"/>
              <a:chExt cx="2304256" cy="648072"/>
            </a:xfrm>
            <a:grpFill/>
          </p:grpSpPr>
          <p:sp>
            <p:nvSpPr>
              <p:cNvPr id="9" name="Afgeronde rechthoek 8"/>
              <p:cNvSpPr/>
              <p:nvPr/>
            </p:nvSpPr>
            <p:spPr>
              <a:xfrm>
                <a:off x="2339752" y="1484784"/>
                <a:ext cx="2304256" cy="648072"/>
              </a:xfrm>
              <a:prstGeom prst="round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2411760" y="1588730"/>
                <a:ext cx="216024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PRODUCTION</a:t>
                </a:r>
                <a:endParaRPr lang="en-GB" sz="2000" dirty="0"/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>
              <a:off x="2339752" y="3789040"/>
              <a:ext cx="2304256" cy="648072"/>
              <a:chOff x="2339752" y="1988840"/>
              <a:chExt cx="2304256" cy="648072"/>
            </a:xfrm>
            <a:grpFill/>
          </p:grpSpPr>
          <p:sp>
            <p:nvSpPr>
              <p:cNvPr id="12" name="Afgeronde rechthoek 11"/>
              <p:cNvSpPr/>
              <p:nvPr/>
            </p:nvSpPr>
            <p:spPr>
              <a:xfrm>
                <a:off x="2339752" y="1988840"/>
                <a:ext cx="2304256" cy="648072"/>
              </a:xfrm>
              <a:prstGeom prst="round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2411760" y="2092786"/>
                <a:ext cx="216024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DISTRIBUTION</a:t>
                </a:r>
                <a:endParaRPr lang="en-GB" sz="2000" dirty="0"/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2339752" y="4941168"/>
              <a:ext cx="2304256" cy="648072"/>
              <a:chOff x="2339752" y="2276872"/>
              <a:chExt cx="2304256" cy="648072"/>
            </a:xfrm>
            <a:grpFill/>
          </p:grpSpPr>
          <p:sp>
            <p:nvSpPr>
              <p:cNvPr id="15" name="Afgeronde rechthoek 14"/>
              <p:cNvSpPr/>
              <p:nvPr/>
            </p:nvSpPr>
            <p:spPr>
              <a:xfrm>
                <a:off x="2339752" y="2276872"/>
                <a:ext cx="2304256" cy="648072"/>
              </a:xfrm>
              <a:prstGeom prst="round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2411760" y="2420888"/>
                <a:ext cx="216024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/>
                  <a:t>END-USE</a:t>
                </a:r>
                <a:endParaRPr lang="en-GB" sz="2000" dirty="0"/>
              </a:p>
            </p:txBody>
          </p:sp>
        </p:grpSp>
      </p:grpSp>
      <p:sp>
        <p:nvSpPr>
          <p:cNvPr id="17" name="Linkeraccolade 16"/>
          <p:cNvSpPr/>
          <p:nvPr/>
        </p:nvSpPr>
        <p:spPr>
          <a:xfrm>
            <a:off x="2267744" y="1285859"/>
            <a:ext cx="792088" cy="4591413"/>
          </a:xfrm>
          <a:prstGeom prst="leftBrac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vak 17"/>
          <p:cNvSpPr txBox="1"/>
          <p:nvPr/>
        </p:nvSpPr>
        <p:spPr>
          <a:xfrm>
            <a:off x="107504" y="285293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Policies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Subsidies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Fiscal support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Quota Obligations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Standards</a:t>
            </a:r>
            <a:endParaRPr lang="en-US" sz="2000" dirty="0"/>
          </a:p>
        </p:txBody>
      </p:sp>
      <p:sp>
        <p:nvSpPr>
          <p:cNvPr id="19" name="PIJL-RECHTS 18"/>
          <p:cNvSpPr/>
          <p:nvPr/>
        </p:nvSpPr>
        <p:spPr>
          <a:xfrm>
            <a:off x="5436096" y="1700808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JL-RECHTS 19"/>
          <p:cNvSpPr/>
          <p:nvPr/>
        </p:nvSpPr>
        <p:spPr>
          <a:xfrm>
            <a:off x="5436096" y="270892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JL-RECHTS 20"/>
          <p:cNvSpPr/>
          <p:nvPr/>
        </p:nvSpPr>
        <p:spPr>
          <a:xfrm>
            <a:off x="5436096" y="414908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JL-RECHTS 21"/>
          <p:cNvSpPr/>
          <p:nvPr/>
        </p:nvSpPr>
        <p:spPr>
          <a:xfrm>
            <a:off x="5436096" y="5229200"/>
            <a:ext cx="21602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/>
          <p:cNvSpPr txBox="1"/>
          <p:nvPr/>
        </p:nvSpPr>
        <p:spPr>
          <a:xfrm>
            <a:off x="5724128" y="14847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FINLAND</a:t>
            </a:r>
            <a:r>
              <a:rPr lang="en-US" sz="2000" dirty="0" smtClean="0"/>
              <a:t> – Subsidy for harvesting – for heating</a:t>
            </a:r>
            <a:endParaRPr lang="en-US" sz="2000" dirty="0"/>
          </a:p>
        </p:txBody>
      </p:sp>
      <p:sp>
        <p:nvSpPr>
          <p:cNvPr id="24" name="Tekstvak 23"/>
          <p:cNvSpPr txBox="1"/>
          <p:nvPr/>
        </p:nvSpPr>
        <p:spPr>
          <a:xfrm>
            <a:off x="5724128" y="232158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NETHERLANDS</a:t>
            </a:r>
            <a:r>
              <a:rPr lang="en-US" sz="2000" dirty="0" smtClean="0"/>
              <a:t> – Feed-in for heat, gas, electricity</a:t>
            </a:r>
          </a:p>
          <a:p>
            <a:r>
              <a:rPr lang="en-US" sz="2000" b="1" dirty="0" smtClean="0"/>
              <a:t>POLAND</a:t>
            </a:r>
            <a:r>
              <a:rPr lang="en-US" sz="2000" dirty="0" smtClean="0"/>
              <a:t> – Electricity Quota (GC)</a:t>
            </a:r>
            <a:endParaRPr lang="en-US" sz="2000" dirty="0"/>
          </a:p>
        </p:txBody>
      </p:sp>
      <p:sp>
        <p:nvSpPr>
          <p:cNvPr id="25" name="Tekstvak 24"/>
          <p:cNvSpPr txBox="1"/>
          <p:nvPr/>
        </p:nvSpPr>
        <p:spPr>
          <a:xfrm>
            <a:off x="5724128" y="3789040"/>
            <a:ext cx="2762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GERMANY</a:t>
            </a:r>
            <a:r>
              <a:rPr lang="en-US" sz="2000" dirty="0" smtClean="0"/>
              <a:t> – Purchase obligation at feed-in prices for electricity</a:t>
            </a:r>
            <a:endParaRPr lang="en-US" sz="2000" dirty="0"/>
          </a:p>
        </p:txBody>
      </p:sp>
      <p:sp>
        <p:nvSpPr>
          <p:cNvPr id="26" name="Tekstvak 25"/>
          <p:cNvSpPr txBox="1"/>
          <p:nvPr/>
        </p:nvSpPr>
        <p:spPr>
          <a:xfrm>
            <a:off x="5724128" y="4933617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GERMANY</a:t>
            </a:r>
            <a:r>
              <a:rPr lang="en-US" sz="2000" dirty="0" smtClean="0"/>
              <a:t> – Energy tax exemption (pellets)</a:t>
            </a:r>
          </a:p>
          <a:p>
            <a:r>
              <a:rPr lang="en-US" sz="2000" b="1" dirty="0" smtClean="0"/>
              <a:t>GERMANY</a:t>
            </a:r>
            <a:r>
              <a:rPr lang="en-US" sz="2000" dirty="0" smtClean="0"/>
              <a:t> – Low VAT (pellets)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63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60648"/>
            <a:ext cx="7772400" cy="64294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EFFECT OF SUPPORT POLICIES ON BIOENERGY</a:t>
            </a:r>
            <a:endParaRPr lang="it-IT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93646"/>
              </p:ext>
            </p:extLst>
          </p:nvPr>
        </p:nvGraphicFramePr>
        <p:xfrm>
          <a:off x="467544" y="1412776"/>
          <a:ext cx="37444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006690"/>
              </p:ext>
            </p:extLst>
          </p:nvPr>
        </p:nvGraphicFramePr>
        <p:xfrm>
          <a:off x="4427984" y="1412776"/>
          <a:ext cx="38884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131840" y="589875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Source: </a:t>
            </a:r>
            <a:r>
              <a:rPr lang="nl-NL" sz="1600" dirty="0" err="1" smtClean="0"/>
              <a:t>Eurostat</a:t>
            </a:r>
            <a:r>
              <a:rPr lang="nl-NL" sz="1600" dirty="0" smtClean="0"/>
              <a:t>, 2015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661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Key observations</a:t>
            </a:r>
          </a:p>
          <a:p>
            <a:r>
              <a:rPr lang="en-US" sz="2000" dirty="0" smtClean="0"/>
              <a:t>Share of biomass in EU RES portfolio is large, mainly solids and biogas</a:t>
            </a:r>
          </a:p>
          <a:p>
            <a:r>
              <a:rPr lang="en-US" sz="2000" dirty="0" smtClean="0"/>
              <a:t>We had a good kick-start of RES support, </a:t>
            </a:r>
            <a:r>
              <a:rPr lang="en-US" sz="2000" dirty="0" smtClean="0">
                <a:solidFill>
                  <a:srgbClr val="FF0000"/>
                </a:solidFill>
              </a:rPr>
              <a:t>but it is becoming expensive</a:t>
            </a:r>
          </a:p>
          <a:p>
            <a:r>
              <a:rPr lang="en-US" sz="2000" dirty="0" smtClean="0"/>
              <a:t>Quest for cost-effective support schemes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But</a:t>
            </a:r>
            <a:r>
              <a:rPr lang="en-US" sz="2000" dirty="0" smtClean="0">
                <a:solidFill>
                  <a:srgbClr val="FF0000"/>
                </a:solidFill>
              </a:rPr>
              <a:t>, what is cost-effectiveness?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Some case examples:</a:t>
            </a:r>
          </a:p>
          <a:p>
            <a:r>
              <a:rPr lang="en-US" sz="2000" dirty="0" smtClean="0"/>
              <a:t>Germany (RES-Electricity)</a:t>
            </a:r>
          </a:p>
          <a:p>
            <a:r>
              <a:rPr lang="en-US" sz="2000" dirty="0" smtClean="0"/>
              <a:t>Netherlands (RES-Heat/Gas/Electricity)</a:t>
            </a:r>
          </a:p>
          <a:p>
            <a:r>
              <a:rPr lang="en-US" sz="2000" dirty="0" smtClean="0"/>
              <a:t>Germany (RES-Heat)</a:t>
            </a:r>
          </a:p>
          <a:p>
            <a:r>
              <a:rPr lang="en-US" sz="2000" dirty="0" smtClean="0"/>
              <a:t>Extra – Poland (RES-Electricity)</a:t>
            </a:r>
            <a:endParaRPr lang="en-US" sz="2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COST-EFFECTIVE SUPPORT POLICIES NEEDED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Key features</a:t>
            </a:r>
          </a:p>
          <a:p>
            <a:r>
              <a:rPr lang="en-US" sz="2000" dirty="0" smtClean="0"/>
              <a:t>Specific feed-in support for all RES-E categories</a:t>
            </a:r>
          </a:p>
          <a:p>
            <a:r>
              <a:rPr lang="en-US" sz="2000" dirty="0" smtClean="0"/>
              <a:t>Network operators purchase green electricity at feed-in price</a:t>
            </a:r>
          </a:p>
          <a:p>
            <a:r>
              <a:rPr lang="en-US" sz="2000" dirty="0" smtClean="0"/>
              <a:t>Losses on energy sales by network operators ‘socialized’ to electricity consumers (‘</a:t>
            </a:r>
            <a:r>
              <a:rPr lang="en-US" sz="2000" dirty="0" err="1" smtClean="0"/>
              <a:t>Umlage</a:t>
            </a:r>
            <a:r>
              <a:rPr lang="en-US" sz="2000" dirty="0" smtClean="0"/>
              <a:t>’ = about 20% of household electricity bill)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2016 = 6,353 </a:t>
            </a:r>
            <a:r>
              <a:rPr lang="en-US" sz="1600" dirty="0" err="1" smtClean="0">
                <a:solidFill>
                  <a:srgbClr val="FF0000"/>
                </a:solidFill>
              </a:rPr>
              <a:t>ct</a:t>
            </a:r>
            <a:r>
              <a:rPr lang="en-US" sz="1600" dirty="0" smtClean="0">
                <a:solidFill>
                  <a:srgbClr val="FF0000"/>
                </a:solidFill>
              </a:rPr>
              <a:t>/kWh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2010 = 2,047 </a:t>
            </a:r>
            <a:r>
              <a:rPr lang="en-US" sz="1600" dirty="0" err="1" smtClean="0">
                <a:solidFill>
                  <a:srgbClr val="FF0000"/>
                </a:solidFill>
              </a:rPr>
              <a:t>ct</a:t>
            </a:r>
            <a:r>
              <a:rPr lang="en-US" sz="1600" dirty="0" smtClean="0">
                <a:solidFill>
                  <a:srgbClr val="FF0000"/>
                </a:solidFill>
              </a:rPr>
              <a:t>/kWh</a:t>
            </a:r>
          </a:p>
          <a:p>
            <a:r>
              <a:rPr lang="en-US" sz="2000" dirty="0" smtClean="0"/>
              <a:t>No overall budget limit (open ended scheme)</a:t>
            </a:r>
          </a:p>
          <a:p>
            <a:endParaRPr lang="en-US" sz="2000" dirty="0" smtClean="0"/>
          </a:p>
          <a:p>
            <a:r>
              <a:rPr lang="en-US" sz="2000" i="1" dirty="0" smtClean="0"/>
              <a:t>“It is estimated that by 2030, Germany will have spent more than 300 billion Euros on green electricity.”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COST-EFFECTIVE?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GERMANY FEED-IN SUBSIDY (EEG)</a:t>
            </a:r>
            <a:endParaRPr lang="it-IT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131763" y="1282700"/>
            <a:ext cx="983853" cy="346100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032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2012</a:t>
            </a:r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 smtClean="0"/>
          </a:p>
          <a:p>
            <a:pPr marL="0" indent="0">
              <a:buNone/>
            </a:pPr>
            <a:endParaRPr lang="de-DE" kern="0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88690"/>
              </p:ext>
            </p:extLst>
          </p:nvPr>
        </p:nvGraphicFramePr>
        <p:xfrm>
          <a:off x="1547664" y="1275968"/>
          <a:ext cx="7488832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Plant Capacity (</a:t>
                      </a:r>
                      <a:r>
                        <a:rPr lang="en-US" sz="1400" noProof="0" dirty="0" err="1" smtClean="0"/>
                        <a:t>kW</a:t>
                      </a:r>
                      <a:r>
                        <a:rPr lang="en-US" sz="1400" baseline="-25000" noProof="0" dirty="0" err="1" smtClean="0"/>
                        <a:t>el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Basic feed-in</a:t>
                      </a:r>
                      <a:r>
                        <a:rPr lang="en-US" sz="1400" baseline="0" noProof="0" dirty="0" smtClean="0"/>
                        <a:t> tariff </a:t>
                      </a:r>
                      <a:r>
                        <a:rPr lang="en-US" sz="1400" noProof="0" dirty="0" smtClean="0"/>
                        <a:t>(</a:t>
                      </a:r>
                      <a:r>
                        <a:rPr lang="en-US" sz="1400" noProof="0" dirty="0" err="1" smtClean="0"/>
                        <a:t>ct</a:t>
                      </a:r>
                      <a:r>
                        <a:rPr lang="en-US" sz="1400" noProof="0" dirty="0" smtClean="0"/>
                        <a:t>/kWh)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Input class I (</a:t>
                      </a:r>
                      <a:r>
                        <a:rPr lang="en-US" sz="1400" noProof="0" dirty="0" err="1" smtClean="0"/>
                        <a:t>ct</a:t>
                      </a:r>
                      <a:r>
                        <a:rPr lang="en-US" sz="1400" noProof="0" dirty="0" smtClean="0"/>
                        <a:t>/kWh)</a:t>
                      </a:r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Input class II (</a:t>
                      </a:r>
                      <a:r>
                        <a:rPr lang="en-US" sz="1400" noProof="0" dirty="0" err="1" smtClean="0"/>
                        <a:t>ct</a:t>
                      </a:r>
                      <a:r>
                        <a:rPr lang="en-US" sz="1400" noProof="0" dirty="0" smtClean="0"/>
                        <a:t>/kWh)</a:t>
                      </a:r>
                      <a:endParaRPr lang="en-US" sz="14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 75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14,30</a:t>
                      </a:r>
                      <a:endParaRPr lang="en-US" sz="14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noProof="0" dirty="0" smtClean="0"/>
                        <a:t>6,00</a:t>
                      </a:r>
                      <a:endParaRPr lang="en-US" sz="14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noProof="0" dirty="0" smtClean="0"/>
                        <a:t>8,00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 150</a:t>
                      </a:r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</a:t>
                      </a:r>
                      <a:r>
                        <a:rPr lang="en-US" sz="1400" baseline="0" noProof="0" dirty="0" smtClean="0"/>
                        <a:t> 500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12,30</a:t>
                      </a:r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 750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11,00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5,00</a:t>
                      </a:r>
                      <a:endParaRPr lang="en-US" sz="14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dirty="0" smtClean="0"/>
                        <a:t>8,00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 5.000</a:t>
                      </a:r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4,00</a:t>
                      </a:r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≤ 20.000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6,0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0,00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0,00</a:t>
                      </a:r>
                      <a:endParaRPr lang="en-US" sz="14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25342"/>
              </p:ext>
            </p:extLst>
          </p:nvPr>
        </p:nvGraphicFramePr>
        <p:xfrm>
          <a:off x="1547664" y="4084280"/>
          <a:ext cx="3744416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Plant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Capacity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kW</a:t>
                      </a:r>
                      <a:r>
                        <a:rPr lang="de-DE" sz="1400" baseline="-25000" dirty="0" err="1" smtClean="0"/>
                        <a:t>el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Feed-in </a:t>
                      </a:r>
                      <a:r>
                        <a:rPr lang="de-DE" sz="1400" dirty="0" err="1" smtClean="0"/>
                        <a:t>tariff</a:t>
                      </a:r>
                      <a:r>
                        <a:rPr lang="de-DE" sz="1400" dirty="0" smtClean="0"/>
                        <a:t> (ct/kWh)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≤</a:t>
                      </a:r>
                      <a:r>
                        <a:rPr lang="de-DE" sz="1400" baseline="0" dirty="0" smtClean="0"/>
                        <a:t> 75 </a:t>
                      </a:r>
                      <a:endParaRPr lang="de-DE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400" dirty="0" smtClean="0"/>
                        <a:t>13,66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≤ 150</a:t>
                      </a:r>
                      <a:endParaRPr lang="de-DE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≤ 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11,78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≤</a:t>
                      </a:r>
                      <a:r>
                        <a:rPr lang="de-DE" sz="1400" baseline="0" dirty="0" smtClean="0"/>
                        <a:t> 5.000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10,55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≤ 20.000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5,85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Inhaltsplatzhalter 2"/>
          <p:cNvSpPr txBox="1">
            <a:spLocks/>
          </p:cNvSpPr>
          <p:nvPr/>
        </p:nvSpPr>
        <p:spPr>
          <a:xfrm>
            <a:off x="142875" y="4077072"/>
            <a:ext cx="983853" cy="346100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032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2014</a:t>
            </a:r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/>
          </a:p>
          <a:p>
            <a:endParaRPr lang="de-DE" kern="0" dirty="0" smtClean="0"/>
          </a:p>
          <a:p>
            <a:endParaRPr lang="de-DE" kern="0" dirty="0" smtClean="0"/>
          </a:p>
          <a:p>
            <a:pPr marL="0" indent="0">
              <a:buNone/>
            </a:pPr>
            <a:endParaRPr lang="de-DE" kern="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 FOR BIOGAS </a:t>
            </a:r>
            <a:r>
              <a:rPr lang="en-GB" sz="28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 GERMANY: EEG REFORM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292080" y="4317404"/>
            <a:ext cx="3744416" cy="1991916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032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 2015, almost 9000 biogas plants in Germany</a:t>
            </a:r>
          </a:p>
          <a:p>
            <a:r>
              <a:rPr lang="en-US" kern="0" dirty="0" smtClean="0"/>
              <a:t>Very small plants in the south-east, slightly larger ones in the north-west</a:t>
            </a:r>
            <a:endParaRPr lang="en-US" kern="0" dirty="0" smtClean="0"/>
          </a:p>
        </p:txBody>
      </p:sp>
      <p:grpSp>
        <p:nvGrpSpPr>
          <p:cNvPr id="10" name="Groep 9"/>
          <p:cNvGrpSpPr/>
          <p:nvPr/>
        </p:nvGrpSpPr>
        <p:grpSpPr>
          <a:xfrm>
            <a:off x="755576" y="1700808"/>
            <a:ext cx="8712968" cy="1080120"/>
            <a:chOff x="755576" y="1628800"/>
            <a:chExt cx="8712968" cy="1368152"/>
          </a:xfrm>
        </p:grpSpPr>
        <p:sp>
          <p:nvSpPr>
            <p:cNvPr id="2" name="Ovaal 1"/>
            <p:cNvSpPr/>
            <p:nvPr/>
          </p:nvSpPr>
          <p:spPr>
            <a:xfrm>
              <a:off x="755576" y="1628800"/>
              <a:ext cx="8712968" cy="1368152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rgbClr val="FF0000">
                  <a:alpha val="7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555776" y="1956126"/>
              <a:ext cx="51125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/>
                <a:t>Up </a:t>
              </a:r>
              <a:r>
                <a:rPr lang="nl-NL" sz="2400" dirty="0" err="1" smtClean="0"/>
                <a:t>to</a:t>
              </a:r>
              <a:r>
                <a:rPr lang="nl-NL" sz="2400" dirty="0" smtClean="0"/>
                <a:t> 28 </a:t>
              </a:r>
              <a:r>
                <a:rPr lang="nl-NL" sz="2400" dirty="0" err="1" smtClean="0"/>
                <a:t>ct</a:t>
              </a:r>
              <a:r>
                <a:rPr lang="nl-NL" sz="2400" dirty="0" smtClean="0"/>
                <a:t>/kWh support!!</a:t>
              </a:r>
              <a:endParaRPr lang="en-GB" sz="2400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539552" y="4221088"/>
            <a:ext cx="5760640" cy="1224136"/>
            <a:chOff x="755576" y="1628800"/>
            <a:chExt cx="8712968" cy="1368152"/>
          </a:xfrm>
        </p:grpSpPr>
        <p:sp>
          <p:nvSpPr>
            <p:cNvPr id="12" name="Ovaal 11"/>
            <p:cNvSpPr/>
            <p:nvPr/>
          </p:nvSpPr>
          <p:spPr>
            <a:xfrm>
              <a:off x="755576" y="1628800"/>
              <a:ext cx="8712968" cy="1368152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38100">
              <a:solidFill>
                <a:srgbClr val="FF0000">
                  <a:alpha val="7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699792" y="2060848"/>
              <a:ext cx="5243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Up </a:t>
              </a:r>
              <a:r>
                <a:rPr lang="nl-NL" sz="2400" dirty="0" err="1" smtClean="0"/>
                <a:t>to</a:t>
              </a:r>
              <a:r>
                <a:rPr lang="nl-NL" sz="2400" dirty="0" smtClean="0"/>
                <a:t> 14 </a:t>
              </a:r>
              <a:r>
                <a:rPr lang="nl-NL" sz="2400" dirty="0" err="1" smtClean="0"/>
                <a:t>ct</a:t>
              </a:r>
              <a:r>
                <a:rPr lang="nl-NL" sz="2400" dirty="0" smtClean="0"/>
                <a:t>/kWh support!!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6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19869"/>
            <a:ext cx="843528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EEG 2012</a:t>
            </a:r>
          </a:p>
          <a:p>
            <a:r>
              <a:rPr lang="en-US" sz="2200" dirty="0" smtClean="0"/>
              <a:t>Renewable energy target</a:t>
            </a:r>
          </a:p>
          <a:p>
            <a:r>
              <a:rPr lang="en-US" sz="2200" dirty="0" smtClean="0"/>
              <a:t>Climate change mitigation</a:t>
            </a:r>
          </a:p>
          <a:p>
            <a:r>
              <a:rPr lang="en-US" sz="2200" dirty="0" smtClean="0"/>
              <a:t>Rural development / </a:t>
            </a:r>
            <a:r>
              <a:rPr lang="en-US" sz="2200" dirty="0" smtClean="0">
                <a:solidFill>
                  <a:srgbClr val="FF0000"/>
                </a:solidFill>
              </a:rPr>
              <a:t>income for farmers</a:t>
            </a:r>
          </a:p>
          <a:p>
            <a:pPr marL="0" indent="0">
              <a:buNone/>
            </a:pPr>
            <a:r>
              <a:rPr lang="en-US" sz="2400" b="1" dirty="0" smtClean="0"/>
              <a:t>EEG 2014</a:t>
            </a:r>
          </a:p>
          <a:p>
            <a:r>
              <a:rPr lang="en-US" sz="2200" dirty="0" smtClean="0"/>
              <a:t>Need for increasing cost-effectiveness of EEG (e.g. lowering costs)</a:t>
            </a:r>
          </a:p>
          <a:p>
            <a:r>
              <a:rPr lang="en-US" sz="2200" dirty="0" smtClean="0"/>
              <a:t>Flexibility premium for biogas (to balance grid for wind/solar)</a:t>
            </a:r>
            <a:endParaRPr lang="en-US" sz="2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DRIVERS FOR BIOGAS SUPPORT </a:t>
            </a:r>
            <a:r>
              <a:rPr lang="en-GB" sz="28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 GERMANY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79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131763" y="1414040"/>
            <a:ext cx="9012237" cy="4967288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032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 Construction of biogas plants has come to a standstill (‘stop-go’ policy)</a:t>
            </a:r>
          </a:p>
          <a:p>
            <a:r>
              <a:rPr lang="en-US" kern="0" dirty="0" smtClean="0"/>
              <a:t> Expected reduction of electricity from biogas by 85 % until 2035</a:t>
            </a:r>
            <a:endParaRPr lang="en-US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5"/>
            <a:ext cx="6912768" cy="42930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75656" y="2636912"/>
            <a:ext cx="5184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Installed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Capacity</a:t>
            </a:r>
            <a:r>
              <a:rPr lang="de-DE" sz="1600" b="1" dirty="0" smtClean="0"/>
              <a:t> of Biogas </a:t>
            </a:r>
            <a:r>
              <a:rPr lang="de-DE" sz="1600" b="1" dirty="0" err="1" smtClean="0"/>
              <a:t>Plants</a:t>
            </a:r>
            <a:r>
              <a:rPr lang="de-DE" sz="1600" b="1" dirty="0" smtClean="0"/>
              <a:t> in Germany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145122" y="4700771"/>
            <a:ext cx="16684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Installed</a:t>
            </a:r>
            <a:r>
              <a:rPr lang="de-DE" sz="1200" dirty="0" smtClean="0"/>
              <a:t> </a:t>
            </a:r>
            <a:r>
              <a:rPr lang="de-DE" sz="1200" dirty="0" err="1" smtClean="0"/>
              <a:t>Capacity</a:t>
            </a:r>
            <a:r>
              <a:rPr lang="de-DE" sz="1200" dirty="0" smtClean="0"/>
              <a:t> [MW]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 rot="5400000">
            <a:off x="6414352" y="4622016"/>
            <a:ext cx="20869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Electricity</a:t>
            </a:r>
            <a:r>
              <a:rPr lang="de-DE" sz="1200" dirty="0" smtClean="0"/>
              <a:t> 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[</a:t>
            </a:r>
            <a:r>
              <a:rPr lang="de-DE" sz="1200" dirty="0" err="1" smtClean="0"/>
              <a:t>TWh</a:t>
            </a:r>
            <a:r>
              <a:rPr lang="de-DE" sz="1200" dirty="0" smtClean="0"/>
              <a:t>]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1691680" y="3079993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Installed</a:t>
            </a:r>
            <a:r>
              <a:rPr lang="de-DE" sz="1200" dirty="0" smtClean="0"/>
              <a:t> </a:t>
            </a:r>
            <a:r>
              <a:rPr lang="de-DE" sz="1200" dirty="0" err="1" smtClean="0"/>
              <a:t>Capacity</a:t>
            </a:r>
            <a:r>
              <a:rPr lang="de-DE" sz="1200" dirty="0" smtClean="0"/>
              <a:t> [MW]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91680" y="3356992"/>
            <a:ext cx="14189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De-</a:t>
            </a:r>
            <a:r>
              <a:rPr lang="de-DE" sz="1100" dirty="0" err="1" smtClean="0"/>
              <a:t>installed</a:t>
            </a:r>
            <a:r>
              <a:rPr lang="de-DE" sz="1100" dirty="0" smtClean="0"/>
              <a:t> </a:t>
            </a:r>
            <a:r>
              <a:rPr lang="de-DE" sz="1100" dirty="0" err="1" smtClean="0"/>
              <a:t>Capacity</a:t>
            </a:r>
            <a:r>
              <a:rPr lang="de-DE" sz="1100" dirty="0" smtClean="0"/>
              <a:t> [MW]</a:t>
            </a:r>
            <a:endParaRPr lang="de-DE" sz="1100" dirty="0"/>
          </a:p>
        </p:txBody>
      </p:sp>
      <p:sp>
        <p:nvSpPr>
          <p:cNvPr id="10" name="Textfeld 9"/>
          <p:cNvSpPr txBox="1"/>
          <p:nvPr/>
        </p:nvSpPr>
        <p:spPr>
          <a:xfrm>
            <a:off x="1682004" y="3573016"/>
            <a:ext cx="13058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Electricity</a:t>
            </a:r>
            <a:r>
              <a:rPr lang="de-DE" sz="1200" dirty="0" smtClean="0"/>
              <a:t> 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[</a:t>
            </a:r>
            <a:r>
              <a:rPr lang="de-DE" sz="1200" dirty="0" err="1" smtClean="0"/>
              <a:t>TWh</a:t>
            </a:r>
            <a:r>
              <a:rPr lang="de-DE" sz="1200" dirty="0" smtClean="0"/>
              <a:t>]</a:t>
            </a:r>
            <a:endParaRPr lang="de-DE" sz="12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EEG REFORM: STAGNATION AND DE-INSTALLATION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0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FD22-53F5-4D15-ADCF-5159585BD16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SMALL-SCALE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COST-EFFECTIVE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251520" y="964377"/>
            <a:ext cx="8640960" cy="5893623"/>
            <a:chOff x="251520" y="908720"/>
            <a:chExt cx="8640960" cy="5893623"/>
          </a:xfrm>
        </p:grpSpPr>
        <p:grpSp>
          <p:nvGrpSpPr>
            <p:cNvPr id="10" name="Groep 9"/>
            <p:cNvGrpSpPr/>
            <p:nvPr/>
          </p:nvGrpSpPr>
          <p:grpSpPr>
            <a:xfrm>
              <a:off x="251520" y="908720"/>
              <a:ext cx="8640960" cy="5659870"/>
              <a:chOff x="251520" y="908720"/>
              <a:chExt cx="8640960" cy="5659870"/>
            </a:xfrm>
          </p:grpSpPr>
          <p:pic>
            <p:nvPicPr>
              <p:cNvPr id="6" name="Picture 4" descr="Nawaro: bioenergiepark-guestrow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3805391"/>
                <a:ext cx="8640960" cy="2763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ep 8"/>
              <p:cNvGrpSpPr/>
              <p:nvPr/>
            </p:nvGrpSpPr>
            <p:grpSpPr>
              <a:xfrm>
                <a:off x="251520" y="908720"/>
                <a:ext cx="8640960" cy="3168352"/>
                <a:chOff x="251520" y="908720"/>
                <a:chExt cx="8640960" cy="3168352"/>
              </a:xfrm>
            </p:grpSpPr>
            <p:sp>
              <p:nvSpPr>
                <p:cNvPr id="2" name="Rechthoek 1"/>
                <p:cNvSpPr/>
                <p:nvPr/>
              </p:nvSpPr>
              <p:spPr>
                <a:xfrm>
                  <a:off x="251520" y="908720"/>
                  <a:ext cx="8640960" cy="3168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539552" y="1645151"/>
                  <a:ext cx="806489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Small-scale biogas plants cost-effective?</a:t>
                  </a:r>
                </a:p>
                <a:p>
                  <a:r>
                    <a:rPr lang="en-US" sz="3600" dirty="0" smtClean="0"/>
                    <a:t>- </a:t>
                  </a:r>
                  <a:r>
                    <a:rPr lang="en-US" sz="2400" dirty="0" smtClean="0"/>
                    <a:t>High subsidy costs (EUR/kWh)</a:t>
                  </a:r>
                </a:p>
                <a:p>
                  <a:r>
                    <a:rPr lang="en-US" sz="3600" dirty="0" smtClean="0"/>
                    <a:t>Income for farmers?</a:t>
                  </a:r>
                  <a:endParaRPr lang="en-US" sz="3600" dirty="0"/>
                </a:p>
              </p:txBody>
            </p:sp>
          </p:grpSp>
        </p:grpSp>
        <p:sp>
          <p:nvSpPr>
            <p:cNvPr id="8" name="Textfeld 7"/>
            <p:cNvSpPr txBox="1"/>
            <p:nvPr/>
          </p:nvSpPr>
          <p:spPr>
            <a:xfrm>
              <a:off x="251520" y="6525344"/>
              <a:ext cx="86409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Source: </a:t>
              </a:r>
              <a:r>
                <a:rPr lang="de-DE" sz="1200" dirty="0"/>
                <a:t>http://www.nawaro.ag/de/unternehmen/projekte/bioenergiepark-guestrow/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2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TEAM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1519</Words>
  <Application>Microsoft Office PowerPoint</Application>
  <PresentationFormat>Diavoorstelling (4:3)</PresentationFormat>
  <Paragraphs>418</Paragraphs>
  <Slides>25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BIOTEAM</vt:lpstr>
      <vt:lpstr>Optimizing Pathways and Market Systems for Enhanced Competitiveness of Sustainable Bioenergy and Technologies in Europe  </vt:lpstr>
      <vt:lpstr>ABOUT BIOTEAM</vt:lpstr>
      <vt:lpstr>EFFECT OF SUPPORT POLICIES ON BIOENERGY</vt:lpstr>
      <vt:lpstr>COST-EFFECTIVE SUPPORT POLICIES NEEDED</vt:lpstr>
      <vt:lpstr>GERMANY FEED-IN SUBSIDY (EEG)</vt:lpstr>
      <vt:lpstr>PowerPoint-presentatie</vt:lpstr>
      <vt:lpstr>PowerPoint-presentatie</vt:lpstr>
      <vt:lpstr>PowerPoint-presentatie</vt:lpstr>
      <vt:lpstr>PowerPoint-presentatie</vt:lpstr>
      <vt:lpstr>SMALL-SCALE IS VERY COST-EFFECTIVE co-benefits &amp; trade-offs</vt:lpstr>
      <vt:lpstr>THE NETHERLANDS FEED-IN SUBSIDY (SDE+)</vt:lpstr>
      <vt:lpstr>MANURE DIGESTION IS NOT COST-EFFECTIVE Expressed in EUR/kWh </vt:lpstr>
      <vt:lpstr>MANURE DIGESTION IS VERY COST-EFFECTIVE Expressed in EUR/tCO2-eq. avoided </vt:lpstr>
      <vt:lpstr>WHAT IS THE COST-EFFECTIVENESS OF MANURE DIGESTION? Expressed in EUR / ‘unit of sustainability’ </vt:lpstr>
      <vt:lpstr>SUPPORT FOR WOOD PELLETS  IN GERMANY</vt:lpstr>
      <vt:lpstr>SUPPORT FOR WOOD PELLETS  IN GERMANY</vt:lpstr>
      <vt:lpstr>SUPPORT FOR WOOD PELLETS  IN GERMANY</vt:lpstr>
      <vt:lpstr>RATIONALE FOR SUPPORT co-benefits &amp; trade-offs</vt:lpstr>
      <vt:lpstr>RATIONALE FOR SUPPORT</vt:lpstr>
      <vt:lpstr>PowerPoint-presentatie</vt:lpstr>
      <vt:lpstr>POLAND GREEN CERTIFICATES</vt:lpstr>
      <vt:lpstr>POLAND GREEN CERTIFICATES (GC)</vt:lpstr>
      <vt:lpstr>POLAND GREEN CERTIFICATES</vt:lpstr>
      <vt:lpstr>BIOTEAM KEY OBJECTIVES</vt:lpstr>
      <vt:lpstr>DIVERSITY OF BIOENERGY SUPPORT SCHEMES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eise spijker Jin</dc:creator>
  <cp:lastModifiedBy>Eise Spijker</cp:lastModifiedBy>
  <cp:revision>966</cp:revision>
  <cp:lastPrinted>2015-12-08T20:37:42Z</cp:lastPrinted>
  <dcterms:created xsi:type="dcterms:W3CDTF">2013-06-18T09:16:51Z</dcterms:created>
  <dcterms:modified xsi:type="dcterms:W3CDTF">2016-03-15T08:19:38Z</dcterms:modified>
</cp:coreProperties>
</file>