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  <p:sldMasterId id="2147483789" r:id="rId2"/>
  </p:sldMasterIdLst>
  <p:notesMasterIdLst>
    <p:notesMasterId r:id="rId76"/>
  </p:notesMasterIdLst>
  <p:sldIdLst>
    <p:sldId id="256" r:id="rId3"/>
    <p:sldId id="366" r:id="rId4"/>
    <p:sldId id="365" r:id="rId5"/>
    <p:sldId id="362" r:id="rId6"/>
    <p:sldId id="367" r:id="rId7"/>
    <p:sldId id="370" r:id="rId8"/>
    <p:sldId id="261" r:id="rId9"/>
    <p:sldId id="262" r:id="rId10"/>
    <p:sldId id="303" r:id="rId11"/>
    <p:sldId id="263" r:id="rId12"/>
    <p:sldId id="328" r:id="rId13"/>
    <p:sldId id="324" r:id="rId14"/>
    <p:sldId id="327" r:id="rId15"/>
    <p:sldId id="331" r:id="rId16"/>
    <p:sldId id="277" r:id="rId17"/>
    <p:sldId id="269" r:id="rId18"/>
    <p:sldId id="273" r:id="rId19"/>
    <p:sldId id="398" r:id="rId20"/>
    <p:sldId id="368" r:id="rId21"/>
    <p:sldId id="369" r:id="rId22"/>
    <p:sldId id="374" r:id="rId23"/>
    <p:sldId id="375" r:id="rId24"/>
    <p:sldId id="304" r:id="rId25"/>
    <p:sldId id="320" r:id="rId26"/>
    <p:sldId id="266" r:id="rId27"/>
    <p:sldId id="357" r:id="rId28"/>
    <p:sldId id="353" r:id="rId29"/>
    <p:sldId id="356" r:id="rId30"/>
    <p:sldId id="310" r:id="rId31"/>
    <p:sldId id="352" r:id="rId32"/>
    <p:sldId id="351" r:id="rId33"/>
    <p:sldId id="378" r:id="rId34"/>
    <p:sldId id="354" r:id="rId35"/>
    <p:sldId id="355" r:id="rId36"/>
    <p:sldId id="380" r:id="rId37"/>
    <p:sldId id="379" r:id="rId38"/>
    <p:sldId id="381" r:id="rId39"/>
    <p:sldId id="382" r:id="rId40"/>
    <p:sldId id="384" r:id="rId41"/>
    <p:sldId id="383" r:id="rId42"/>
    <p:sldId id="385" r:id="rId43"/>
    <p:sldId id="376" r:id="rId44"/>
    <p:sldId id="377" r:id="rId45"/>
    <p:sldId id="309" r:id="rId46"/>
    <p:sldId id="350" r:id="rId47"/>
    <p:sldId id="349" r:id="rId48"/>
    <p:sldId id="358" r:id="rId49"/>
    <p:sldId id="359" r:id="rId50"/>
    <p:sldId id="360" r:id="rId51"/>
    <p:sldId id="361" r:id="rId52"/>
    <p:sldId id="387" r:id="rId53"/>
    <p:sldId id="386" r:id="rId54"/>
    <p:sldId id="390" r:id="rId55"/>
    <p:sldId id="389" r:id="rId56"/>
    <p:sldId id="339" r:id="rId57"/>
    <p:sldId id="340" r:id="rId58"/>
    <p:sldId id="341" r:id="rId59"/>
    <p:sldId id="342" r:id="rId60"/>
    <p:sldId id="287" r:id="rId61"/>
    <p:sldId id="290" r:id="rId62"/>
    <p:sldId id="291" r:id="rId63"/>
    <p:sldId id="294" r:id="rId64"/>
    <p:sldId id="296" r:id="rId65"/>
    <p:sldId id="297" r:id="rId66"/>
    <p:sldId id="298" r:id="rId67"/>
    <p:sldId id="317" r:id="rId68"/>
    <p:sldId id="321" r:id="rId69"/>
    <p:sldId id="391" r:id="rId70"/>
    <p:sldId id="392" r:id="rId71"/>
    <p:sldId id="395" r:id="rId72"/>
    <p:sldId id="396" r:id="rId73"/>
    <p:sldId id="397" r:id="rId74"/>
    <p:sldId id="394" r:id="rId7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333300"/>
    <a:srgbClr val="FF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7" autoAdjust="0"/>
    <p:restoredTop sz="94660"/>
  </p:normalViewPr>
  <p:slideViewPr>
    <p:cSldViewPr>
      <p:cViewPr varScale="1">
        <p:scale>
          <a:sx n="103" d="100"/>
          <a:sy n="103" d="100"/>
        </p:scale>
        <p:origin x="-1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799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799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99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06CA669-D9B3-4D72-82FC-67D50D9A2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921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73A61A5-1B23-4996-9BB0-2E8EA82CA1E1}" type="slidenum">
              <a:rPr lang="en-US" altLang="en-US"/>
              <a:pPr/>
              <a:t>50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73A61A5-1B23-4996-9BB0-2E8EA82CA1E1}" type="slidenum">
              <a:rPr lang="en-US" altLang="en-US"/>
              <a:pPr/>
              <a:t>51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73A61A5-1B23-4996-9BB0-2E8EA82CA1E1}" type="slidenum">
              <a:rPr lang="en-US" altLang="en-US"/>
              <a:pPr/>
              <a:t>52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73A61A5-1B23-4996-9BB0-2E8EA82CA1E1}" type="slidenum">
              <a:rPr lang="en-US" altLang="en-US"/>
              <a:pPr/>
              <a:t>53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73A61A5-1B23-4996-9BB0-2E8EA82CA1E1}" type="slidenum">
              <a:rPr lang="en-US" altLang="en-US"/>
              <a:pPr/>
              <a:t>54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1960CF1-E3A9-4AB4-88EF-40A8EA25F581}" type="slidenum">
              <a:rPr lang="en-US" altLang="en-US"/>
              <a:pPr/>
              <a:t>61</a:t>
            </a:fld>
            <a:endParaRPr lang="en-US" alt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8627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9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01626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1627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20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1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7854C8B-97A0-47E4-ACF9-9500DC244E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42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31C05-20AC-450F-93CD-6D5A48D723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43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931AA-BCEE-4C64-BFD3-EF688FFE6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67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3350"/>
            <a:ext cx="8229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55766-D222-4DCC-9058-1A4D479733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24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335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67055-E556-4BB5-B735-3F9F0B305E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485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94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C51EA-83EF-4278-93B7-17322D544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96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01BBF-2181-4591-9ED0-E94F2E2656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39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6065F-251A-4321-8F98-BAB9463ACD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4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5161C-8569-485E-A66D-6CE6A2954D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394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B9C4E-3846-4E70-A556-AA7330A8C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83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E9545-2451-4A35-B55F-5806266AFA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46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2EF5B-C627-47E8-B4EB-065CACA9E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22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B5C44-83B3-4EC7-9745-7DA4E2D70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476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A78A6-A11B-4C5C-B013-0ADCD9B69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535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2F935-6189-4FD1-939C-5C0F6AFD1E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883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60BDF-D823-47F0-80DE-0EBC4D03A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62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56BD5-D2B1-45CA-A451-915D81CB6D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175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746F0-39A5-49F1-BC70-978768242E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075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0607C-E14E-4A83-8B45-DFB3182027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21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BBA58-0F82-47D0-BC7B-0EFD0A657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73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9231C-CFE6-4DBA-BC11-F4C749B03A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42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C2335-157F-4381-B9AF-2E6502BB5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292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D8352-79AB-4DCB-B924-E44A73830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3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948AC-AF30-4895-B95B-48446C05FE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92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75714-AE2D-47B5-8261-88EB3D3225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153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08C8A-2FAE-42D3-8321-7EDD4B2DC5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592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400387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00388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00389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00390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00391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00392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00393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00394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00395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00396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00397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00398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00399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00400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00401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00402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00403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00404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00405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00406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00407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00408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00409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00410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00411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00412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00413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00414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00415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00416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00417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00418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00419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20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21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22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23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24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25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26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27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28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29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30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31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32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33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34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35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36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37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38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39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40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41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42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43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44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45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46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47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48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49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50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51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52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53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54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55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56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57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58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59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60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61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62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63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64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65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66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67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68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69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70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71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72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73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74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75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76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77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78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79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80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81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82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83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84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85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86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87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88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89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90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91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92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93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94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95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96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97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98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499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00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01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02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03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04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05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06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07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08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09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10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11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12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13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14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15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16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17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18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19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20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21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22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23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24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25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26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27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28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29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30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31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32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33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34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35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36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37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38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39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40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41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42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43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44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45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46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47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48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49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50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51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52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53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54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55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56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57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58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59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60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61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62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63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64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65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66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67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68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69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70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71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72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73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74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75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76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77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78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79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80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81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82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83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84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85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86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87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88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89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90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91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92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93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94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95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96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97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98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599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600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601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00602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F51FE141-895A-4C2C-8DD4-A29E775FA0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00603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0604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0605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0606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3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6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6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05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5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5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48F018E6-F180-4BA7-A7E5-BE03053401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jpeg"/><Relationship Id="rId4" Type="http://schemas.openxmlformats.org/officeDocument/2006/relationships/image" Target="../media/image4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jpeg"/><Relationship Id="rId4" Type="http://schemas.openxmlformats.org/officeDocument/2006/relationships/image" Target="../media/image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4213" y="1844675"/>
            <a:ext cx="7772400" cy="1736725"/>
          </a:xfrm>
        </p:spPr>
        <p:txBody>
          <a:bodyPr/>
          <a:lstStyle/>
          <a:p>
            <a:pPr eaLnBrk="1" hangingPunct="1">
              <a:defRPr/>
            </a:pPr>
            <a:r>
              <a:rPr lang="en-US" sz="9600" dirty="0" smtClean="0">
                <a:solidFill>
                  <a:srgbClr val="FF0000"/>
                </a:solidFill>
                <a:latin typeface="Umbrella" pitchFamily="34" charset="0"/>
              </a:rPr>
              <a:t>ATI</a:t>
            </a:r>
            <a:r>
              <a:rPr lang="sr-Latn-RS" sz="9600" dirty="0" smtClean="0">
                <a:solidFill>
                  <a:srgbClr val="FF0000"/>
                </a:solidFill>
                <a:latin typeface="Umbrella" pitchFamily="34" charset="0"/>
              </a:rPr>
              <a:t>-</a:t>
            </a:r>
            <a:r>
              <a:rPr lang="sr-Latn-CS" sz="9600" dirty="0" smtClean="0">
                <a:solidFill>
                  <a:srgbClr val="FF0000"/>
                </a:solidFill>
                <a:latin typeface="Umbrella" pitchFamily="34" charset="0"/>
              </a:rPr>
              <a:t>TERMING</a:t>
            </a:r>
            <a:r>
              <a:rPr lang="sr-Latn-CS" sz="6600" dirty="0" smtClean="0">
                <a:latin typeface="Umbrella" pitchFamily="34" charset="0"/>
              </a:rPr>
              <a:t/>
            </a:r>
            <a:br>
              <a:rPr lang="sr-Latn-CS" sz="6600" dirty="0" smtClean="0">
                <a:latin typeface="Umbrella" pitchFamily="34" charset="0"/>
              </a:rPr>
            </a:br>
            <a:r>
              <a:rPr lang="sr-Latn-CS" sz="4200" b="1" dirty="0" smtClean="0"/>
              <a:t> </a:t>
            </a:r>
            <a:r>
              <a:rPr lang="sr-Latn-CS" sz="4200" b="1" dirty="0" smtClean="0">
                <a:solidFill>
                  <a:srgbClr val="FFFF66"/>
                </a:solidFill>
              </a:rPr>
              <a:t>KULA</a:t>
            </a:r>
            <a:endParaRPr lang="en-US" sz="4200" b="1" dirty="0" smtClean="0">
              <a:solidFill>
                <a:srgbClr val="FFFF66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sz="quarter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r-Latn-CS" dirty="0" smtClean="0">
                <a:solidFill>
                  <a:srgbClr val="FFFF66"/>
                </a:solidFill>
              </a:rPr>
              <a:t>KUCURSKI PUT BB</a:t>
            </a:r>
          </a:p>
          <a:p>
            <a:pPr eaLnBrk="1" hangingPunct="1">
              <a:defRPr/>
            </a:pPr>
            <a:r>
              <a:rPr lang="sr-Latn-CS" dirty="0" smtClean="0">
                <a:solidFill>
                  <a:srgbClr val="FFFF66"/>
                </a:solidFill>
              </a:rPr>
              <a:t>+38125/722-866; 725-870</a:t>
            </a:r>
          </a:p>
          <a:p>
            <a:pPr eaLnBrk="1" hangingPunct="1">
              <a:defRPr/>
            </a:pPr>
            <a:r>
              <a:rPr lang="sr-Latn-CS" dirty="0" smtClean="0">
                <a:solidFill>
                  <a:srgbClr val="FFFF66"/>
                </a:solidFill>
              </a:rPr>
              <a:t>www.termingkula.co.rs</a:t>
            </a:r>
            <a:endParaRPr lang="en-US" dirty="0" smtClean="0">
              <a:solidFill>
                <a:srgbClr val="FFFF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r-Latn-CS" sz="4000" smtClean="0">
                <a:solidFill>
                  <a:srgbClr val="FFFF66"/>
                </a:solidFill>
              </a:rPr>
              <a:t>PRIMENA I KARAKTERISTIKE</a:t>
            </a:r>
            <a:br>
              <a:rPr lang="sr-Latn-CS" sz="4000" smtClean="0">
                <a:solidFill>
                  <a:srgbClr val="FFFF66"/>
                </a:solidFill>
              </a:rPr>
            </a:br>
            <a:r>
              <a:rPr lang="sr-Latn-CS" sz="4000" smtClean="0">
                <a:solidFill>
                  <a:srgbClr val="FFFF66"/>
                </a:solidFill>
              </a:rPr>
              <a:t>tip TIG-S</a:t>
            </a:r>
            <a:endParaRPr lang="en-US" sz="4000" smtClean="0">
              <a:solidFill>
                <a:srgbClr val="FFFF66"/>
              </a:solidFill>
            </a:endParaRPr>
          </a:p>
        </p:txBody>
      </p:sp>
      <p:sp>
        <p:nvSpPr>
          <p:cNvPr id="2191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r-Latn-CS" sz="2400" dirty="0" smtClean="0">
                <a:solidFill>
                  <a:srgbClr val="FFFF66"/>
                </a:solidFill>
              </a:rPr>
              <a:t>NAJZASTUPLJENIJI U SEOSKIM SREDINAMA ZA GREJANJE DOMAĆINSTAVA</a:t>
            </a:r>
          </a:p>
          <a:p>
            <a:pPr eaLnBrk="1" hangingPunct="1">
              <a:defRPr/>
            </a:pPr>
            <a:r>
              <a:rPr lang="sr-Latn-CS" sz="2400" dirty="0" smtClean="0">
                <a:solidFill>
                  <a:srgbClr val="FFFF66"/>
                </a:solidFill>
              </a:rPr>
              <a:t>LOŽENJE BIOMASE(BALA SLAME) U OSNOVNOM OBLIKU</a:t>
            </a:r>
          </a:p>
          <a:p>
            <a:pPr eaLnBrk="1" hangingPunct="1">
              <a:defRPr/>
            </a:pPr>
            <a:r>
              <a:rPr lang="sr-Latn-CS" sz="2400" dirty="0" smtClean="0">
                <a:solidFill>
                  <a:srgbClr val="FFFF66"/>
                </a:solidFill>
              </a:rPr>
              <a:t>MOGUĆNOST LOŽENJA DRUGIH GORIVA: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sr-Latn-CS" sz="2400" dirty="0" smtClean="0">
                <a:solidFill>
                  <a:srgbClr val="FFFF66"/>
                </a:solidFill>
              </a:rPr>
              <a:t>	-ŠAPURIKA, DRVO, UGALJ, BRIKET, PILJEVINA</a:t>
            </a:r>
          </a:p>
          <a:p>
            <a:pPr eaLnBrk="1" hangingPunct="1">
              <a:defRPr/>
            </a:pPr>
            <a:r>
              <a:rPr lang="sr-Latn-CS" sz="2400" dirty="0" smtClean="0">
                <a:solidFill>
                  <a:srgbClr val="FFFF66"/>
                </a:solidFill>
              </a:rPr>
              <a:t>VELIKA ZAPREMINA LOŽIŠTA</a:t>
            </a:r>
          </a:p>
          <a:p>
            <a:pPr eaLnBrk="1" hangingPunct="1">
              <a:defRPr/>
            </a:pPr>
            <a:r>
              <a:rPr lang="sr-Latn-CS" sz="2400" dirty="0" smtClean="0">
                <a:solidFill>
                  <a:srgbClr val="FFFF66"/>
                </a:solidFill>
              </a:rPr>
              <a:t>GARANCIJA 5 GODINA</a:t>
            </a:r>
          </a:p>
          <a:p>
            <a:pPr eaLnBrk="1" hangingPunct="1">
              <a:defRPr/>
            </a:pPr>
            <a:r>
              <a:rPr lang="sr-Latn-CS" sz="2400" dirty="0" smtClean="0">
                <a:solidFill>
                  <a:srgbClr val="FFFF66"/>
                </a:solidFill>
              </a:rPr>
              <a:t>KOTLOVSKI LIM #5mm</a:t>
            </a:r>
          </a:p>
          <a:p>
            <a:pPr eaLnBrk="1" hangingPunct="1">
              <a:defRPr/>
            </a:pPr>
            <a:r>
              <a:rPr lang="sr-Latn-CS" sz="2400" dirty="0" smtClean="0">
                <a:solidFill>
                  <a:srgbClr val="FFFF66"/>
                </a:solidFill>
              </a:rPr>
              <a:t>VELIKA AKUMULATIVNOST KOTLA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sr-Latn-CS" sz="2400" dirty="0" smtClean="0">
              <a:solidFill>
                <a:srgbClr val="FFFF66"/>
              </a:solidFill>
            </a:endParaRPr>
          </a:p>
          <a:p>
            <a:pPr marL="0" indent="0" eaLnBrk="1" hangingPunct="1">
              <a:buNone/>
              <a:defRPr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1413" y="333375"/>
            <a:ext cx="8002587" cy="1084263"/>
          </a:xfrm>
        </p:spPr>
        <p:txBody>
          <a:bodyPr/>
          <a:lstStyle/>
          <a:p>
            <a:pPr eaLnBrk="1" hangingPunct="1"/>
            <a:r>
              <a:rPr lang="sr-Latn-CS" altLang="en-US" sz="2400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sr-Latn-CS" altLang="en-US" sz="240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sr-Latn-CS" altLang="en-US" sz="1800" b="1" smtClean="0">
                <a:solidFill>
                  <a:schemeClr val="tx1"/>
                </a:solidFill>
                <a:latin typeface="Times New Roman" pitchFamily="18" charset="0"/>
              </a:rPr>
              <a:t>TOPLOVODNI KOTAO NA BIOMASU OD 40 DO 100 KW</a:t>
            </a:r>
            <a:r>
              <a:rPr lang="sr-Latn-CS" altLang="en-US" sz="2400" b="1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br>
              <a:rPr lang="sr-Latn-CS" altLang="en-US" sz="2400" b="1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sr-Latn-CS" altLang="en-US" sz="2400" b="1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sr-Latn-CS" altLang="en-US" sz="2400" b="1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sr-Latn-CS" altLang="en-US" sz="2400" b="1" smtClean="0">
                <a:solidFill>
                  <a:schemeClr val="tx1"/>
                </a:solidFill>
                <a:latin typeface="Times New Roman" pitchFamily="18" charset="0"/>
              </a:rPr>
              <a:t>TIG-SH</a:t>
            </a:r>
            <a:r>
              <a:rPr lang="en-US" altLang="en-US" sz="4000" b="1" smtClean="0">
                <a:solidFill>
                  <a:schemeClr val="tx1"/>
                </a:solidFill>
              </a:rPr>
              <a:t/>
            </a:r>
            <a:br>
              <a:rPr lang="en-US" altLang="en-US" sz="4000" b="1" smtClean="0">
                <a:solidFill>
                  <a:schemeClr val="tx1"/>
                </a:solidFill>
              </a:rPr>
            </a:br>
            <a:endParaRPr lang="en-US" altLang="en-US" sz="4000" b="1" smtClean="0">
              <a:solidFill>
                <a:schemeClr val="tx1"/>
              </a:solidFill>
            </a:endParaRPr>
          </a:p>
        </p:txBody>
      </p:sp>
      <p:pic>
        <p:nvPicPr>
          <p:cNvPr id="20483" name="Picture 4" descr="TIG SH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75" y="1773238"/>
            <a:ext cx="4846638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r-Latn-CS" sz="4000" smtClean="0">
                <a:solidFill>
                  <a:srgbClr val="FFFF66"/>
                </a:solidFill>
              </a:rPr>
              <a:t>PRIMENA I KARAKTERISTIKE</a:t>
            </a:r>
            <a:br>
              <a:rPr lang="sr-Latn-CS" sz="4000" smtClean="0">
                <a:solidFill>
                  <a:srgbClr val="FFFF66"/>
                </a:solidFill>
              </a:rPr>
            </a:br>
            <a:r>
              <a:rPr lang="sr-Latn-CS" sz="4000" smtClean="0">
                <a:solidFill>
                  <a:srgbClr val="FFFF66"/>
                </a:solidFill>
              </a:rPr>
              <a:t>tip TIG-SH</a:t>
            </a:r>
            <a:endParaRPr lang="en-US" sz="4000" smtClean="0">
              <a:solidFill>
                <a:srgbClr val="FFFF66"/>
              </a:solidFill>
            </a:endParaRPr>
          </a:p>
        </p:txBody>
      </p:sp>
      <p:sp>
        <p:nvSpPr>
          <p:cNvPr id="389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r-Latn-CS" sz="2400" smtClean="0">
                <a:solidFill>
                  <a:srgbClr val="FFFF66"/>
                </a:solidFill>
              </a:rPr>
              <a:t>NAJZASTUPLJENIJI U SEOSKIM SREDINAMA ZA GREJANJE DOMAĆINSTAVA</a:t>
            </a:r>
          </a:p>
          <a:p>
            <a:pPr eaLnBrk="1" hangingPunct="1">
              <a:defRPr/>
            </a:pPr>
            <a:r>
              <a:rPr lang="sr-Latn-CS" sz="2400" smtClean="0">
                <a:solidFill>
                  <a:srgbClr val="FFFF66"/>
                </a:solidFill>
              </a:rPr>
              <a:t>LOŽENJE BIOMASE(BALA SLAME) U OSNOVNOM OBLIKU</a:t>
            </a:r>
          </a:p>
          <a:p>
            <a:pPr eaLnBrk="1" hangingPunct="1">
              <a:defRPr/>
            </a:pPr>
            <a:r>
              <a:rPr lang="sr-Latn-CS" sz="2400" smtClean="0">
                <a:solidFill>
                  <a:srgbClr val="FFFF66"/>
                </a:solidFill>
              </a:rPr>
              <a:t>MOGUĆNOST LOŽENJA DRUGIH GORIVA: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sr-Latn-CS" sz="2400" smtClean="0">
                <a:solidFill>
                  <a:srgbClr val="FFFF66"/>
                </a:solidFill>
              </a:rPr>
              <a:t>	-ŠAPURIKA, DRVO, UGALJ, BRIKET, PILJEVINA</a:t>
            </a:r>
          </a:p>
          <a:p>
            <a:pPr eaLnBrk="1" hangingPunct="1">
              <a:defRPr/>
            </a:pPr>
            <a:r>
              <a:rPr lang="sr-Latn-CS" sz="2400" smtClean="0">
                <a:solidFill>
                  <a:srgbClr val="FFFF66"/>
                </a:solidFill>
              </a:rPr>
              <a:t>VELIKA ZAPREMINA LOŽIŠTA</a:t>
            </a:r>
          </a:p>
          <a:p>
            <a:pPr eaLnBrk="1" hangingPunct="1">
              <a:defRPr/>
            </a:pPr>
            <a:r>
              <a:rPr lang="sr-Latn-CS" sz="2400" smtClean="0">
                <a:solidFill>
                  <a:srgbClr val="FFFF66"/>
                </a:solidFill>
              </a:rPr>
              <a:t>GARANCIJA 3 GODINA</a:t>
            </a:r>
          </a:p>
          <a:p>
            <a:pPr eaLnBrk="1" hangingPunct="1">
              <a:defRPr/>
            </a:pPr>
            <a:r>
              <a:rPr lang="sr-Latn-CS" sz="2400" smtClean="0">
                <a:solidFill>
                  <a:srgbClr val="FFFF66"/>
                </a:solidFill>
              </a:rPr>
              <a:t>KOTLOVSKI LIM #4mm</a:t>
            </a:r>
          </a:p>
          <a:p>
            <a:pPr eaLnBrk="1" hangingPunct="1">
              <a:defRPr/>
            </a:pPr>
            <a:r>
              <a:rPr lang="sr-Latn-CS" sz="2400" smtClean="0">
                <a:solidFill>
                  <a:srgbClr val="FFFF66"/>
                </a:solidFill>
              </a:rPr>
              <a:t>VELIKA AKUMULATIVNOST KOTLA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sr-Latn-CS" sz="2400" smtClean="0">
              <a:solidFill>
                <a:srgbClr val="FFFF66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sr-Latn-CS" sz="2400" smtClean="0">
              <a:solidFill>
                <a:srgbClr val="FFFF66"/>
              </a:solidFill>
            </a:endParaRPr>
          </a:p>
          <a:p>
            <a:pPr eaLnBrk="1" hangingPunct="1">
              <a:defRPr/>
            </a:pPr>
            <a:endParaRPr 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8002587" cy="1084263"/>
          </a:xfrm>
        </p:spPr>
        <p:txBody>
          <a:bodyPr/>
          <a:lstStyle/>
          <a:p>
            <a:pPr eaLnBrk="1" hangingPunct="1"/>
            <a:r>
              <a:rPr lang="sr-Latn-CS" altLang="en-US" sz="2400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sr-Latn-CS" altLang="en-US" sz="240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sr-Latn-CS" altLang="en-US" sz="1800" b="1" smtClean="0">
                <a:solidFill>
                  <a:schemeClr val="tx1"/>
                </a:solidFill>
                <a:latin typeface="Times New Roman" pitchFamily="18" charset="0"/>
              </a:rPr>
              <a:t>TOPLOVODNI KOTAO NA BIOMASU OD 40 DO 100 KW</a:t>
            </a:r>
            <a:r>
              <a:rPr lang="sr-Latn-CS" altLang="en-US" sz="2400" b="1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br>
              <a:rPr lang="sr-Latn-CS" altLang="en-US" sz="2400" b="1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sr-Latn-CS" altLang="en-US" sz="2400" b="1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sr-Latn-CS" altLang="en-US" sz="2400" b="1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sr-Latn-CS" altLang="en-US" sz="2400" b="1" smtClean="0">
                <a:solidFill>
                  <a:schemeClr val="tx1"/>
                </a:solidFill>
                <a:latin typeface="Times New Roman" pitchFamily="18" charset="0"/>
              </a:rPr>
              <a:t>TIG-SH</a:t>
            </a:r>
            <a:r>
              <a:rPr lang="en-US" altLang="en-US" sz="4000" b="1" smtClean="0">
                <a:solidFill>
                  <a:schemeClr val="tx1"/>
                </a:solidFill>
              </a:rPr>
              <a:t/>
            </a:r>
            <a:br>
              <a:rPr lang="en-US" altLang="en-US" sz="4000" b="1" smtClean="0">
                <a:solidFill>
                  <a:schemeClr val="tx1"/>
                </a:solidFill>
              </a:rPr>
            </a:br>
            <a:endParaRPr lang="en-US" altLang="en-US" sz="4000" b="1" smtClean="0">
              <a:solidFill>
                <a:schemeClr val="tx1"/>
              </a:solidFill>
            </a:endParaRPr>
          </a:p>
        </p:txBody>
      </p:sp>
      <p:pic>
        <p:nvPicPr>
          <p:cNvPr id="21507" name="Picture 5" descr="KOTAO 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938"/>
            <a:ext cx="88931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Latn-CS" altLang="en-US" sz="3200" smtClean="0">
                <a:solidFill>
                  <a:srgbClr val="333300"/>
                </a:solidFill>
              </a:rPr>
              <a:t>UPOREDNA ANALIZA KONSTRUKCIJE KOTLOVA</a:t>
            </a:r>
            <a:endParaRPr lang="en-US" altLang="en-US" sz="3200" smtClean="0">
              <a:solidFill>
                <a:srgbClr val="333300"/>
              </a:solidFill>
            </a:endParaRPr>
          </a:p>
        </p:txBody>
      </p:sp>
      <p:sp>
        <p:nvSpPr>
          <p:cNvPr id="25603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539750" y="5734050"/>
            <a:ext cx="8229600" cy="9048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r-Latn-CS" altLang="en-US" sz="2800" smtClean="0"/>
              <a:t>           </a:t>
            </a:r>
            <a:r>
              <a:rPr lang="sr-Latn-CS" altLang="en-US" sz="2800" smtClean="0">
                <a:solidFill>
                  <a:srgbClr val="333300"/>
                </a:solidFill>
              </a:rPr>
              <a:t>TIG-S                                   TIG-SH</a:t>
            </a:r>
            <a:endParaRPr lang="en-US" altLang="en-US" sz="2800" smtClean="0">
              <a:solidFill>
                <a:srgbClr val="333300"/>
              </a:solidFill>
            </a:endParaRPr>
          </a:p>
        </p:txBody>
      </p:sp>
      <p:graphicFrame>
        <p:nvGraphicFramePr>
          <p:cNvPr id="25604" name="Object 8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323850" y="1989138"/>
          <a:ext cx="4319588" cy="352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6" name="CorelDRAW" r:id="rId3" imgW="6434328" imgH="5279136" progId="CorelDRAW.Graphic.12">
                  <p:embed/>
                </p:oleObj>
              </mc:Choice>
              <mc:Fallback>
                <p:oleObj name="CorelDRAW" r:id="rId3" imgW="6434328" imgH="5279136" progId="CorelDRAW.Graphic.12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989138"/>
                        <a:ext cx="4319588" cy="352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05" name="Picture 9" descr="TIG SH presek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2133600"/>
            <a:ext cx="3768725" cy="3190875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r-Latn-CS" smtClean="0">
                <a:solidFill>
                  <a:srgbClr val="FFFF66"/>
                </a:solidFill>
              </a:rPr>
              <a:t>PRIMER </a:t>
            </a:r>
            <a:endParaRPr lang="en-US" smtClean="0">
              <a:solidFill>
                <a:srgbClr val="FFFF66"/>
              </a:solidFill>
            </a:endParaRPr>
          </a:p>
        </p:txBody>
      </p:sp>
      <p:sp>
        <p:nvSpPr>
          <p:cNvPr id="277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sr-Latn-CS" sz="1800" b="1" dirty="0" smtClean="0">
                <a:solidFill>
                  <a:srgbClr val="FFFF66"/>
                </a:solidFill>
              </a:rPr>
              <a:t>ZA POTREBE KUĆE OD 200m</a:t>
            </a:r>
            <a:r>
              <a:rPr lang="en-US" sz="1800" b="1" dirty="0" smtClean="0">
                <a:solidFill>
                  <a:srgbClr val="FFFF66"/>
                </a:solidFill>
              </a:rPr>
              <a:t>²</a:t>
            </a:r>
            <a:r>
              <a:rPr lang="sr-Latn-CS" sz="1800" b="1" dirty="0" smtClean="0">
                <a:solidFill>
                  <a:srgbClr val="FFFF66"/>
                </a:solidFill>
              </a:rPr>
              <a:t> POTREBNO JE PRIBLIŽNO 1000 BALA SLAME PO SEZONI, ILI 50000 din, ZA DOMAĆINSTVO KOJE NEMA SVOJU SLAMU. DOMAĆINSTVO KOJE IMA SVOJU ZEMLJU I MEHANIZACIJU TREBA DA RAČUNA SAMO NA TROŠKOVE GORIVA ZA PRIKUPLJANJE I VEZIVO.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sr-Latn-CS" sz="1800" b="1" dirty="0" smtClean="0">
              <a:solidFill>
                <a:srgbClr val="FFFF66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sr-Latn-CS" sz="1800" b="1" dirty="0" smtClean="0">
                <a:solidFill>
                  <a:srgbClr val="FFFF66"/>
                </a:solidFill>
              </a:rPr>
              <a:t>ZA POTREBE KUĆE OD 200m</a:t>
            </a:r>
            <a:r>
              <a:rPr lang="en-US" sz="1800" b="1" dirty="0" smtClean="0">
                <a:solidFill>
                  <a:srgbClr val="FFFF66"/>
                </a:solidFill>
              </a:rPr>
              <a:t>²</a:t>
            </a:r>
            <a:r>
              <a:rPr lang="sr-Latn-CS" sz="1800" b="1" dirty="0" smtClean="0">
                <a:solidFill>
                  <a:srgbClr val="FFFF66"/>
                </a:solidFill>
              </a:rPr>
              <a:t> ZA OSTALE ENERGENTE TREBA IZDVOJITI: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sr-Latn-CS" sz="1800" b="1" dirty="0" smtClean="0">
                <a:solidFill>
                  <a:srgbClr val="FFFF66"/>
                </a:solidFill>
              </a:rPr>
              <a:t>		-GAS        ~155.000,00   din/sezoni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sr-Latn-CS" sz="1800" b="1" dirty="0" smtClean="0">
                <a:solidFill>
                  <a:srgbClr val="FFFF66"/>
                </a:solidFill>
              </a:rPr>
              <a:t>		-UGALJ   ~110.000,00   din/sezoni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sr-Latn-CS" sz="1800" b="1" dirty="0" smtClean="0">
                <a:solidFill>
                  <a:srgbClr val="FFFF66"/>
                </a:solidFill>
              </a:rPr>
              <a:t>		-DRVO       ~75.000,00   din/sezoni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sr-Latn-CS" sz="1800" b="1" dirty="0" smtClean="0">
              <a:solidFill>
                <a:srgbClr val="FFFF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sr-Latn-CS" sz="1800" b="1" dirty="0" smtClean="0">
              <a:solidFill>
                <a:srgbClr val="FFFF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sr-Latn-CS" sz="1800" b="1" dirty="0" smtClean="0">
                <a:solidFill>
                  <a:srgbClr val="FFFF66"/>
                </a:solidFill>
              </a:rPr>
              <a:t>*ZAVISNO OD KVALITETA OGREVA I STEPENA ISKORIŠĆENJA KOTLA</a:t>
            </a:r>
            <a:endParaRPr lang="sr-Latn-CS" sz="1600" b="1" dirty="0" smtClean="0">
              <a:solidFill>
                <a:srgbClr val="FFFF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sr-Latn-CS" sz="2400" dirty="0" smtClean="0"/>
              <a:t> 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r-Latn-CS" sz="4000" dirty="0" smtClean="0">
                <a:solidFill>
                  <a:srgbClr val="FFFF66"/>
                </a:solidFill>
              </a:rPr>
              <a:t>KOTLOVI NA PELET SA AUTOMATSKIM DOZIRANJEM</a:t>
            </a:r>
            <a:endParaRPr lang="en-US" sz="4000" dirty="0" smtClean="0">
              <a:solidFill>
                <a:srgbClr val="FFFF66"/>
              </a:solidFill>
            </a:endParaRPr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72816"/>
            <a:ext cx="6804248" cy="46085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r-Latn-CS" smtClean="0">
                <a:solidFill>
                  <a:srgbClr val="FFFF66"/>
                </a:solidFill>
              </a:rPr>
              <a:t>KARAKTERISTIKE</a:t>
            </a:r>
            <a:endParaRPr lang="en-US" smtClean="0">
              <a:solidFill>
                <a:srgbClr val="FFFF66"/>
              </a:solidFill>
            </a:endParaRPr>
          </a:p>
        </p:txBody>
      </p:sp>
      <p:sp>
        <p:nvSpPr>
          <p:cNvPr id="265219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628800"/>
            <a:ext cx="8229600" cy="4533900"/>
          </a:xfrm>
        </p:spPr>
        <p:txBody>
          <a:bodyPr/>
          <a:lstStyle/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rgbClr val="FFFF00"/>
                </a:solidFill>
              </a:rPr>
              <a:t>MOGU</a:t>
            </a:r>
            <a:r>
              <a:rPr lang="sr-Latn-CS" sz="2400" dirty="0" smtClean="0">
                <a:solidFill>
                  <a:srgbClr val="FFFF00"/>
                </a:solidFill>
              </a:rPr>
              <a:t>ĆNOST LOŽENJA AGRO I DRVENOG PELETA</a:t>
            </a:r>
          </a:p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dirty="0" smtClean="0">
                <a:solidFill>
                  <a:srgbClr val="FFFF00"/>
                </a:solidFill>
              </a:rPr>
              <a:t>MOGUĆNOST LOŽENJA ČVRSTOG GORIVA(DRVO)</a:t>
            </a:r>
          </a:p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dirty="0" smtClean="0">
                <a:solidFill>
                  <a:srgbClr val="FFFF00"/>
                </a:solidFill>
              </a:rPr>
              <a:t> POMIČNA LIVENA REŠETKA</a:t>
            </a:r>
          </a:p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dirty="0" smtClean="0">
                <a:solidFill>
                  <a:srgbClr val="FFFF00"/>
                </a:solidFill>
              </a:rPr>
              <a:t>POTPUNO AUTOMATIZOVAN PROCES GREJANJA</a:t>
            </a:r>
          </a:p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dirty="0" smtClean="0">
                <a:solidFill>
                  <a:srgbClr val="FFFF00"/>
                </a:solidFill>
              </a:rPr>
              <a:t>SPREMNIK ZA GORIVO AUTONOMIJE DVA DANA</a:t>
            </a:r>
          </a:p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dirty="0" smtClean="0">
                <a:solidFill>
                  <a:srgbClr val="FFFF00"/>
                </a:solidFill>
              </a:rPr>
              <a:t>AUTOMATSKO IZBACIVANJE PEPELA</a:t>
            </a:r>
          </a:p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dirty="0" smtClean="0">
                <a:solidFill>
                  <a:srgbClr val="FFFF00"/>
                </a:solidFill>
              </a:rPr>
              <a:t>NEMA STVARANJA SILIKATNIH ŠLJAKA</a:t>
            </a:r>
          </a:p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dirty="0" smtClean="0">
                <a:solidFill>
                  <a:srgbClr val="FFFF00"/>
                </a:solidFill>
              </a:rPr>
              <a:t>GARANCIJA 5 GODINA</a:t>
            </a:r>
          </a:p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dirty="0" smtClean="0">
                <a:solidFill>
                  <a:srgbClr val="FFFF00"/>
                </a:solidFill>
              </a:rPr>
              <a:t>PRAVILAN RAD KOTLA ZAHTEVA ADEKVATNA PODEŠAVANJA PARAMETARA RADA</a:t>
            </a:r>
            <a:endParaRPr lang="en-US" sz="24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r-Latn-CS" sz="3200" dirty="0" smtClean="0">
                <a:solidFill>
                  <a:srgbClr val="FFFF66"/>
                </a:solidFill>
              </a:rPr>
              <a:t>KARAKTERISTIKE</a:t>
            </a:r>
            <a:r>
              <a:rPr lang="sr-Latn-RS" sz="3200" dirty="0" smtClean="0">
                <a:solidFill>
                  <a:srgbClr val="FFFF66"/>
                </a:solidFill>
              </a:rPr>
              <a:t> AGROPELETA</a:t>
            </a:r>
            <a:endParaRPr lang="en-US" sz="3200" dirty="0" smtClean="0">
              <a:solidFill>
                <a:srgbClr val="FFFF66"/>
              </a:solidFill>
            </a:endParaRPr>
          </a:p>
        </p:txBody>
      </p:sp>
      <p:sp>
        <p:nvSpPr>
          <p:cNvPr id="265219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412776"/>
            <a:ext cx="8352928" cy="4680520"/>
          </a:xfrm>
        </p:spPr>
        <p:txBody>
          <a:bodyPr/>
          <a:lstStyle/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r>
              <a:rPr lang="sr-Latn-RS" sz="2400" dirty="0" smtClean="0">
                <a:solidFill>
                  <a:srgbClr val="FFFF00"/>
                </a:solidFill>
              </a:rPr>
              <a:t>NISKA TEMPERATURA TOPLJENJA PEPELA ≈800°C</a:t>
            </a:r>
          </a:p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r>
              <a:rPr lang="sr-Latn-RS" sz="2400" dirty="0" smtClean="0">
                <a:solidFill>
                  <a:srgbClr val="FFFF00"/>
                </a:solidFill>
              </a:rPr>
              <a:t>UTICAJ VRSTE BIOMASE KOJA SE PELETIRA NA KARAKTERISTIKE GORENJA PELETA:</a:t>
            </a:r>
          </a:p>
          <a:p>
            <a:pPr marL="0" indent="0" eaLnBrk="1" hangingPunct="1">
              <a:buClr>
                <a:srgbClr val="FFFF66"/>
              </a:buClr>
              <a:buNone/>
              <a:defRPr/>
            </a:pPr>
            <a:r>
              <a:rPr lang="sr-Latn-RS" sz="2400" dirty="0" smtClean="0">
                <a:solidFill>
                  <a:srgbClr val="FFFF00"/>
                </a:solidFill>
              </a:rPr>
              <a:t>	-PELET OD ŽITNE SLAME-IZRAŽENO TOPLJENJE</a:t>
            </a:r>
          </a:p>
          <a:p>
            <a:pPr marL="0" indent="0" eaLnBrk="1" hangingPunct="1">
              <a:buClr>
                <a:srgbClr val="FFFF66"/>
              </a:buClr>
              <a:buNone/>
              <a:defRPr/>
            </a:pPr>
            <a:r>
              <a:rPr lang="sr-Latn-RS" sz="2400" dirty="0">
                <a:solidFill>
                  <a:srgbClr val="FFFF00"/>
                </a:solidFill>
              </a:rPr>
              <a:t>	</a:t>
            </a:r>
            <a:r>
              <a:rPr lang="sr-Latn-RS" sz="2400" dirty="0" smtClean="0">
                <a:solidFill>
                  <a:srgbClr val="FFFF00"/>
                </a:solidFill>
              </a:rPr>
              <a:t>-PELET OD SOJINE SLAME-LEBDEĆI PEPEO</a:t>
            </a:r>
          </a:p>
          <a:p>
            <a:pPr marL="0" indent="0" eaLnBrk="1" hangingPunct="1">
              <a:buClr>
                <a:srgbClr val="FFFF66"/>
              </a:buClr>
              <a:buNone/>
              <a:defRPr/>
            </a:pPr>
            <a:r>
              <a:rPr lang="sr-Latn-RS" sz="2400" dirty="0">
                <a:solidFill>
                  <a:srgbClr val="FFFF00"/>
                </a:solidFill>
              </a:rPr>
              <a:t>	</a:t>
            </a:r>
            <a:r>
              <a:rPr lang="sr-Latn-RS" sz="2400" dirty="0" smtClean="0">
                <a:solidFill>
                  <a:srgbClr val="FFFF00"/>
                </a:solidFill>
              </a:rPr>
              <a:t>-SIRKOV PELET-OSTACI SUMPORA</a:t>
            </a:r>
          </a:p>
          <a:p>
            <a:pPr marL="0" indent="0" eaLnBrk="1" hangingPunct="1">
              <a:buClr>
                <a:srgbClr val="FFFF66"/>
              </a:buClr>
              <a:buNone/>
              <a:defRPr/>
            </a:pPr>
            <a:r>
              <a:rPr lang="sr-Latn-RS" sz="2400" dirty="0">
                <a:solidFill>
                  <a:srgbClr val="FFFF00"/>
                </a:solidFill>
              </a:rPr>
              <a:t>	</a:t>
            </a:r>
            <a:r>
              <a:rPr lang="sr-Latn-RS" sz="2400" dirty="0" smtClean="0">
                <a:solidFill>
                  <a:srgbClr val="FFFF00"/>
                </a:solidFill>
              </a:rPr>
              <a:t>-PELET OD MASLINE-% ULJA</a:t>
            </a:r>
          </a:p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r>
              <a:rPr lang="sr-Latn-RS" sz="2400" dirty="0" smtClean="0">
                <a:solidFill>
                  <a:srgbClr val="FFFF00"/>
                </a:solidFill>
              </a:rPr>
              <a:t>VELIKA KOLIČINA PEPELA, ≥10%</a:t>
            </a:r>
          </a:p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r>
              <a:rPr lang="sr-Latn-RS" sz="2400" dirty="0" smtClean="0">
                <a:solidFill>
                  <a:srgbClr val="FFFF00"/>
                </a:solidFill>
              </a:rPr>
              <a:t>UTICAJ AGROTEHNIKE, ĐUBRENJA I VREMENSKIH USLOVA NA HEMIJSKI SASTAV SLAME</a:t>
            </a:r>
          </a:p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r>
              <a:rPr lang="sr-Latn-RS" sz="2400" dirty="0" smtClean="0">
                <a:solidFill>
                  <a:srgbClr val="FFFF00"/>
                </a:solidFill>
              </a:rPr>
              <a:t>IZRAŽENA HIDROSKOPNOST</a:t>
            </a:r>
          </a:p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r>
              <a:rPr lang="sr-Latn-RS" sz="2400" dirty="0" smtClean="0">
                <a:solidFill>
                  <a:srgbClr val="FFFF00"/>
                </a:solidFill>
              </a:rPr>
              <a:t>ZAHTEVNA OPREMA ZA PELETIRANJE</a:t>
            </a:r>
          </a:p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endParaRPr lang="sr-Latn-RS" sz="2400" dirty="0" smtClean="0">
              <a:solidFill>
                <a:srgbClr val="FFFF00"/>
              </a:solidFill>
            </a:endParaRPr>
          </a:p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endParaRPr lang="sr-Latn-RS" sz="2400" dirty="0" smtClean="0">
              <a:solidFill>
                <a:srgbClr val="FFFF00"/>
              </a:solidFill>
            </a:endParaRPr>
          </a:p>
          <a:p>
            <a:pPr marL="0" indent="0" eaLnBrk="1" hangingPunct="1">
              <a:buClr>
                <a:srgbClr val="FFFF66"/>
              </a:buClr>
              <a:buNone/>
              <a:defRPr/>
            </a:pPr>
            <a:endParaRPr lang="sr-Latn-RS" sz="2400" dirty="0" smtClean="0">
              <a:solidFill>
                <a:srgbClr val="FFFF00"/>
              </a:solidFill>
            </a:endParaRPr>
          </a:p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endParaRPr lang="en-US" sz="2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82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/>
          <a:lstStyle/>
          <a:p>
            <a:r>
              <a:rPr lang="sr-Latn-RS" sz="2400" dirty="0" smtClean="0">
                <a:solidFill>
                  <a:srgbClr val="FFFF00"/>
                </a:solidFill>
              </a:rPr>
              <a:t>SAGOREVANJE NA POKRETNOJ REŠETKI ELIMINIŠE UTICAJ SILIKATA I SPREČAVA TOPLJENJE PEPELA</a:t>
            </a:r>
            <a:endParaRPr lang="en-GB" sz="2400" dirty="0">
              <a:solidFill>
                <a:srgbClr val="FFFF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708" y="1600200"/>
            <a:ext cx="6046584" cy="4533900"/>
          </a:xfrm>
        </p:spPr>
      </p:pic>
    </p:spTree>
    <p:extLst>
      <p:ext uri="{BB962C8B-B14F-4D97-AF65-F5344CB8AC3E}">
        <p14:creationId xmlns:p14="http://schemas.microsoft.com/office/powerpoint/2010/main" val="359652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sz="quarter" idx="4294967295"/>
          </p:nvPr>
        </p:nvSpPr>
        <p:spPr>
          <a:xfrm>
            <a:off x="323528" y="476672"/>
            <a:ext cx="8497887" cy="6193110"/>
          </a:xfrm>
        </p:spPr>
        <p:txBody>
          <a:bodyPr/>
          <a:lstStyle/>
          <a:p>
            <a:pPr algn="just"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r>
              <a:rPr lang="sr-Latn-RS" sz="2800" dirty="0" smtClean="0">
                <a:solidFill>
                  <a:srgbClr val="FFFF00"/>
                </a:solidFill>
              </a:rPr>
              <a:t>Terming je osnovan pre 25 godina, dok se energetska kriza nije nazirala i dok su fosilna goriva bila jeftina i dostupna.</a:t>
            </a:r>
          </a:p>
          <a:p>
            <a:pPr algn="just"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r>
              <a:rPr lang="sr-Latn-RS" sz="2800" dirty="0" smtClean="0">
                <a:solidFill>
                  <a:srgbClr val="FFFF00"/>
                </a:solidFill>
              </a:rPr>
              <a:t>Vizija osnivača tada je bila da se tradicionalni energetski resurs Vojvodine(agrobiomasa) koristi kao energent.</a:t>
            </a:r>
          </a:p>
          <a:p>
            <a:pPr algn="just"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r>
              <a:rPr lang="sr-Latn-RS" sz="2800" dirty="0" smtClean="0">
                <a:solidFill>
                  <a:srgbClr val="FFFF00"/>
                </a:solidFill>
              </a:rPr>
              <a:t>Klimat Vojvodine zahteva 5-6 meseci grejanja u humane svrhe, i bar toliko u raznim tehnološkim procesima.</a:t>
            </a:r>
          </a:p>
          <a:p>
            <a:pPr algn="just"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r>
              <a:rPr lang="sr-Latn-RS" sz="2800" dirty="0" smtClean="0">
                <a:solidFill>
                  <a:srgbClr val="FFFF00"/>
                </a:solidFill>
              </a:rPr>
              <a:t>Naša vizija jeftinog, dostupnog resursa za grejanje bila je primenljiva baš za one koji su ga imali-poljoprivredu.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32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264"/>
            <a:ext cx="2930649" cy="4891270"/>
          </a:xfrm>
        </p:spPr>
      </p:pic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sr-Latn-RS" sz="2400" dirty="0" smtClean="0">
                <a:solidFill>
                  <a:srgbClr val="FFFF00"/>
                </a:solidFill>
              </a:rPr>
              <a:t>SISTEM ZA OTPEPELJAVANJE LOŽIŠTA IZBACUJE PEPEO U KUTIJU SA STRANE KOTLA</a:t>
            </a:r>
            <a:endParaRPr lang="en-GB" sz="2400" dirty="0">
              <a:solidFill>
                <a:srgbClr val="FFFF00"/>
              </a:solidFill>
            </a:endParaRP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13285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406389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sr-Latn-RS" sz="2400" dirty="0" smtClean="0">
                <a:solidFill>
                  <a:srgbClr val="FFFF00"/>
                </a:solidFill>
              </a:rPr>
              <a:t>DOZIRANJE PELETA SA DVA PUŽA SA TERMOPREKIDOM SPREČAVA PALJENJE KOŠA</a:t>
            </a:r>
            <a:endParaRPr lang="en-GB" sz="2400" dirty="0">
              <a:solidFill>
                <a:srgbClr val="FFFF00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25" y="1628775"/>
            <a:ext cx="7559675" cy="4525963"/>
          </a:xfrm>
        </p:spPr>
      </p:pic>
    </p:spTree>
    <p:extLst>
      <p:ext uri="{BB962C8B-B14F-4D97-AF65-F5344CB8AC3E}">
        <p14:creationId xmlns:p14="http://schemas.microsoft.com/office/powerpoint/2010/main" val="256875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sz="2400" dirty="0" smtClean="0">
                <a:solidFill>
                  <a:srgbClr val="FFFF00"/>
                </a:solidFill>
              </a:rPr>
              <a:t>AUTOMATSKA KONTROLNA JEDINICA MODULARNOG TIPA POSLEDNJE GENERACIJE</a:t>
            </a:r>
            <a:endParaRPr lang="en-GB" sz="2400" dirty="0">
              <a:solidFill>
                <a:srgbClr val="FFFF00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67544" y="5445224"/>
            <a:ext cx="4040188" cy="639762"/>
          </a:xfrm>
        </p:spPr>
        <p:txBody>
          <a:bodyPr/>
          <a:lstStyle/>
          <a:p>
            <a:r>
              <a:rPr lang="sr-Latn-RS" b="0" dirty="0" smtClean="0">
                <a:solidFill>
                  <a:srgbClr val="FFFF00"/>
                </a:solidFill>
                <a:effectLst/>
              </a:rPr>
              <a:t>DISPLEJ SA KOMANDAMA</a:t>
            </a:r>
            <a:endParaRPr lang="en-GB" b="0" dirty="0">
              <a:solidFill>
                <a:srgbClr val="FFFF00"/>
              </a:soli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40902"/>
            <a:ext cx="4040188" cy="2419234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r-Latn-RS" b="0" dirty="0" smtClean="0">
                <a:solidFill>
                  <a:srgbClr val="FFFF00"/>
                </a:solidFill>
                <a:effectLst/>
              </a:rPr>
              <a:t>UPRAVLJAČKA JEDINICA</a:t>
            </a:r>
            <a:endParaRPr lang="en-GB" b="0" dirty="0">
              <a:solidFill>
                <a:srgbClr val="FFFF00"/>
              </a:solidFill>
              <a:effectLst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65" y="2174875"/>
            <a:ext cx="2365894" cy="3951288"/>
          </a:xfrm>
        </p:spPr>
      </p:pic>
    </p:spTree>
    <p:extLst>
      <p:ext uri="{BB962C8B-B14F-4D97-AF65-F5344CB8AC3E}">
        <p14:creationId xmlns:p14="http://schemas.microsoft.com/office/powerpoint/2010/main" val="262852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990600" y="5105400"/>
            <a:ext cx="2971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r-Latn-CS" altLang="en-US" sz="1600"/>
              <a:t> </a:t>
            </a:r>
            <a:endParaRPr lang="en-US" altLang="en-US" sz="1600"/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468313" y="476250"/>
            <a:ext cx="8207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1400">
              <a:latin typeface="Times New Roman" pitchFamily="18" charset="0"/>
            </a:endParaRPr>
          </a:p>
        </p:txBody>
      </p:sp>
      <p:graphicFrame>
        <p:nvGraphicFramePr>
          <p:cNvPr id="28676" name="Object 4"/>
          <p:cNvGraphicFramePr>
            <a:graphicFrameLocks noChangeAspect="1"/>
          </p:cNvGraphicFramePr>
          <p:nvPr/>
        </p:nvGraphicFramePr>
        <p:xfrm>
          <a:off x="0" y="1989138"/>
          <a:ext cx="4679950" cy="3776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0" name="CorelDRAW" r:id="rId3" imgW="6174679" imgH="4983114" progId="CorelDRAW.Graphic.10">
                  <p:embed/>
                </p:oleObj>
              </mc:Choice>
              <mc:Fallback>
                <p:oleObj name="CorelDRAW" r:id="rId3" imgW="6174679" imgH="4983114" progId="CorelDRAW.Graphic.1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89138"/>
                        <a:ext cx="4679950" cy="3776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7" name="Picture 5" descr="Kota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341438"/>
            <a:ext cx="1512887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Salmenjak velik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284538"/>
            <a:ext cx="2679700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1042988" y="549275"/>
            <a:ext cx="7200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r-Latn-CS" altLang="en-US" b="1" u="sng">
                <a:latin typeface="Times New Roman" pitchFamily="18" charset="0"/>
              </a:rPr>
              <a:t>TOPLOVODNI KOTAO NA ČVRSTA GORIVA I BIOMASU OD 120 DO 1500 KW</a:t>
            </a:r>
            <a:endParaRPr lang="en-US" altLang="en-US" b="1" u="sng"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r-Latn-CS" smtClean="0">
                <a:solidFill>
                  <a:srgbClr val="FFFF66"/>
                </a:solidFill>
              </a:rPr>
              <a:t>PRIMENA I KARAKTERISTIKE</a:t>
            </a:r>
            <a:endParaRPr lang="en-US" smtClean="0">
              <a:solidFill>
                <a:srgbClr val="FFFF66"/>
              </a:solidFill>
            </a:endParaRPr>
          </a:p>
        </p:txBody>
      </p:sp>
      <p:sp>
        <p:nvSpPr>
          <p:cNvPr id="3768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dirty="0" smtClean="0">
                <a:solidFill>
                  <a:srgbClr val="FFFF00"/>
                </a:solidFill>
              </a:rPr>
              <a:t>ZAGREVANJE VELIKIH POTROŠAČA:  FARME, EKONOMIJE, PLASTENICI, SUŠARE, HALE</a:t>
            </a:r>
          </a:p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dirty="0" smtClean="0">
                <a:solidFill>
                  <a:srgbClr val="FFFF00"/>
                </a:solidFill>
              </a:rPr>
              <a:t>LOŽENJE BIOMASE(BALA SLAME) U OSNOVNOM OBLIKU</a:t>
            </a:r>
          </a:p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dirty="0" smtClean="0">
                <a:solidFill>
                  <a:srgbClr val="FFFF00"/>
                </a:solidFill>
              </a:rPr>
              <a:t>MOGUĆNOST LOŽENJA DRUGIH GORIVA:</a:t>
            </a:r>
          </a:p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dirty="0" smtClean="0">
                <a:solidFill>
                  <a:srgbClr val="FFFF00"/>
                </a:solidFill>
              </a:rPr>
              <a:t>	-ŠAPURIKA, DRVO, UGALJ, BRIKET, PILJEVINA</a:t>
            </a:r>
          </a:p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dirty="0" smtClean="0">
                <a:solidFill>
                  <a:srgbClr val="FFFF00"/>
                </a:solidFill>
              </a:rPr>
              <a:t>VELIKA ZAPREMINA LOŽIŠTA</a:t>
            </a:r>
          </a:p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dirty="0" smtClean="0">
                <a:solidFill>
                  <a:srgbClr val="FFFF00"/>
                </a:solidFill>
              </a:rPr>
              <a:t>TROPROMAJNI KOTAO; Ƞ≥80%</a:t>
            </a:r>
          </a:p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dirty="0" smtClean="0">
                <a:solidFill>
                  <a:srgbClr val="FFFF00"/>
                </a:solidFill>
              </a:rPr>
              <a:t>NEMA STVARANJA SILIKATNIH ŠLJAKA</a:t>
            </a:r>
          </a:p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dirty="0" smtClean="0">
                <a:solidFill>
                  <a:srgbClr val="FFFF00"/>
                </a:solidFill>
              </a:rPr>
              <a:t>VELIKA AKUMULATIVNOST KOTLA</a:t>
            </a:r>
          </a:p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dirty="0" smtClean="0">
                <a:solidFill>
                  <a:srgbClr val="FFFF00"/>
                </a:solidFill>
              </a:rPr>
              <a:t>MOGUĆNOST NAMENSKE IZRADE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sr-Latn-CS" sz="24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sz="2400" dirty="0" smtClean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r-Latn-CS" smtClean="0">
                <a:solidFill>
                  <a:srgbClr val="FFFF66"/>
                </a:solidFill>
              </a:rPr>
              <a:t>GREJANJE PLASTENIKA</a:t>
            </a:r>
            <a:endParaRPr lang="en-US" smtClean="0">
              <a:solidFill>
                <a:srgbClr val="FFFF66"/>
              </a:solidFill>
            </a:endParaRPr>
          </a:p>
        </p:txBody>
      </p:sp>
      <p:pic>
        <p:nvPicPr>
          <p:cNvPr id="40963" name="Picture 7" descr="IMG_058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600200"/>
            <a:ext cx="3540125" cy="2654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4" name="Picture 21" descr="IMG_164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3905250"/>
            <a:ext cx="3937000" cy="2952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5" name="Picture 24" descr="IMG_382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6338" y="1069975"/>
            <a:ext cx="3546475" cy="2659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r-Latn-CS" sz="4000" dirty="0" smtClean="0">
                <a:solidFill>
                  <a:srgbClr val="FFFF00"/>
                </a:solidFill>
              </a:rPr>
              <a:t>GREJANJE POVRĆA U PLASTENIKU</a:t>
            </a:r>
            <a:endParaRPr lang="en-US" sz="4000" dirty="0" smtClean="0">
              <a:solidFill>
                <a:srgbClr val="FFFF00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r-Latn-CS" sz="2000" dirty="0" smtClean="0"/>
              <a:t>PROIZVODNJA PARADAJZA</a:t>
            </a:r>
            <a:endParaRPr lang="en-US" sz="2000" dirty="0" smtClean="0"/>
          </a:p>
        </p:txBody>
      </p:sp>
      <p:pic>
        <p:nvPicPr>
          <p:cNvPr id="35844" name="Picture 2" descr="D:\SLIKE TERMING\New Folder\Grejanje plastenika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636838"/>
            <a:ext cx="4040187" cy="3529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r-Latn-CS" sz="2000" dirty="0" smtClean="0"/>
              <a:t>PROIZVODNJA PAPRIKE</a:t>
            </a:r>
            <a:endParaRPr lang="en-US" sz="2000" dirty="0" smtClean="0"/>
          </a:p>
        </p:txBody>
      </p:sp>
      <p:pic>
        <p:nvPicPr>
          <p:cNvPr id="35846" name="Picture 4" descr="D:\SLIKE TERMING\New Folder\IMG_472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98" y="2637602"/>
            <a:ext cx="4035829" cy="302583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r-Latn-CS" sz="2400" dirty="0" smtClean="0">
                <a:solidFill>
                  <a:srgbClr val="FFFF00"/>
                </a:solidFill>
              </a:rPr>
              <a:t>MONTAŽA KOTLA NA BIOMASU I DIMNJAKA ZA GREJANJE KUĆE I PLASTENIKA-ZUBIN POTOK, KOSOVO</a:t>
            </a:r>
            <a:endParaRPr lang="en-US" sz="2400" dirty="0" smtClean="0">
              <a:solidFill>
                <a:srgbClr val="FFFF00"/>
              </a:solidFill>
            </a:endParaRPr>
          </a:p>
        </p:txBody>
      </p:sp>
      <p:pic>
        <p:nvPicPr>
          <p:cNvPr id="32771" name="Picture 2" descr="D:\SLIKE TERMING\Zubin Potok kotlarnica\P10102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5" y="2069522"/>
            <a:ext cx="4035829" cy="35952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3" descr="D:\SLIKE TERMING\Zubin Potok kotlarnica\P10102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547" y="1601932"/>
            <a:ext cx="3399905" cy="453043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r-Latn-CS" sz="3200" dirty="0" smtClean="0">
                <a:solidFill>
                  <a:srgbClr val="FFFF00"/>
                </a:solidFill>
              </a:rPr>
              <a:t>PROIZVODNJA CVEĆA</a:t>
            </a:r>
            <a:endParaRPr lang="en-US" sz="3200" dirty="0" smtClean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552" y="1916832"/>
            <a:ext cx="4040188" cy="639762"/>
          </a:xfrm>
        </p:spPr>
        <p:txBody>
          <a:bodyPr/>
          <a:lstStyle/>
          <a:p>
            <a:r>
              <a:rPr lang="sr-Latn-RS" b="0" dirty="0" smtClean="0">
                <a:solidFill>
                  <a:srgbClr val="FFFF66"/>
                </a:solidFill>
                <a:effectLst/>
              </a:rPr>
              <a:t>NA TOPLIM PODOVIMA</a:t>
            </a:r>
            <a:endParaRPr lang="sr-Latn-RS" b="0" dirty="0">
              <a:solidFill>
                <a:srgbClr val="FFFF66"/>
              </a:solidFill>
              <a:effectLst/>
            </a:endParaRPr>
          </a:p>
          <a:p>
            <a:r>
              <a:rPr lang="sr-Latn-RS" b="0" dirty="0" smtClean="0">
                <a:solidFill>
                  <a:srgbClr val="FFFF66"/>
                </a:solidFill>
                <a:effectLst/>
              </a:rPr>
              <a:t>U ČAŠICAMA</a:t>
            </a:r>
            <a:endParaRPr lang="en-GB" b="0" dirty="0">
              <a:solidFill>
                <a:srgbClr val="FFFF66"/>
              </a:solidFill>
              <a:effectLst/>
            </a:endParaRPr>
          </a:p>
        </p:txBody>
      </p:sp>
      <p:pic>
        <p:nvPicPr>
          <p:cNvPr id="36868" name="Picture 5" descr="D:\SLIKE TERMING\plastenici\Izgled kulture u plasteniku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8" y="1772816"/>
            <a:ext cx="4041775" cy="639762"/>
          </a:xfrm>
        </p:spPr>
        <p:txBody>
          <a:bodyPr/>
          <a:lstStyle/>
          <a:p>
            <a:r>
              <a:rPr lang="sr-Latn-RS" b="0" dirty="0" smtClean="0">
                <a:solidFill>
                  <a:srgbClr val="FFFF66"/>
                </a:solidFill>
                <a:effectLst/>
              </a:rPr>
              <a:t>MEĐUREDNO GREJANJE-REZANO CVEĆE</a:t>
            </a:r>
            <a:endParaRPr lang="en-GB" b="0" dirty="0">
              <a:solidFill>
                <a:srgbClr val="FFFF66"/>
              </a:solidFill>
              <a:effectLst/>
            </a:endParaRPr>
          </a:p>
        </p:txBody>
      </p:sp>
      <p:pic>
        <p:nvPicPr>
          <p:cNvPr id="36867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98" y="2637083"/>
            <a:ext cx="4035829" cy="302687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1" descr="IMG_016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33375"/>
            <a:ext cx="3686175" cy="2765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9" name="Picture 20" descr="IMG_1669_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33375"/>
            <a:ext cx="4000500" cy="3000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7" name="Picture 12" descr="IMG_383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38" y="3943523"/>
            <a:ext cx="2921924" cy="21904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8" name="Picture 18" descr="IMG_022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38" y="3943523"/>
            <a:ext cx="2921924" cy="21904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720080"/>
          </a:xfrm>
        </p:spPr>
        <p:txBody>
          <a:bodyPr/>
          <a:lstStyle/>
          <a:p>
            <a:r>
              <a:rPr lang="sr-Latn-RS" dirty="0" smtClean="0">
                <a:solidFill>
                  <a:srgbClr val="FFFF00"/>
                </a:solidFill>
              </a:rPr>
              <a:t>POČETAK FIRME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81364"/>
          </a:xfrm>
        </p:spPr>
        <p:txBody>
          <a:bodyPr/>
          <a:lstStyle/>
          <a:p>
            <a:pPr marL="0" indent="0">
              <a:buNone/>
            </a:pPr>
            <a:r>
              <a:rPr lang="sr-Latn-RS" sz="2800" dirty="0" smtClean="0">
                <a:solidFill>
                  <a:srgbClr val="FFFF00"/>
                </a:solidFill>
              </a:rPr>
              <a:t>Početak je bio sa probnim ložištima na oklasak(šapuriku) i slamu, polako se sticalo iskustvo, i poverenje, a dobri rezultati su nam dali samopouzdanje.</a:t>
            </a:r>
          </a:p>
          <a:p>
            <a:pPr marL="0" indent="0">
              <a:buNone/>
            </a:pPr>
            <a:r>
              <a:rPr lang="sr-Latn-RS" sz="2800" dirty="0" smtClean="0">
                <a:solidFill>
                  <a:srgbClr val="FFFF00"/>
                </a:solidFill>
              </a:rPr>
              <a:t>Polje primene je  ogromno: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Latn-RS" sz="2800" dirty="0" smtClean="0">
                <a:solidFill>
                  <a:srgbClr val="FFFF00"/>
                </a:solidFill>
              </a:rPr>
              <a:t>Grejanje farmi (svinja, pilića)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Latn-RS" sz="2800" dirty="0" smtClean="0">
                <a:solidFill>
                  <a:srgbClr val="FFFF00"/>
                </a:solidFill>
              </a:rPr>
              <a:t>Grejanje plastenika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Latn-RS" sz="2800" dirty="0" smtClean="0">
                <a:solidFill>
                  <a:srgbClr val="FFFF00"/>
                </a:solidFill>
              </a:rPr>
              <a:t>Raznih ekonomskih zgrada, radionica...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Latn-RS" sz="2800" dirty="0" smtClean="0">
                <a:solidFill>
                  <a:srgbClr val="FFFF00"/>
                </a:solidFill>
              </a:rPr>
              <a:t>Sušara za žitarice, voće, povrće...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Latn-RS" sz="2800" dirty="0" smtClean="0">
                <a:solidFill>
                  <a:srgbClr val="FFFF00"/>
                </a:solidFill>
              </a:rPr>
              <a:t>I kuća poljoprivrednih proizvođača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0" indent="0">
              <a:buNone/>
            </a:pPr>
            <a:endParaRPr lang="sr-Latn-RS" dirty="0" smtClean="0"/>
          </a:p>
        </p:txBody>
      </p:sp>
    </p:spTree>
    <p:extLst>
      <p:ext uri="{BB962C8B-B14F-4D97-AF65-F5344CB8AC3E}">
        <p14:creationId xmlns:p14="http://schemas.microsoft.com/office/powerpoint/2010/main" val="27235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288" y="274638"/>
            <a:ext cx="8291512" cy="1143000"/>
          </a:xfrm>
        </p:spPr>
        <p:txBody>
          <a:bodyPr/>
          <a:lstStyle/>
          <a:p>
            <a:pPr eaLnBrk="1" hangingPunct="1">
              <a:defRPr/>
            </a:pPr>
            <a:r>
              <a:rPr lang="sr-Latn-CS" sz="2800" dirty="0" smtClean="0">
                <a:solidFill>
                  <a:srgbClr val="FFFF00"/>
                </a:solidFill>
              </a:rPr>
              <a:t>ZIDANJE LOŽIŠTE KOTLA ZA DRVNI OTPAD- BJELOVAR HRVATSKA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  <p:pic>
        <p:nvPicPr>
          <p:cNvPr id="31748" name="Picture 3" descr="D:\ATI TERMING\SLIKE ATI\Bjelovar\2012-10-30 20.29.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7704" y="1412776"/>
            <a:ext cx="5328592" cy="49436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95288" y="620713"/>
            <a:ext cx="4040187" cy="639762"/>
          </a:xfrm>
        </p:spPr>
        <p:txBody>
          <a:bodyPr/>
          <a:lstStyle/>
          <a:p>
            <a:pPr eaLnBrk="1" hangingPunct="1">
              <a:defRPr/>
            </a:pPr>
            <a:r>
              <a:rPr lang="sr-Latn-CS" dirty="0" smtClean="0">
                <a:solidFill>
                  <a:srgbClr val="FFFF00"/>
                </a:solidFill>
              </a:rPr>
              <a:t>CIKLON DIMNIH GASOVA</a:t>
            </a:r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30723" name="Picture 2" descr="D:\ATI TERMING\SLIKE ATI\Bjelovar\Fotografia06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595438"/>
            <a:ext cx="3311525" cy="4416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3438" y="620713"/>
            <a:ext cx="4041775" cy="639762"/>
          </a:xfrm>
        </p:spPr>
        <p:txBody>
          <a:bodyPr/>
          <a:lstStyle/>
          <a:p>
            <a:pPr eaLnBrk="1" hangingPunct="1">
              <a:defRPr/>
            </a:pPr>
            <a:r>
              <a:rPr lang="sr-Latn-CS" dirty="0" smtClean="0">
                <a:solidFill>
                  <a:srgbClr val="FFFF00"/>
                </a:solidFill>
              </a:rPr>
              <a:t>SAGOREVANJE U KOTLU</a:t>
            </a:r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30725" name="Picture 3" descr="D:\ATI TERMING\SLIKE ATI\Bjelovar\Fotografia062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1619250"/>
            <a:ext cx="3240088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5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r-Latn-CS" sz="3200" dirty="0" smtClean="0">
                <a:solidFill>
                  <a:srgbClr val="FFFF66"/>
                </a:solidFill>
              </a:rPr>
              <a:t>LOŽENJE VLAŽNE KORE I PILJEVINE, SKENDERPROMET TAVANKUT</a:t>
            </a:r>
            <a:endParaRPr lang="en-US" sz="3200" dirty="0" smtClean="0">
              <a:solidFill>
                <a:srgbClr val="FFFF66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276872"/>
            <a:ext cx="4248473" cy="3096343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060848"/>
            <a:ext cx="3744415" cy="3240360"/>
          </a:xfrm>
        </p:spPr>
      </p:pic>
    </p:spTree>
    <p:extLst>
      <p:ext uri="{BB962C8B-B14F-4D97-AF65-F5344CB8AC3E}">
        <p14:creationId xmlns:p14="http://schemas.microsoft.com/office/powerpoint/2010/main" val="34256092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r-Latn-CS" sz="2800" dirty="0" smtClean="0">
                <a:solidFill>
                  <a:srgbClr val="FFFF66"/>
                </a:solidFill>
              </a:rPr>
              <a:t>KOTAO NA BIOMASU 1,2MW-GERBAFLOR SUBOTICA</a:t>
            </a:r>
            <a:endParaRPr lang="en-US" sz="2800" dirty="0" smtClean="0">
              <a:solidFill>
                <a:srgbClr val="FFFF66"/>
              </a:solidFill>
            </a:endParaRPr>
          </a:p>
        </p:txBody>
      </p:sp>
      <p:pic>
        <p:nvPicPr>
          <p:cNvPr id="33795" name="Picture 2" descr="D:\SLIKE TERMING\Gerbaflor SU\IMG_149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25" y="1601932"/>
            <a:ext cx="3395749" cy="453043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3" descr="D:\SLIKE TERMING\Gerbaflor SU\IMG_14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625" y="1601932"/>
            <a:ext cx="3395749" cy="453043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r-Latn-CS" sz="2800" dirty="0" smtClean="0">
                <a:solidFill>
                  <a:srgbClr val="FFFF00"/>
                </a:solidFill>
              </a:rPr>
              <a:t>SAGOREVANJE BIOMASE 1,2MW-GREJANJE PLASTENIKA GERBAFLOR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  <p:pic>
        <p:nvPicPr>
          <p:cNvPr id="34819" name="Picture 2" descr="D:\SLIKE TERMING\Gerbaflor SU\IMG_149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708" y="1600200"/>
            <a:ext cx="6046584" cy="4533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r-Latn-CS" sz="2800" dirty="0" smtClean="0">
                <a:solidFill>
                  <a:srgbClr val="FFFF00"/>
                </a:solidFill>
              </a:rPr>
              <a:t>KOTAO ZA SAGOREVANJE BIOMASE U ROL BALAMAØ1500mm;  800kW-BAČKO GRADIŠTE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  <p:pic>
        <p:nvPicPr>
          <p:cNvPr id="348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708" y="2156847"/>
            <a:ext cx="6046584" cy="36204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6389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r-Latn-CS" sz="2800" dirty="0" smtClean="0">
                <a:solidFill>
                  <a:srgbClr val="FFFF00"/>
                </a:solidFill>
              </a:rPr>
              <a:t>KONSTRUKCIJA KOTLA ZA SAGOREVANJE DRVENE SEČKE 500kW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  <p:pic>
        <p:nvPicPr>
          <p:cNvPr id="348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96753"/>
            <a:ext cx="3445603" cy="52565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6389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3528" y="188913"/>
            <a:ext cx="8496944" cy="1143000"/>
          </a:xfrm>
        </p:spPr>
        <p:txBody>
          <a:bodyPr/>
          <a:lstStyle/>
          <a:p>
            <a:pPr eaLnBrk="1" hangingPunct="1">
              <a:defRPr/>
            </a:pPr>
            <a:r>
              <a:rPr lang="sr-Latn-CS" sz="2800" dirty="0" smtClean="0">
                <a:solidFill>
                  <a:srgbClr val="FFFF00"/>
                </a:solidFill>
              </a:rPr>
              <a:t>MONTAŽA SISTEMA ZA SUŠENJE KAMILICE SAGOREVANJEM SEČKE-VLADISLAVCI</a:t>
            </a:r>
            <a:r>
              <a:rPr lang="en-US" sz="2800" dirty="0" smtClean="0">
                <a:solidFill>
                  <a:srgbClr val="FFFF00"/>
                </a:solidFill>
              </a:rPr>
              <a:t> HRVATSKA</a:t>
            </a:r>
          </a:p>
        </p:txBody>
      </p:sp>
      <p:pic>
        <p:nvPicPr>
          <p:cNvPr id="348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84784"/>
            <a:ext cx="5952662" cy="482453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624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r-Latn-CS" sz="2800" dirty="0" smtClean="0">
                <a:solidFill>
                  <a:srgbClr val="FFFF00"/>
                </a:solidFill>
              </a:rPr>
              <a:t>GORIONICI SA POKRETNOM REŠETKOM ZA SAGOREVANJE SEČKE-VLADISLAVCI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  <p:pic>
        <p:nvPicPr>
          <p:cNvPr id="348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340768"/>
            <a:ext cx="4392488" cy="4824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624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r-Latn-CS" sz="2800" dirty="0" smtClean="0">
                <a:solidFill>
                  <a:srgbClr val="FFFF00"/>
                </a:solidFill>
              </a:rPr>
              <a:t>GORIONICI SA POKRETNOM REŠETKOM U RADU-VLADISLAVCI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  <p:pic>
        <p:nvPicPr>
          <p:cNvPr id="34819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56792"/>
            <a:ext cx="8184381" cy="4608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791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>
                <a:solidFill>
                  <a:srgbClr val="FFFF00"/>
                </a:solidFill>
              </a:rPr>
              <a:t>POČETAK PRIČE O SLAMI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pPr marL="0" indent="0">
              <a:buNone/>
            </a:pPr>
            <a:r>
              <a:rPr lang="sr-Latn-RS" sz="2800" dirty="0" smtClean="0">
                <a:solidFill>
                  <a:srgbClr val="FFFF00"/>
                </a:solidFill>
              </a:rPr>
              <a:t>Polako smo proizvođače učili da su veoma bogati. Da 3,5kg njihove slame vredi kao tuđih 1 kg nafte. Da je 1€ slame u polju jednako sa 10€ nafte u kanti, 4€gasa i 5,5€električne enrgije</a:t>
            </a:r>
            <a:r>
              <a:rPr lang="sr-Latn-RS" sz="2800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None/>
            </a:pPr>
            <a:endParaRPr lang="sr-Latn-RS" sz="28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sr-Latn-RS" sz="2800" dirty="0" smtClean="0">
                <a:solidFill>
                  <a:srgbClr val="FFFF00"/>
                </a:solidFill>
              </a:rPr>
              <a:t>A kilovat toplotne energije ne zna od čega je nastao</a:t>
            </a:r>
            <a:r>
              <a:rPr lang="sr-Latn-RS" sz="2800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None/>
            </a:pPr>
            <a:endParaRPr lang="sr-Latn-RS" sz="28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sr-Latn-RS" sz="2800" dirty="0" smtClean="0">
                <a:solidFill>
                  <a:srgbClr val="FFFF00"/>
                </a:solidFill>
              </a:rPr>
              <a:t> Priča je polako prihvaćena prvo od proizvođača, a kasnije i od države.</a:t>
            </a:r>
            <a:endParaRPr lang="en-GB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6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r-Latn-CS" sz="2800" dirty="0" smtClean="0">
                <a:solidFill>
                  <a:srgbClr val="FFFF00"/>
                </a:solidFill>
              </a:rPr>
              <a:t>TOPLOVODNI AGREGATI ZA SUŠENJE KAMILICE TOPLIM VAZDUHOM-VLADISLAVCI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  <p:pic>
        <p:nvPicPr>
          <p:cNvPr id="348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7704856" cy="47525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7911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r-Latn-CS" sz="2800" dirty="0" smtClean="0">
                <a:solidFill>
                  <a:srgbClr val="FFFF00"/>
                </a:solidFill>
              </a:rPr>
              <a:t>POSTROJENJE ZA SUŠENJE KAMILICE U RADU-VLADISLAVCI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  <p:pic>
        <p:nvPicPr>
          <p:cNvPr id="348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72816"/>
            <a:ext cx="6576732" cy="42484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7911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5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r-Latn-CS" sz="3200" dirty="0" smtClean="0">
                <a:solidFill>
                  <a:srgbClr val="FFFF66"/>
                </a:solidFill>
              </a:rPr>
              <a:t>FARMA SVINJA KRIVAJA, LOŽENJE BALA SLAME</a:t>
            </a:r>
            <a:endParaRPr lang="en-US" sz="3200" dirty="0" smtClean="0">
              <a:solidFill>
                <a:srgbClr val="FFFF66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6833"/>
            <a:ext cx="4186808" cy="2736304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00200"/>
            <a:ext cx="3744415" cy="4781128"/>
          </a:xfrm>
        </p:spPr>
      </p:pic>
    </p:spTree>
    <p:extLst>
      <p:ext uri="{BB962C8B-B14F-4D97-AF65-F5344CB8AC3E}">
        <p14:creationId xmlns:p14="http://schemas.microsoft.com/office/powerpoint/2010/main" val="8406314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5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r-Latn-CS" sz="2800" dirty="0" smtClean="0">
                <a:solidFill>
                  <a:srgbClr val="FFFF66"/>
                </a:solidFill>
              </a:rPr>
              <a:t>LOŽENJE ROL BALA Ø800, VELIKI RADINCI SRBIJA</a:t>
            </a:r>
            <a:endParaRPr lang="en-US" sz="2800" dirty="0" smtClean="0">
              <a:solidFill>
                <a:srgbClr val="FFFF66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29" y="1916833"/>
            <a:ext cx="3648405" cy="2736304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666" y="2132856"/>
            <a:ext cx="4132781" cy="3600400"/>
          </a:xfrm>
        </p:spPr>
      </p:pic>
    </p:spTree>
    <p:extLst>
      <p:ext uri="{BB962C8B-B14F-4D97-AF65-F5344CB8AC3E}">
        <p14:creationId xmlns:p14="http://schemas.microsoft.com/office/powerpoint/2010/main" val="26267291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5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r-Latn-CS" smtClean="0">
                <a:solidFill>
                  <a:srgbClr val="FFFF66"/>
                </a:solidFill>
              </a:rPr>
              <a:t>GREJANJE FARMI</a:t>
            </a:r>
            <a:endParaRPr lang="en-US" smtClean="0">
              <a:solidFill>
                <a:srgbClr val="FFFF66"/>
              </a:solidFill>
            </a:endParaRPr>
          </a:p>
        </p:txBody>
      </p:sp>
      <p:pic>
        <p:nvPicPr>
          <p:cNvPr id="37891" name="Picture 10" descr="xBoks u eksploataciji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1650"/>
            <a:ext cx="4362450" cy="32718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2" name="Picture 11" descr="IMG_034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628775"/>
            <a:ext cx="4356100" cy="3267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r-Latn-CS" dirty="0" smtClean="0">
                <a:solidFill>
                  <a:srgbClr val="FFFF00"/>
                </a:solidFill>
              </a:rPr>
              <a:t>OBJEKTI PRASILIŠTA</a:t>
            </a:r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38915" name="Picture 3" descr="D:\SLIKE TERMING\Boks za prasenje\IMG_038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809750"/>
            <a:ext cx="4038600" cy="3490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D:\SLIKE TERMING\Boks za prasenje\IMG_036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773238"/>
            <a:ext cx="40386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2"/>
          <p:cNvSpPr txBox="1">
            <a:spLocks/>
          </p:cNvSpPr>
          <p:nvPr/>
        </p:nvSpPr>
        <p:spPr bwMode="auto">
          <a:xfrm>
            <a:off x="606425" y="5445125"/>
            <a:ext cx="8069263" cy="99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sr-Latn-CS" sz="2800" dirty="0" smtClean="0"/>
              <a:t>Podni paneli za grejanje prasadi u prasilištu</a:t>
            </a:r>
            <a:endParaRPr lang="en-US" sz="2800" dirty="0" smtClean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r-Latn-CS" dirty="0" smtClean="0">
                <a:solidFill>
                  <a:srgbClr val="FFFF00"/>
                </a:solidFill>
              </a:rPr>
              <a:t>OBJEKTI ODGOJA 6-25kg</a:t>
            </a:r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39939" name="Picture 4" descr="D:\ATI TERMING\SLIKE ATI\farma čoka\252CANON\IMG_189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6425" y="1631950"/>
            <a:ext cx="3932238" cy="35258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5" descr="D:\ATI TERMING\SLIKE ATI\farma zobnatica\IMG_10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4075" y="1628775"/>
            <a:ext cx="4038600" cy="3524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2"/>
          <p:cNvSpPr txBox="1">
            <a:spLocks/>
          </p:cNvSpPr>
          <p:nvPr/>
        </p:nvSpPr>
        <p:spPr bwMode="auto">
          <a:xfrm>
            <a:off x="606425" y="5480050"/>
            <a:ext cx="806926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sr-Latn-CS" sz="2800" dirty="0" smtClean="0"/>
              <a:t>Podni paneli za grejanje prasadi u odgoju</a:t>
            </a:r>
            <a:endParaRPr lang="en-US" sz="2800" dirty="0" smtClean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r-Latn-CS" sz="3200" dirty="0" smtClean="0">
                <a:solidFill>
                  <a:srgbClr val="FFFF00"/>
                </a:solidFill>
              </a:rPr>
              <a:t>TERMOGEN -GENERATOR TOPLOG VAZDUHA NA AGROPELET</a:t>
            </a:r>
            <a:endParaRPr lang="en-US" sz="3200" dirty="0" smtClean="0">
              <a:solidFill>
                <a:srgbClr val="FFFF00"/>
              </a:solidFill>
            </a:endParaRPr>
          </a:p>
        </p:txBody>
      </p:sp>
      <p:pic>
        <p:nvPicPr>
          <p:cNvPr id="46083" name="Picture 2" descr="D:\ATI TERMING\SLIKE ATI\termogen Perutnina\IMG_21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47" y="1601932"/>
            <a:ext cx="3399905" cy="453043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3" descr="D:\ATI TERMING\SLIKE ATI\termogen Perutnina\IMG_21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85" y="2352155"/>
            <a:ext cx="4035829" cy="302998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r-Latn-CS" dirty="0" smtClean="0">
                <a:solidFill>
                  <a:srgbClr val="FFFF00"/>
                </a:solidFill>
              </a:rPr>
              <a:t>PRIMENA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r>
              <a:rPr lang="sr-Latn-CS" sz="3600" dirty="0" smtClean="0">
                <a:solidFill>
                  <a:srgbClr val="FFFF66"/>
                </a:solidFill>
              </a:rPr>
              <a:t>ZAGREVANJE VAZDUHA   ZA POTREBE:</a:t>
            </a:r>
          </a:p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endParaRPr lang="sr-Latn-CS" sz="3600" dirty="0" smtClean="0">
              <a:solidFill>
                <a:srgbClr val="FFFF66"/>
              </a:solidFill>
            </a:endParaRPr>
          </a:p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r>
              <a:rPr lang="sr-Latn-CS" sz="3600" dirty="0" smtClean="0">
                <a:solidFill>
                  <a:srgbClr val="FFFF66"/>
                </a:solidFill>
              </a:rPr>
              <a:t>   -FARMI PILIĆA</a:t>
            </a:r>
          </a:p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r>
              <a:rPr lang="sr-Latn-CS" sz="3600" dirty="0" smtClean="0">
                <a:solidFill>
                  <a:srgbClr val="FFFF66"/>
                </a:solidFill>
              </a:rPr>
              <a:t>   -PROIZVODNIH HALA</a:t>
            </a:r>
          </a:p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r>
              <a:rPr lang="sr-Latn-CS" sz="3600" dirty="0" smtClean="0">
                <a:solidFill>
                  <a:srgbClr val="FFFF66"/>
                </a:solidFill>
              </a:rPr>
              <a:t>   -SPORTSKIH HALA</a:t>
            </a:r>
          </a:p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  <a:defRPr/>
            </a:pPr>
            <a:r>
              <a:rPr lang="sr-Latn-CS" sz="3600" dirty="0" smtClean="0">
                <a:solidFill>
                  <a:srgbClr val="FFFF66"/>
                </a:solidFill>
              </a:rPr>
              <a:t>   -SUŠARA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sr-Latn-CS" sz="2400" dirty="0" smtClean="0"/>
              <a:t>  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r-Latn-CS" dirty="0" smtClean="0">
                <a:solidFill>
                  <a:srgbClr val="FFFF00"/>
                </a:solidFill>
              </a:rPr>
              <a:t>KARAKTERISTIKE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sr-Latn-CS" altLang="en-US" sz="2800" dirty="0" smtClean="0"/>
          </a:p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</a:pPr>
            <a:r>
              <a:rPr lang="sr-Latn-CS" altLang="en-US" sz="2800" dirty="0" smtClean="0">
                <a:solidFill>
                  <a:srgbClr val="FFFF66"/>
                </a:solidFill>
              </a:rPr>
              <a:t>SAGOREVANJE SVIH VRSTA PELETA(SLAMA, DRVO, UGALJ...)</a:t>
            </a:r>
          </a:p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</a:pPr>
            <a:r>
              <a:rPr lang="sr-Latn-CS" altLang="en-US" sz="2800" dirty="0" smtClean="0">
                <a:solidFill>
                  <a:srgbClr val="FFFF66"/>
                </a:solidFill>
              </a:rPr>
              <a:t>ZAGREVANJE VAZDUHA DO TEMPERATURE 100</a:t>
            </a:r>
            <a:r>
              <a:rPr lang="sr-Latn-CS" altLang="en-US" sz="2800" dirty="0" smtClean="0">
                <a:solidFill>
                  <a:srgbClr val="FFFF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⁰C</a:t>
            </a:r>
          </a:p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</a:pPr>
            <a:r>
              <a:rPr lang="sr-Latn-CS" altLang="en-US" sz="2800" dirty="0" smtClean="0">
                <a:solidFill>
                  <a:srgbClr val="FFFF66"/>
                </a:solidFill>
                <a:ea typeface="Calibri" pitchFamily="34" charset="0"/>
                <a:cs typeface="Calibri" pitchFamily="34" charset="0"/>
              </a:rPr>
              <a:t>LIVENA POMIČNA REŠETKA ZA UKLANJANJE ŠLJAKE</a:t>
            </a:r>
          </a:p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</a:pPr>
            <a:r>
              <a:rPr lang="sr-Latn-CS" altLang="en-US" sz="2800" dirty="0" smtClean="0">
                <a:solidFill>
                  <a:srgbClr val="FFFF66"/>
                </a:solidFill>
                <a:ea typeface="Calibri" pitchFamily="34" charset="0"/>
                <a:cs typeface="Calibri" pitchFamily="34" charset="0"/>
              </a:rPr>
              <a:t>AUTOMATSKI RAD I IZBACIVANJE PEPELA IZ LOŽIŠTA</a:t>
            </a:r>
          </a:p>
          <a:p>
            <a:pPr eaLnBrk="1" hangingPunct="1">
              <a:buClr>
                <a:srgbClr val="FFFF66"/>
              </a:buClr>
              <a:buFont typeface="Arial" panose="020B0604020202020204" pitchFamily="34" charset="0"/>
              <a:buChar char="•"/>
            </a:pPr>
            <a:r>
              <a:rPr lang="sr-Latn-CS" altLang="en-US" sz="2800" dirty="0" smtClean="0">
                <a:solidFill>
                  <a:srgbClr val="FFFF66"/>
                </a:solidFill>
                <a:ea typeface="Calibri" pitchFamily="34" charset="0"/>
                <a:cs typeface="Calibri" pitchFamily="34" charset="0"/>
              </a:rPr>
              <a:t>KAPACITET DO 250 kW</a:t>
            </a:r>
            <a:endParaRPr lang="en-US" altLang="en-US" sz="2800" dirty="0" smtClean="0">
              <a:solidFill>
                <a:srgbClr val="FFFF66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258888"/>
          </a:xfrm>
        </p:spPr>
        <p:txBody>
          <a:bodyPr/>
          <a:lstStyle/>
          <a:p>
            <a:pPr eaLnBrk="1" hangingPunct="1">
              <a:defRPr/>
            </a:pPr>
            <a:r>
              <a:rPr lang="sr-Latn-CS" smtClean="0">
                <a:solidFill>
                  <a:srgbClr val="FFFF66"/>
                </a:solidFill>
              </a:rPr>
              <a:t>UŠTEDA KROZ BROJKE</a:t>
            </a:r>
            <a:endParaRPr lang="en-US" smtClean="0">
              <a:solidFill>
                <a:srgbClr val="FFFF66"/>
              </a:solidFill>
            </a:endParaRPr>
          </a:p>
        </p:txBody>
      </p:sp>
      <p:sp>
        <p:nvSpPr>
          <p:cNvPr id="278531" name="Rectangle 3"/>
          <p:cNvSpPr>
            <a:spLocks noGrp="1" noChangeArrowheads="1"/>
          </p:cNvSpPr>
          <p:nvPr>
            <p:ph idx="1"/>
          </p:nvPr>
        </p:nvSpPr>
        <p:spPr>
          <a:xfrm>
            <a:off x="0" y="1628775"/>
            <a:ext cx="8964613" cy="47815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sr-Latn-CS" sz="2400" dirty="0" smtClean="0">
                <a:solidFill>
                  <a:srgbClr val="FFFF66"/>
                </a:solidFill>
              </a:rPr>
              <a:t>   </a:t>
            </a:r>
            <a:r>
              <a:rPr lang="sr-Latn-CS" sz="2400" dirty="0" smtClean="0">
                <a:solidFill>
                  <a:srgbClr val="FFFF00"/>
                </a:solidFill>
              </a:rPr>
              <a:t> ZA DOBIJANJE 10Kw TOPLOTNE ENERGIJE TREBA: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sr-Latn-CS" sz="2400" dirty="0" smtClean="0">
                <a:solidFill>
                  <a:srgbClr val="FFFF00"/>
                </a:solidFill>
              </a:rPr>
              <a:t>       1kg NAFTE/h  x 120 rsd/kg= 120din/rsd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sr-Latn-CS" sz="2400" dirty="0" smtClean="0">
                <a:solidFill>
                  <a:srgbClr val="FFFF00"/>
                </a:solidFill>
              </a:rPr>
              <a:t>       1,2m</a:t>
            </a:r>
            <a:r>
              <a:rPr lang="en-US" sz="2400" dirty="0" smtClean="0">
                <a:solidFill>
                  <a:srgbClr val="FFFF00"/>
                </a:solidFill>
              </a:rPr>
              <a:t>³</a:t>
            </a:r>
            <a:r>
              <a:rPr lang="sr-Latn-CS" sz="2400" dirty="0" smtClean="0">
                <a:solidFill>
                  <a:srgbClr val="FFFF00"/>
                </a:solidFill>
              </a:rPr>
              <a:t> GASA/h  x  45din =54 din/h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sr-Latn-CS" sz="2400" dirty="0" smtClean="0">
                <a:solidFill>
                  <a:srgbClr val="FFFF00"/>
                </a:solidFill>
              </a:rPr>
              <a:t>       3,5kg SLAME(ILI NEKE BIOMASE)/h x 4,0 din=14,0 din/h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sr-Latn-CS" sz="2800" dirty="0" smtClean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sr-Latn-CS" dirty="0" smtClean="0">
                <a:solidFill>
                  <a:srgbClr val="FFFF00"/>
                </a:solidFill>
              </a:rPr>
              <a:t>   Dakle na </a:t>
            </a:r>
            <a:r>
              <a:rPr lang="sr-Latn-CS" u="sng" dirty="0" smtClean="0">
                <a:solidFill>
                  <a:srgbClr val="FFFF00"/>
                </a:solidFill>
              </a:rPr>
              <a:t>10kW</a:t>
            </a:r>
            <a:r>
              <a:rPr lang="sr-Latn-CS" dirty="0" smtClean="0">
                <a:solidFill>
                  <a:srgbClr val="FFFF00"/>
                </a:solidFill>
              </a:rPr>
              <a:t> toplotne energije dobijene biomasom uštedi se </a:t>
            </a:r>
            <a:r>
              <a:rPr lang="sr-Latn-CS" u="sng" dirty="0" smtClean="0">
                <a:solidFill>
                  <a:srgbClr val="FFFF00"/>
                </a:solidFill>
              </a:rPr>
              <a:t>106 din/h</a:t>
            </a:r>
            <a:r>
              <a:rPr lang="sr-Latn-CS" dirty="0" smtClean="0">
                <a:solidFill>
                  <a:srgbClr val="FFFF00"/>
                </a:solidFill>
              </a:rPr>
              <a:t> kroz naftu, ili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sr-Latn-CS" dirty="0" smtClean="0">
                <a:solidFill>
                  <a:srgbClr val="FFFF00"/>
                </a:solidFill>
              </a:rPr>
              <a:t>   40</a:t>
            </a:r>
            <a:r>
              <a:rPr lang="sr-Latn-CS" u="sng" dirty="0" smtClean="0">
                <a:solidFill>
                  <a:srgbClr val="FFFF00"/>
                </a:solidFill>
              </a:rPr>
              <a:t> din/h</a:t>
            </a:r>
            <a:r>
              <a:rPr lang="sr-Latn-CS" dirty="0" smtClean="0">
                <a:solidFill>
                  <a:srgbClr val="FFFF00"/>
                </a:solidFill>
              </a:rPr>
              <a:t> posmatrajući kroz gas.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sr-Latn-CS" dirty="0" smtClean="0">
              <a:solidFill>
                <a:srgbClr val="FF99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36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254226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r-Latn-CS" sz="3200" dirty="0" smtClean="0">
                <a:solidFill>
                  <a:srgbClr val="FFFF00"/>
                </a:solidFill>
              </a:rPr>
              <a:t>SAGOREVANJE NA POKRETNOJ REŠETKI</a:t>
            </a:r>
            <a:endParaRPr lang="en-US" sz="3200" dirty="0" smtClean="0">
              <a:solidFill>
                <a:srgbClr val="FFFF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68313" y="5300663"/>
            <a:ext cx="4040187" cy="639762"/>
          </a:xfrm>
        </p:spPr>
        <p:txBody>
          <a:bodyPr/>
          <a:lstStyle/>
          <a:p>
            <a:pPr algn="ctr" eaLnBrk="1" hangingPunct="1">
              <a:defRPr/>
            </a:pPr>
            <a:r>
              <a:rPr lang="sr-Latn-CS" dirty="0" smtClean="0"/>
              <a:t>POTPALA</a:t>
            </a:r>
            <a:endParaRPr lang="en-US" dirty="0" smtClean="0"/>
          </a:p>
        </p:txBody>
      </p:sp>
      <p:pic>
        <p:nvPicPr>
          <p:cNvPr id="49156" name="Picture 2" descr="D:\ATI TERMING\SLIKE ATI\termogen Perutnina\IMG_21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916113"/>
            <a:ext cx="4040187" cy="3030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787900" y="5300663"/>
            <a:ext cx="4041775" cy="639762"/>
          </a:xfrm>
        </p:spPr>
        <p:txBody>
          <a:bodyPr/>
          <a:lstStyle/>
          <a:p>
            <a:pPr algn="ctr" eaLnBrk="1" hangingPunct="1">
              <a:defRPr/>
            </a:pPr>
            <a:r>
              <a:rPr lang="sr-Latn-CS" dirty="0" smtClean="0"/>
              <a:t>PUN REŽIM RADA</a:t>
            </a:r>
            <a:endParaRPr lang="en-US" dirty="0" smtClean="0"/>
          </a:p>
        </p:txBody>
      </p:sp>
      <p:pic>
        <p:nvPicPr>
          <p:cNvPr id="49158" name="Picture 4" descr="D:\ATI TERMING\SLIKE ATI\termogen Perutnina\IMG_213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916113"/>
            <a:ext cx="4041775" cy="3032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r-Latn-CS" sz="2800" dirty="0" smtClean="0">
                <a:solidFill>
                  <a:srgbClr val="FFFF00"/>
                </a:solidFill>
              </a:rPr>
              <a:t>MONTAŽA TERMOGENA-MELENCI, PERUTNINA PTUJ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  <p:pic>
        <p:nvPicPr>
          <p:cNvPr id="4915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28800"/>
            <a:ext cx="6480720" cy="42484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90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r-Latn-CS" sz="3200" dirty="0" smtClean="0">
                <a:solidFill>
                  <a:srgbClr val="FFFF00"/>
                </a:solidFill>
              </a:rPr>
              <a:t>IZRADA TELA TERMOGENA</a:t>
            </a:r>
            <a:endParaRPr lang="en-US" sz="3200" dirty="0" smtClean="0">
              <a:solidFill>
                <a:srgbClr val="FFFF00"/>
              </a:solidFill>
            </a:endParaRPr>
          </a:p>
        </p:txBody>
      </p:sp>
      <p:pic>
        <p:nvPicPr>
          <p:cNvPr id="4915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00808"/>
            <a:ext cx="7056015" cy="41764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90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643192" cy="1162050"/>
          </a:xfrm>
        </p:spPr>
        <p:txBody>
          <a:bodyPr/>
          <a:lstStyle/>
          <a:p>
            <a:pPr eaLnBrk="1" hangingPunct="1">
              <a:defRPr/>
            </a:pPr>
            <a:r>
              <a:rPr lang="sr-Latn-RS" sz="2800" b="0" dirty="0" smtClean="0">
                <a:solidFill>
                  <a:srgbClr val="FFFF00"/>
                </a:solidFill>
                <a:effectLst/>
              </a:rPr>
              <a:t>SISTEMI ZA SUŠENJE DUVANA NA AGRO PELET-JTI SENTA(RJ LJUKOVO)</a:t>
            </a:r>
            <a:endParaRPr lang="en-US" sz="2800" b="0" dirty="0" smtClean="0">
              <a:solidFill>
                <a:srgbClr val="FFFF00"/>
              </a:solidFill>
              <a:effectLst/>
            </a:endParaRPr>
          </a:p>
        </p:txBody>
      </p:sp>
      <p:pic>
        <p:nvPicPr>
          <p:cNvPr id="4915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604" y="1484784"/>
            <a:ext cx="3504641" cy="464137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178696" cy="4691063"/>
          </a:xfrm>
        </p:spPr>
        <p:txBody>
          <a:bodyPr/>
          <a:lstStyle/>
          <a:p>
            <a:endParaRPr lang="sr-Latn-RS" dirty="0" smtClean="0"/>
          </a:p>
          <a:p>
            <a:endParaRPr lang="sr-Latn-RS" dirty="0"/>
          </a:p>
          <a:p>
            <a:pPr marL="285750" indent="-285750">
              <a:buClr>
                <a:srgbClr val="FFFF66"/>
              </a:buClr>
              <a:buFont typeface="Arial" panose="020B0604020202020204" pitchFamily="34" charset="0"/>
              <a:buChar char="•"/>
            </a:pPr>
            <a:r>
              <a:rPr lang="sr-Latn-RS" dirty="0" smtClean="0">
                <a:solidFill>
                  <a:srgbClr val="FFFF66"/>
                </a:solidFill>
              </a:rPr>
              <a:t>ZAGREVANJE TOPLOG VAZDUHA DO 80° C </a:t>
            </a:r>
          </a:p>
          <a:p>
            <a:pPr>
              <a:buClr>
                <a:srgbClr val="FFFF66"/>
              </a:buClr>
            </a:pPr>
            <a:endParaRPr lang="sr-Latn-RS" dirty="0" smtClean="0">
              <a:solidFill>
                <a:srgbClr val="FFFF66"/>
              </a:solidFill>
            </a:endParaRPr>
          </a:p>
          <a:p>
            <a:pPr marL="285750" indent="-285750">
              <a:buClr>
                <a:srgbClr val="FFFF66"/>
              </a:buClr>
              <a:buFont typeface="Arial" panose="020B0604020202020204" pitchFamily="34" charset="0"/>
              <a:buChar char="•"/>
            </a:pPr>
            <a:r>
              <a:rPr lang="sr-Latn-RS" dirty="0" smtClean="0">
                <a:solidFill>
                  <a:srgbClr val="FFFF66"/>
                </a:solidFill>
              </a:rPr>
              <a:t>AUTOMATIZOVANO VOĐENJE PROCESA SUŠENJA</a:t>
            </a:r>
          </a:p>
          <a:p>
            <a:pPr>
              <a:buClr>
                <a:srgbClr val="FFFF66"/>
              </a:buClr>
            </a:pPr>
            <a:endParaRPr lang="sr-Latn-RS" dirty="0" smtClean="0">
              <a:solidFill>
                <a:srgbClr val="FFFF66"/>
              </a:solidFill>
            </a:endParaRPr>
          </a:p>
          <a:p>
            <a:pPr marL="285750" indent="-285750">
              <a:buClr>
                <a:srgbClr val="FFFF66"/>
              </a:buClr>
              <a:buFont typeface="Arial" panose="020B0604020202020204" pitchFamily="34" charset="0"/>
              <a:buChar char="•"/>
            </a:pPr>
            <a:r>
              <a:rPr lang="sr-Latn-RS" dirty="0" smtClean="0">
                <a:solidFill>
                  <a:srgbClr val="FFFF66"/>
                </a:solidFill>
              </a:rPr>
              <a:t>SAGOREVANJE AGROPELETA OD ŽITNE SLAME NA POKRETNOJ REŠETKI</a:t>
            </a:r>
          </a:p>
          <a:p>
            <a:pPr>
              <a:buClr>
                <a:srgbClr val="FFFF66"/>
              </a:buClr>
            </a:pPr>
            <a:endParaRPr lang="sr-Latn-RS" dirty="0" smtClean="0">
              <a:solidFill>
                <a:srgbClr val="FFFF66"/>
              </a:solidFill>
            </a:endParaRPr>
          </a:p>
          <a:p>
            <a:pPr marL="285750" indent="-285750">
              <a:buClr>
                <a:srgbClr val="FFFF66"/>
              </a:buClr>
              <a:buFont typeface="Arial" panose="020B0604020202020204" pitchFamily="34" charset="0"/>
              <a:buChar char="•"/>
            </a:pPr>
            <a:r>
              <a:rPr lang="sr-Latn-RS" dirty="0" smtClean="0">
                <a:solidFill>
                  <a:srgbClr val="FFFF66"/>
                </a:solidFill>
              </a:rPr>
              <a:t>UŠTEDA PO ŠARŽI DUVANA(NEDELJNO) 200€ U ODNOSU NA PROPAN BUTAN</a:t>
            </a:r>
          </a:p>
          <a:p>
            <a:pPr marL="285750" indent="-285750">
              <a:buClr>
                <a:srgbClr val="FFFF66"/>
              </a:buClr>
              <a:buFont typeface="Arial" panose="020B0604020202020204" pitchFamily="34" charset="0"/>
              <a:buChar char="•"/>
            </a:pPr>
            <a:endParaRPr lang="sr-Latn-RS" dirty="0" smtClean="0">
              <a:solidFill>
                <a:srgbClr val="FFFF66"/>
              </a:solidFill>
            </a:endParaRPr>
          </a:p>
          <a:p>
            <a:pPr marL="285750" indent="-285750">
              <a:buClr>
                <a:srgbClr val="FFFF66"/>
              </a:buClr>
              <a:buFont typeface="Arial" panose="020B0604020202020204" pitchFamily="34" charset="0"/>
              <a:buChar char="•"/>
            </a:pPr>
            <a:r>
              <a:rPr lang="sr-Latn-RS" dirty="0" smtClean="0">
                <a:solidFill>
                  <a:srgbClr val="FFFF66"/>
                </a:solidFill>
              </a:rPr>
              <a:t>PROMOCIJA AGROPELETA OD STRANE JTI</a:t>
            </a:r>
          </a:p>
          <a:p>
            <a:pPr>
              <a:buClr>
                <a:srgbClr val="FFFF66"/>
              </a:buClr>
            </a:pPr>
            <a:endParaRPr lang="sr-Latn-RS" dirty="0">
              <a:solidFill>
                <a:srgbClr val="FFFF66"/>
              </a:solidFill>
            </a:endParaRPr>
          </a:p>
          <a:p>
            <a:pPr>
              <a:buClr>
                <a:srgbClr val="FFFF66"/>
              </a:buClr>
            </a:pPr>
            <a:endParaRPr lang="sr-Latn-RS" dirty="0" smtClean="0">
              <a:solidFill>
                <a:srgbClr val="FFFF66"/>
              </a:solidFill>
            </a:endParaRPr>
          </a:p>
          <a:p>
            <a:pPr marL="285750" indent="-285750">
              <a:buClr>
                <a:srgbClr val="FFFF66"/>
              </a:buClr>
              <a:buFont typeface="Arial" panose="020B0604020202020204" pitchFamily="34" charset="0"/>
              <a:buChar char="•"/>
            </a:pPr>
            <a:endParaRPr lang="sr-Latn-RS" dirty="0">
              <a:solidFill>
                <a:srgbClr val="FFFF66"/>
              </a:solidFill>
            </a:endParaRPr>
          </a:p>
          <a:p>
            <a:pPr>
              <a:buClr>
                <a:srgbClr val="FFFF66"/>
              </a:buClr>
            </a:pPr>
            <a:endParaRPr lang="sr-Latn-RS" dirty="0" smtClean="0">
              <a:solidFill>
                <a:srgbClr val="FFFF66"/>
              </a:solidFill>
            </a:endParaRPr>
          </a:p>
          <a:p>
            <a:pPr>
              <a:buClr>
                <a:srgbClr val="FFFF66"/>
              </a:buClr>
            </a:pPr>
            <a:endParaRPr lang="en-GB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9407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r-Latn-CS" sz="2800" dirty="0" smtClean="0">
                <a:solidFill>
                  <a:srgbClr val="FFFF00"/>
                </a:solidFill>
              </a:rPr>
              <a:t>GORIONIK SA POKRETNOM REŠETKOM U  RADU SA ŽITNIM PELETAMA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  <p:pic>
        <p:nvPicPr>
          <p:cNvPr id="4915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40" y="1412776"/>
            <a:ext cx="6224402" cy="43204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597233" y="5589240"/>
            <a:ext cx="822960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sr-Latn-CS" sz="2000" kern="0" dirty="0" smtClean="0">
                <a:solidFill>
                  <a:srgbClr val="FFFF00"/>
                </a:solidFill>
              </a:rPr>
              <a:t>OBRATITE PAŽNJU NA KOLIČINU PEPELA</a:t>
            </a:r>
            <a:endParaRPr lang="en-US" sz="2000" kern="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9407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568" y="836712"/>
            <a:ext cx="4040188" cy="639762"/>
          </a:xfrm>
        </p:spPr>
        <p:txBody>
          <a:bodyPr/>
          <a:lstStyle/>
          <a:p>
            <a:r>
              <a:rPr lang="sr-Latn-RS" b="0" dirty="0" smtClean="0">
                <a:solidFill>
                  <a:srgbClr val="FFFF66"/>
                </a:solidFill>
                <a:effectLst/>
              </a:rPr>
              <a:t>        ENERGENT</a:t>
            </a:r>
            <a:endParaRPr lang="en-GB" b="0" dirty="0">
              <a:solidFill>
                <a:srgbClr val="FFFF66"/>
              </a:solidFill>
              <a:effectLst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60848"/>
            <a:ext cx="4040188" cy="3528392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8024" y="836712"/>
            <a:ext cx="4041775" cy="639762"/>
          </a:xfrm>
        </p:spPr>
        <p:txBody>
          <a:bodyPr/>
          <a:lstStyle/>
          <a:p>
            <a:r>
              <a:rPr lang="sr-Latn-RS" b="0" dirty="0" smtClean="0">
                <a:solidFill>
                  <a:srgbClr val="FFFF66"/>
                </a:solidFill>
                <a:effectLst/>
              </a:rPr>
              <a:t>GOTOV PROIZVOD</a:t>
            </a:r>
            <a:endParaRPr lang="en-GB" b="0" dirty="0">
              <a:solidFill>
                <a:srgbClr val="FFFF66"/>
              </a:solidFill>
              <a:effectLst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60848"/>
            <a:ext cx="4041775" cy="3528392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428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57348" name="Picture 4" descr="IMG_20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238" y="-459432"/>
            <a:ext cx="10404476" cy="780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IMG_20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IMG_20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r-Latn-CS" sz="4000" smtClean="0"/>
              <a:t>KOMPLETNA IZRADA U POGONU TERMINGA</a:t>
            </a:r>
            <a:endParaRPr lang="en-US" sz="4000" smtClean="0"/>
          </a:p>
        </p:txBody>
      </p:sp>
      <p:pic>
        <p:nvPicPr>
          <p:cNvPr id="60419" name="Picture 5" descr="IMG_108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73" y="1600200"/>
            <a:ext cx="7888654" cy="4533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sz="4000" dirty="0" smtClean="0">
                <a:solidFill>
                  <a:srgbClr val="FFFF00"/>
                </a:solidFill>
              </a:rPr>
              <a:t>KARAKTERISTIKE  SLAME KAO GORIVA</a:t>
            </a:r>
            <a:endParaRPr lang="en-GB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Clr>
                <a:srgbClr val="FFFF66"/>
              </a:buClr>
              <a:buFont typeface="Arial" panose="020B0604020202020204" pitchFamily="34" charset="0"/>
              <a:buChar char="•"/>
            </a:pPr>
            <a:r>
              <a:rPr lang="sr-Latn-RS" sz="2000" dirty="0" smtClean="0">
                <a:solidFill>
                  <a:srgbClr val="FFFF00"/>
                </a:solidFill>
              </a:rPr>
              <a:t>HEMIJSKI SASTAV SLAME JE MINERALAN, ZA RAZLIKU OD DRVETA GDE JE CELULOZA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sr-Latn-RS" sz="2000" dirty="0" smtClean="0">
                <a:solidFill>
                  <a:srgbClr val="FFFF00"/>
                </a:solidFill>
              </a:rPr>
              <a:t>VISOK SADRŽAJ ZEMLJE KOJA SE POKUPI PRILIKOM SAKUPLJANJA  SA NJIVE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sr-Latn-RS" sz="2000" dirty="0" smtClean="0">
                <a:solidFill>
                  <a:srgbClr val="FFFF00"/>
                </a:solidFill>
              </a:rPr>
              <a:t>LOŠ ODNOS ZAPREMINSKE MASE Kg/m³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sr-Latn-RS" sz="2000" dirty="0" smtClean="0">
                <a:solidFill>
                  <a:srgbClr val="FFFF00"/>
                </a:solidFill>
              </a:rPr>
              <a:t>LOŠ ODNOS MASE I KALORIJSKE VREDNOSTI-</a:t>
            </a:r>
          </a:p>
          <a:p>
            <a:pPr marL="0" indent="0">
              <a:lnSpc>
                <a:spcPct val="150000"/>
              </a:lnSpc>
              <a:buClr>
                <a:srgbClr val="FFFF00"/>
              </a:buClr>
              <a:buNone/>
            </a:pPr>
            <a:r>
              <a:rPr lang="sr-Latn-RS" sz="2000" dirty="0">
                <a:solidFill>
                  <a:srgbClr val="FFFF00"/>
                </a:solidFill>
              </a:rPr>
              <a:t> </a:t>
            </a:r>
            <a:r>
              <a:rPr lang="sr-Latn-RS" sz="2000" dirty="0" smtClean="0">
                <a:solidFill>
                  <a:srgbClr val="FFFF00"/>
                </a:solidFill>
              </a:rPr>
              <a:t>   NISKA TOPLOTNA MOĆ Hd≈14MJ/Kg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sr-Latn-RS" sz="2000" dirty="0" smtClean="0">
                <a:solidFill>
                  <a:srgbClr val="FFFF00"/>
                </a:solidFill>
              </a:rPr>
              <a:t>NISKA TEMPERATURA TOPLJENJA PEPELA Ttp≈800°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sr-Latn-RS" sz="2000" dirty="0" smtClean="0">
                <a:solidFill>
                  <a:srgbClr val="FFFF00"/>
                </a:solidFill>
              </a:rPr>
              <a:t>VISOK SADRŽAJ PEPELA ≥10%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sr-Latn-RS" sz="2000" dirty="0" smtClean="0">
                <a:solidFill>
                  <a:srgbClr val="FFFF00"/>
                </a:solidFill>
              </a:rPr>
              <a:t>VEOMA ABRAZIVNA PRILIKOM PELETIRANJA</a:t>
            </a:r>
            <a:endParaRPr lang="en-GB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12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 descr="IMG_131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 descr="IMG_0890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4" y="278289"/>
            <a:ext cx="7805651" cy="58521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5" descr="IMG_0907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4" y="278289"/>
            <a:ext cx="7805651" cy="58521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5" descr="IMG_0934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4" y="278289"/>
            <a:ext cx="7805651" cy="58521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 descr="IMG_094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8813" y="0"/>
            <a:ext cx="488315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5" descr="IMG_0956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0738" y="0"/>
            <a:ext cx="4721225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7" descr="dimnjaci 03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274638"/>
            <a:ext cx="5543550" cy="6323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476672"/>
            <a:ext cx="8229600" cy="5832648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sr-Latn-CS" sz="5400" dirty="0" smtClean="0">
                <a:solidFill>
                  <a:srgbClr val="FFFF66"/>
                </a:solidFill>
              </a:rPr>
              <a:t>TERMING PROIZVODI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sr-Latn-CS" sz="5400" dirty="0" smtClean="0">
              <a:solidFill>
                <a:srgbClr val="FFFF66"/>
              </a:solidFill>
            </a:endParaRPr>
          </a:p>
          <a:p>
            <a:pPr algn="just" eaLnBrk="1" hangingPunct="1">
              <a:buClr>
                <a:srgbClr val="FFFF00"/>
              </a:buClr>
              <a:buFont typeface="Arial" panose="020B0604020202020204" pitchFamily="34" charset="0"/>
              <a:buChar char="•"/>
              <a:defRPr/>
            </a:pPr>
            <a:r>
              <a:rPr lang="sr-Latn-RS" dirty="0" smtClean="0">
                <a:solidFill>
                  <a:srgbClr val="FFFF66"/>
                </a:solidFill>
              </a:rPr>
              <a:t>SA SVOJIM LJUDIMA</a:t>
            </a:r>
          </a:p>
          <a:p>
            <a:pPr algn="just" eaLnBrk="1" hangingPunct="1">
              <a:buClr>
                <a:srgbClr val="FFFF00"/>
              </a:buClr>
              <a:buFont typeface="Arial" panose="020B0604020202020204" pitchFamily="34" charset="0"/>
              <a:buChar char="•"/>
              <a:defRPr/>
            </a:pPr>
            <a:endParaRPr lang="sr-Latn-RS" dirty="0" smtClean="0">
              <a:solidFill>
                <a:srgbClr val="FFFF66"/>
              </a:solidFill>
            </a:endParaRPr>
          </a:p>
          <a:p>
            <a:pPr algn="just" eaLnBrk="1" hangingPunct="1">
              <a:buClr>
                <a:srgbClr val="FFFF00"/>
              </a:buClr>
              <a:buFont typeface="Arial" panose="020B0604020202020204" pitchFamily="34" charset="0"/>
              <a:buChar char="•"/>
              <a:defRPr/>
            </a:pPr>
            <a:r>
              <a:rPr lang="sr-Latn-RS" dirty="0" smtClean="0">
                <a:solidFill>
                  <a:srgbClr val="FFFF66"/>
                </a:solidFill>
              </a:rPr>
              <a:t>PO SVOJIM PROJEKTIMA</a:t>
            </a:r>
          </a:p>
          <a:p>
            <a:pPr algn="just" eaLnBrk="1" hangingPunct="1">
              <a:buClr>
                <a:srgbClr val="FFFF00"/>
              </a:buClr>
              <a:buFont typeface="Arial" panose="020B0604020202020204" pitchFamily="34" charset="0"/>
              <a:buChar char="•"/>
              <a:defRPr/>
            </a:pPr>
            <a:endParaRPr lang="sr-Latn-RS" dirty="0" smtClean="0">
              <a:solidFill>
                <a:srgbClr val="FFFF66"/>
              </a:solidFill>
            </a:endParaRPr>
          </a:p>
          <a:p>
            <a:pPr algn="just" eaLnBrk="1" hangingPunct="1">
              <a:buClr>
                <a:srgbClr val="FFFF00"/>
              </a:buClr>
              <a:buFont typeface="Arial" panose="020B0604020202020204" pitchFamily="34" charset="0"/>
              <a:buChar char="•"/>
              <a:defRPr/>
            </a:pPr>
            <a:r>
              <a:rPr lang="sr-Latn-RS" dirty="0" smtClean="0">
                <a:solidFill>
                  <a:srgbClr val="FFFF66"/>
                </a:solidFill>
              </a:rPr>
              <a:t>SA SVOJIM PATENTIMA</a:t>
            </a:r>
          </a:p>
          <a:p>
            <a:pPr algn="just" eaLnBrk="1" hangingPunct="1">
              <a:buClr>
                <a:srgbClr val="FFFF00"/>
              </a:buClr>
              <a:buFont typeface="Arial" panose="020B0604020202020204" pitchFamily="34" charset="0"/>
              <a:buChar char="•"/>
              <a:defRPr/>
            </a:pPr>
            <a:endParaRPr lang="en-US" dirty="0" smtClean="0">
              <a:solidFill>
                <a:srgbClr val="FFFF66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3568" y="188640"/>
            <a:ext cx="8229600" cy="5328592"/>
          </a:xfrm>
        </p:spPr>
        <p:txBody>
          <a:bodyPr/>
          <a:lstStyle/>
          <a:p>
            <a:pPr marL="0" indent="0">
              <a:buNone/>
            </a:pPr>
            <a:r>
              <a:rPr lang="sr-Latn-RS" dirty="0" smtClean="0">
                <a:solidFill>
                  <a:srgbClr val="FFFF66"/>
                </a:solidFill>
              </a:rPr>
              <a:t>ŠTA SU NAŠI ZAKLJUČCI</a:t>
            </a:r>
          </a:p>
          <a:p>
            <a:pPr marL="0" indent="0">
              <a:buNone/>
            </a:pPr>
            <a:endParaRPr lang="sr-Latn-RS" dirty="0" smtClean="0">
              <a:solidFill>
                <a:srgbClr val="FFFF66"/>
              </a:solidFill>
            </a:endParaRPr>
          </a:p>
          <a:p>
            <a:pPr>
              <a:buClr>
                <a:srgbClr val="FFFF66"/>
              </a:buClr>
              <a:buFont typeface="Arial" panose="020B0604020202020204" pitchFamily="34" charset="0"/>
              <a:buChar char="•"/>
            </a:pPr>
            <a:r>
              <a:rPr lang="sr-Latn-RS" sz="2000" dirty="0" smtClean="0">
                <a:solidFill>
                  <a:srgbClr val="FFFF66"/>
                </a:solidFill>
              </a:rPr>
              <a:t>SLAMU TREBA DA KORISTE ONI KOJI JE IMAJU U OSNOVNOM OBLIKU(BEZ OBRADE) JER JE TAKO NAJJEFTINIJA. VIŠKOVE SAKUPITI I OBRADITI (PELETIRATI I BRIKETIRATI) KROZ REGIONALNE CENTRE ŠTO BLIŽE MESTU  SAKUPLJANJA. PODMIRITI PRVENSTVENO SOPSTVENE POTREBE, A VIŠKOVE EVENTUALNO IZVESTI.</a:t>
            </a:r>
          </a:p>
          <a:p>
            <a:pPr>
              <a:buClr>
                <a:srgbClr val="FFFF66"/>
              </a:buClr>
              <a:buFont typeface="Arial" panose="020B0604020202020204" pitchFamily="34" charset="0"/>
              <a:buChar char="•"/>
            </a:pPr>
            <a:endParaRPr lang="sr-Latn-RS" sz="2000" dirty="0" smtClean="0">
              <a:solidFill>
                <a:srgbClr val="FFFF66"/>
              </a:solidFill>
            </a:endParaRPr>
          </a:p>
          <a:p>
            <a:pPr>
              <a:buClr>
                <a:srgbClr val="FFFF66"/>
              </a:buClr>
              <a:buFont typeface="Arial" panose="020B0604020202020204" pitchFamily="34" charset="0"/>
              <a:buChar char="•"/>
            </a:pPr>
            <a:r>
              <a:rPr lang="sr-Latn-RS" sz="2000" dirty="0" smtClean="0">
                <a:solidFill>
                  <a:srgbClr val="FFFF66"/>
                </a:solidFill>
              </a:rPr>
              <a:t>PRETHODNO EDUKOVATI LJUDE, PONUDITI REŠENJA SISTEMATSKI I DUGOROČNO, ZA PRIVREDU I ZA INDIVIDUALNI SEKTOR. KROZ SUBVENCIJE, DOBRE USLOVE OTPLATE, GREJS PERIODE GDE SE INVESTICIJA VRAĆA KROZ UŠTEDE.</a:t>
            </a:r>
          </a:p>
          <a:p>
            <a:pPr>
              <a:buClr>
                <a:srgbClr val="FFFF66"/>
              </a:buClr>
              <a:buFont typeface="Arial" panose="020B0604020202020204" pitchFamily="34" charset="0"/>
              <a:buChar char="•"/>
            </a:pPr>
            <a:endParaRPr lang="sr-Latn-RS" sz="2000" dirty="0" smtClean="0">
              <a:solidFill>
                <a:srgbClr val="FFFF66"/>
              </a:solidFill>
            </a:endParaRPr>
          </a:p>
          <a:p>
            <a:pPr>
              <a:buClr>
                <a:srgbClr val="FFFF66"/>
              </a:buClr>
              <a:buFont typeface="Arial" panose="020B0604020202020204" pitchFamily="34" charset="0"/>
              <a:buChar char="•"/>
            </a:pPr>
            <a:r>
              <a:rPr lang="sr-Latn-RS" sz="2000" dirty="0" smtClean="0">
                <a:solidFill>
                  <a:srgbClr val="FFFF66"/>
                </a:solidFill>
              </a:rPr>
              <a:t>IZBEGAVATI  SISTEME VEĆE OD 5MW ZBOG SKUPE OPREME, KOMPLIKOVANE LOGISTIKE I ODRŽAVANJA, KOMPLIKOVANIH PROJEKATA I SAGLASNOSTI, SLOŽENIH SISTEMA ZA SAGOREVANJE. </a:t>
            </a:r>
          </a:p>
          <a:p>
            <a:pPr marL="0" indent="0">
              <a:buClr>
                <a:srgbClr val="FFFF66"/>
              </a:buClr>
              <a:buNone/>
            </a:pPr>
            <a:endParaRPr lang="sr-Latn-RS" sz="2000" dirty="0" smtClean="0">
              <a:solidFill>
                <a:srgbClr val="FFFF66"/>
              </a:solidFill>
            </a:endParaRPr>
          </a:p>
          <a:p>
            <a:pPr marL="0" indent="0">
              <a:buNone/>
            </a:pPr>
            <a:endParaRPr lang="sr-Latn-RS" dirty="0" smtClean="0">
              <a:solidFill>
                <a:srgbClr val="FFFF66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0080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95536" y="116632"/>
            <a:ext cx="8229600" cy="6408712"/>
          </a:xfrm>
        </p:spPr>
        <p:txBody>
          <a:bodyPr/>
          <a:lstStyle/>
          <a:p>
            <a:pPr marL="0" indent="0" algn="just">
              <a:buClr>
                <a:srgbClr val="FFFF66"/>
              </a:buClr>
              <a:buNone/>
            </a:pPr>
            <a:endParaRPr lang="sr-Latn-RS" sz="2000" dirty="0" smtClean="0">
              <a:solidFill>
                <a:srgbClr val="FFFF66"/>
              </a:solidFill>
            </a:endParaRPr>
          </a:p>
          <a:p>
            <a:pPr>
              <a:buClr>
                <a:srgbClr val="FFFF66"/>
              </a:buClr>
              <a:buFont typeface="Arial" panose="020B0604020202020204" pitchFamily="34" charset="0"/>
              <a:buChar char="•"/>
            </a:pPr>
            <a:r>
              <a:rPr lang="sr-Latn-RS" sz="2000" dirty="0" smtClean="0">
                <a:solidFill>
                  <a:srgbClr val="FFFF66"/>
                </a:solidFill>
              </a:rPr>
              <a:t>GRADOVE  POPUT NS I SOMBORA NIJE REALNO GREJATI         </a:t>
            </a:r>
          </a:p>
          <a:p>
            <a:pPr marL="0" indent="0">
              <a:buClr>
                <a:srgbClr val="FFFF66"/>
              </a:buClr>
              <a:buNone/>
            </a:pPr>
            <a:r>
              <a:rPr lang="sr-Latn-RS" sz="2000" dirty="0">
                <a:solidFill>
                  <a:srgbClr val="FFFF66"/>
                </a:solidFill>
              </a:rPr>
              <a:t> </a:t>
            </a:r>
            <a:r>
              <a:rPr lang="sr-Latn-RS" sz="2000" dirty="0" smtClean="0">
                <a:solidFill>
                  <a:srgbClr val="FFFF66"/>
                </a:solidFill>
              </a:rPr>
              <a:t>    SLAMOM, JER TAKAV SISTEM ZAHTEVA SUBVENCIJU I U   </a:t>
            </a:r>
          </a:p>
          <a:p>
            <a:pPr marL="0" indent="0">
              <a:buClr>
                <a:srgbClr val="FFFF66"/>
              </a:buClr>
              <a:buNone/>
            </a:pPr>
            <a:r>
              <a:rPr lang="sr-Latn-RS" sz="2000" dirty="0">
                <a:solidFill>
                  <a:srgbClr val="FFFF66"/>
                </a:solidFill>
              </a:rPr>
              <a:t> </a:t>
            </a:r>
            <a:r>
              <a:rPr lang="sr-Latn-RS" sz="2000" dirty="0" smtClean="0">
                <a:solidFill>
                  <a:srgbClr val="FFFF66"/>
                </a:solidFill>
              </a:rPr>
              <a:t>    EKSPLOATACIJI I NOSI BROJNE PROBLEME.</a:t>
            </a:r>
          </a:p>
          <a:p>
            <a:pPr marL="0" indent="0">
              <a:buClr>
                <a:srgbClr val="FFFF66"/>
              </a:buClr>
              <a:buNone/>
            </a:pPr>
            <a:endParaRPr lang="sr-Latn-RS" sz="2000" dirty="0" smtClean="0">
              <a:solidFill>
                <a:srgbClr val="FFFF66"/>
              </a:solidFill>
            </a:endParaRPr>
          </a:p>
          <a:p>
            <a:pPr>
              <a:buClr>
                <a:srgbClr val="FFFF66"/>
              </a:buClr>
              <a:buFont typeface="Arial" panose="020B0604020202020204" pitchFamily="34" charset="0"/>
              <a:buChar char="•"/>
            </a:pPr>
            <a:r>
              <a:rPr lang="sr-Latn-RS" sz="2000" dirty="0">
                <a:solidFill>
                  <a:srgbClr val="FFFF66"/>
                </a:solidFill>
              </a:rPr>
              <a:t>PLANIRATI MALE SISTEME </a:t>
            </a:r>
            <a:r>
              <a:rPr lang="sr-Latn-RS" sz="2000" dirty="0" smtClean="0">
                <a:solidFill>
                  <a:srgbClr val="FFFF66"/>
                </a:solidFill>
              </a:rPr>
              <a:t>(DO 500kW) </a:t>
            </a:r>
            <a:r>
              <a:rPr lang="sr-Latn-RS" sz="2000" dirty="0">
                <a:solidFill>
                  <a:srgbClr val="FFFF66"/>
                </a:solidFill>
              </a:rPr>
              <a:t>U RURALNOJ SREDINI ZA GREJANJE ŠKOLA VRTIĆA, DOMOVA ZDRAVLJA. NA SELU JE SLAMA, MEHANIZACIJA, RADNA SNAGA I KORISNICI. OVAKO ĆEMO PODIĆI KOMFOR ŽIVOTA NA SELU I VRATITI DEO LJUDI.</a:t>
            </a:r>
          </a:p>
          <a:p>
            <a:pPr marL="0" indent="0">
              <a:buClr>
                <a:srgbClr val="FFFF66"/>
              </a:buClr>
              <a:buNone/>
            </a:pPr>
            <a:endParaRPr lang="sr-Latn-RS" sz="2000" dirty="0" smtClean="0">
              <a:solidFill>
                <a:srgbClr val="FFFF66"/>
              </a:solidFill>
            </a:endParaRPr>
          </a:p>
          <a:p>
            <a:pPr>
              <a:buClr>
                <a:srgbClr val="FFFF66"/>
              </a:buClr>
              <a:buFont typeface="Arial" panose="020B0604020202020204" pitchFamily="34" charset="0"/>
              <a:buChar char="•"/>
            </a:pPr>
            <a:r>
              <a:rPr lang="sr-Latn-RS" sz="2000" dirty="0">
                <a:solidFill>
                  <a:srgbClr val="FFFF66"/>
                </a:solidFill>
              </a:rPr>
              <a:t>MANJI SISTEMI BRŽE I LAKŠE ULAZE U PRIMENU, LAKŠE IH JE INSTALIRATI,  ODRŽAVATI, SNABDEVATI I OBUČITI LJUDE ZA NJIHOV RAD. KROZ VEĆI BROJ MANJIH JEDINICA U LOKALNOJ I RURALNOJ SREDINI DOĆI DO VELIKOG BROJA INSTALIRANIH MW</a:t>
            </a:r>
            <a:r>
              <a:rPr lang="sr-Latn-RS" sz="2000" dirty="0" smtClean="0">
                <a:solidFill>
                  <a:srgbClr val="FFFF66"/>
                </a:solidFill>
              </a:rPr>
              <a:t>.</a:t>
            </a:r>
          </a:p>
          <a:p>
            <a:pPr marL="0" indent="0">
              <a:buClr>
                <a:srgbClr val="FFFF66"/>
              </a:buClr>
              <a:buNone/>
            </a:pPr>
            <a:endParaRPr lang="sr-Latn-RS" sz="2000" dirty="0">
              <a:solidFill>
                <a:srgbClr val="FFFF66"/>
              </a:solidFill>
            </a:endParaRPr>
          </a:p>
          <a:p>
            <a:pPr>
              <a:buClr>
                <a:srgbClr val="FFFF66"/>
              </a:buClr>
              <a:buFont typeface="Arial" panose="020B0604020202020204" pitchFamily="34" charset="0"/>
              <a:buChar char="•"/>
            </a:pPr>
            <a:r>
              <a:rPr lang="sr-Latn-RS" sz="2000" dirty="0" smtClean="0">
                <a:solidFill>
                  <a:srgbClr val="FFFF66"/>
                </a:solidFill>
              </a:rPr>
              <a:t>NAJBRŽA JE PRIMENA KROZ PROJEKTE SUPSTITUCIJE ENERGENTA I PRILAGOĐENE OPREME ZA SAGOREVANJE</a:t>
            </a:r>
            <a:endParaRPr lang="sr-Latn-RS" sz="2000" dirty="0">
              <a:solidFill>
                <a:srgbClr val="FFFF66"/>
              </a:solidFill>
            </a:endParaRPr>
          </a:p>
          <a:p>
            <a:pPr marL="0" indent="0">
              <a:buClr>
                <a:srgbClr val="FFFF66"/>
              </a:buClr>
              <a:buNone/>
            </a:pPr>
            <a:endParaRPr lang="sr-Latn-RS" sz="2000" dirty="0">
              <a:solidFill>
                <a:srgbClr val="FFFF66"/>
              </a:solidFill>
            </a:endParaRPr>
          </a:p>
          <a:p>
            <a:pPr marL="0" indent="0">
              <a:buClr>
                <a:srgbClr val="FFFF66"/>
              </a:buClr>
              <a:buNone/>
            </a:pPr>
            <a:endParaRPr lang="sr-Latn-RS" sz="2000" dirty="0" smtClean="0">
              <a:solidFill>
                <a:srgbClr val="FFFF66"/>
              </a:solidFill>
            </a:endParaRPr>
          </a:p>
          <a:p>
            <a:pPr marL="0" indent="0">
              <a:buClr>
                <a:srgbClr val="FFFF66"/>
              </a:buClr>
              <a:buNone/>
            </a:pPr>
            <a:endParaRPr lang="sr-Latn-RS" sz="2000" dirty="0">
              <a:solidFill>
                <a:srgbClr val="FFFF66"/>
              </a:solidFill>
            </a:endParaRPr>
          </a:p>
          <a:p>
            <a:pPr marL="0" indent="0">
              <a:buClr>
                <a:srgbClr val="FFFF66"/>
              </a:buClr>
              <a:buNone/>
            </a:pPr>
            <a:endParaRPr lang="sr-Latn-RS" sz="2000" dirty="0" smtClean="0">
              <a:solidFill>
                <a:srgbClr val="FFFF66"/>
              </a:solidFill>
            </a:endParaRPr>
          </a:p>
          <a:p>
            <a:pPr marL="0" indent="0">
              <a:buClr>
                <a:srgbClr val="FFFF66"/>
              </a:buClr>
              <a:buNone/>
            </a:pPr>
            <a:endParaRPr lang="sr-Latn-RS" sz="2000" dirty="0" smtClean="0">
              <a:solidFill>
                <a:srgbClr val="FFFF66"/>
              </a:solidFill>
            </a:endParaRPr>
          </a:p>
          <a:p>
            <a:pPr>
              <a:buClr>
                <a:srgbClr val="FFFF66"/>
              </a:buClr>
              <a:buFont typeface="Arial" panose="020B0604020202020204" pitchFamily="34" charset="0"/>
              <a:buChar char="•"/>
            </a:pPr>
            <a:r>
              <a:rPr lang="sr-Latn-RS" sz="2000" dirty="0">
                <a:solidFill>
                  <a:srgbClr val="FFFF66"/>
                </a:solidFill>
              </a:rPr>
              <a:t>USPEH JE SVAKO KOGA SKINEMO SA GASA, NAFTE I STRUJE </a:t>
            </a:r>
          </a:p>
          <a:p>
            <a:pPr marL="0" indent="0">
              <a:buClr>
                <a:srgbClr val="FFFF66"/>
              </a:buClr>
              <a:buNone/>
            </a:pPr>
            <a:endParaRPr lang="sr-Latn-RS" sz="2000" dirty="0" smtClean="0">
              <a:solidFill>
                <a:srgbClr val="FFFF66"/>
              </a:solidFill>
            </a:endParaRPr>
          </a:p>
          <a:p>
            <a:pPr marL="0" indent="0">
              <a:buClr>
                <a:srgbClr val="FFFF66"/>
              </a:buClr>
              <a:buNone/>
            </a:pPr>
            <a:endParaRPr lang="sr-Latn-RS" sz="2000" dirty="0" smtClean="0">
              <a:solidFill>
                <a:srgbClr val="FFFF66"/>
              </a:solidFill>
            </a:endParaRPr>
          </a:p>
          <a:p>
            <a:pPr>
              <a:buClr>
                <a:srgbClr val="FFFF66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543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0" y="158750"/>
            <a:ext cx="8229600" cy="1258888"/>
          </a:xfrm>
        </p:spPr>
        <p:txBody>
          <a:bodyPr/>
          <a:lstStyle/>
          <a:p>
            <a:pPr eaLnBrk="1" hangingPunct="1">
              <a:defRPr/>
            </a:pPr>
            <a:r>
              <a:rPr lang="sr-Latn-CS" smtClean="0">
                <a:solidFill>
                  <a:srgbClr val="FFFF66"/>
                </a:solidFill>
              </a:rPr>
              <a:t>KOTLOVI NA BIOMASU</a:t>
            </a:r>
            <a:endParaRPr lang="en-US" smtClean="0">
              <a:solidFill>
                <a:srgbClr val="FFFF66"/>
              </a:solidFill>
            </a:endParaRP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1916113"/>
            <a:ext cx="8229600" cy="4530725"/>
          </a:xfrm>
        </p:spPr>
        <p:txBody>
          <a:bodyPr/>
          <a:lstStyle/>
          <a:p>
            <a:pPr eaLnBrk="1" hangingPunct="1">
              <a:defRPr/>
            </a:pPr>
            <a:r>
              <a:rPr lang="sr-Latn-CS" dirty="0" smtClean="0">
                <a:solidFill>
                  <a:srgbClr val="FFFF66"/>
                </a:solidFill>
              </a:rPr>
              <a:t>KOTLOVI MALIH KAPACITETA OD 30 DO 100 KW</a:t>
            </a:r>
          </a:p>
          <a:p>
            <a:pPr eaLnBrk="1" hangingPunct="1">
              <a:defRPr/>
            </a:pPr>
            <a:r>
              <a:rPr lang="sr-Latn-CS" dirty="0" smtClean="0">
                <a:solidFill>
                  <a:srgbClr val="FFFF66"/>
                </a:solidFill>
              </a:rPr>
              <a:t>KOTLOVI VEĆIH KAPACITETA OD 100KW DO 1MW</a:t>
            </a:r>
          </a:p>
          <a:p>
            <a:pPr eaLnBrk="1" hangingPunct="1">
              <a:defRPr/>
            </a:pPr>
            <a:r>
              <a:rPr lang="sr-Latn-CS" dirty="0" smtClean="0">
                <a:solidFill>
                  <a:srgbClr val="FFFF66"/>
                </a:solidFill>
              </a:rPr>
              <a:t>KOTLOVI POSEBNIH KONSTRUKCIJA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>
              <a:solidFill>
                <a:srgbClr val="FFFF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0" indent="0">
              <a:buClr>
                <a:srgbClr val="FFFF66"/>
              </a:buClr>
              <a:buNone/>
            </a:pPr>
            <a:r>
              <a:rPr lang="sr-Latn-RS" sz="2000" dirty="0" smtClean="0">
                <a:solidFill>
                  <a:srgbClr val="FFFF66"/>
                </a:solidFill>
              </a:rPr>
              <a:t> </a:t>
            </a:r>
            <a:r>
              <a:rPr lang="sr-Latn-RS" dirty="0" smtClean="0">
                <a:solidFill>
                  <a:srgbClr val="FFFF66"/>
                </a:solidFill>
              </a:rPr>
              <a:t>KAKO POMOĆI SEBI</a:t>
            </a:r>
          </a:p>
          <a:p>
            <a:pPr>
              <a:buClr>
                <a:srgbClr val="FFFF66"/>
              </a:buClr>
              <a:buFont typeface="Arial" panose="020B0604020202020204" pitchFamily="34" charset="0"/>
              <a:buChar char="•"/>
            </a:pPr>
            <a:r>
              <a:rPr lang="sr-Latn-RS" sz="2000" dirty="0" smtClean="0">
                <a:solidFill>
                  <a:srgbClr val="FFFF66"/>
                </a:solidFill>
              </a:rPr>
              <a:t>NAPRAVITI STRATEGIJU GDE ĆE SE DRUŠTVO I DRŽAVA OPREDELITI DA LI ŽELI DA ŠTEDI I RAZVIJA SVOJE RESURSE, ILI DA IH RASPRODAJE I KUPUJE SKUPE ENERGENTE  JER JE TO NEČIJI INTERES.</a:t>
            </a:r>
          </a:p>
          <a:p>
            <a:pPr algn="just">
              <a:buClr>
                <a:srgbClr val="FFFF66"/>
              </a:buClr>
              <a:buFont typeface="Arial" panose="020B0604020202020204" pitchFamily="34" charset="0"/>
              <a:buChar char="•"/>
            </a:pPr>
            <a:r>
              <a:rPr lang="sr-Latn-RS" sz="2000" dirty="0" smtClean="0">
                <a:solidFill>
                  <a:srgbClr val="FFFF66"/>
                </a:solidFill>
              </a:rPr>
              <a:t>RESURS NIJE SAMO SLAMA, NEGO CEO PRIVREDNI SEKTOR KOJI SE OSLANJA  NA SLAMU I KOJI TREBA SISTEMATSKI IZGRADITI.(POLJOPRIVREDNI PROIZVOĐAČI, PROIZVOĐAČI OPREME ZA PELETIRANJE I BRIKETIRANJE, OPREME ZA SAGOREVANJE,TRANSPORT,  LOGISTIKA, KORISNICI...)</a:t>
            </a:r>
          </a:p>
          <a:p>
            <a:pPr algn="just">
              <a:buClr>
                <a:srgbClr val="FFFF66"/>
              </a:buClr>
              <a:buFont typeface="Arial" panose="020B0604020202020204" pitchFamily="34" charset="0"/>
              <a:buChar char="•"/>
            </a:pPr>
            <a:r>
              <a:rPr lang="sr-Latn-RS" sz="2000" dirty="0" smtClean="0">
                <a:solidFill>
                  <a:srgbClr val="FFFF66"/>
                </a:solidFill>
              </a:rPr>
              <a:t>KORIGOVATI(ILI POTPUNO UKINUTI) PDV KOJI JE 20%, ZA PRERAĐENU SLAMU JER SU SVI ENRGENTI 10%, A ŽELIMO DA PROMOVIŠEMO SLAMU KAO ENERGENT.</a:t>
            </a:r>
            <a:endParaRPr lang="en-US" sz="2000" dirty="0" smtClean="0">
              <a:solidFill>
                <a:srgbClr val="FFFF66"/>
              </a:solidFill>
            </a:endParaRPr>
          </a:p>
          <a:p>
            <a:pPr algn="just">
              <a:buClr>
                <a:srgbClr val="FFFF66"/>
              </a:buClr>
              <a:buFont typeface="Arial" panose="020B0604020202020204" pitchFamily="34" charset="0"/>
              <a:buChar char="•"/>
            </a:pPr>
            <a:r>
              <a:rPr lang="sr-Latn-RS" sz="2000" dirty="0" smtClean="0">
                <a:solidFill>
                  <a:srgbClr val="FFFF66"/>
                </a:solidFill>
              </a:rPr>
              <a:t>UZGOJ ENERGETSKIH KULTURA NA ZEMLJIŠTIMA LOŠIJEG KVALITETA</a:t>
            </a:r>
          </a:p>
          <a:p>
            <a:pPr algn="just">
              <a:buClr>
                <a:srgbClr val="FFFF66"/>
              </a:buClr>
              <a:buFont typeface="Arial" panose="020B0604020202020204" pitchFamily="34" charset="0"/>
              <a:buChar char="•"/>
            </a:pPr>
            <a:r>
              <a:rPr lang="sr-Latn-RS" sz="2000" dirty="0" smtClean="0">
                <a:solidFill>
                  <a:srgbClr val="FFFF66"/>
                </a:solidFill>
              </a:rPr>
              <a:t>DEFINISATI STANDARDE KVALITETA ZA PROIZVOĐAČE PELETA I BRIKETA</a:t>
            </a:r>
          </a:p>
          <a:p>
            <a:pPr algn="just">
              <a:buClr>
                <a:srgbClr val="FFFF66"/>
              </a:buClr>
              <a:buFont typeface="Arial" panose="020B0604020202020204" pitchFamily="34" charset="0"/>
              <a:buChar char="•"/>
            </a:pPr>
            <a:endParaRPr lang="sr-Latn-RS" sz="2000" dirty="0" smtClean="0">
              <a:solidFill>
                <a:srgbClr val="FFFF66"/>
              </a:solidFill>
            </a:endParaRPr>
          </a:p>
          <a:p>
            <a:pPr>
              <a:buClr>
                <a:srgbClr val="FFFF66"/>
              </a:buClr>
              <a:buFont typeface="Arial" panose="020B0604020202020204" pitchFamily="34" charset="0"/>
              <a:buChar char="•"/>
            </a:pPr>
            <a:endParaRPr lang="sr-Latn-RS" sz="2000" dirty="0" smtClean="0">
              <a:solidFill>
                <a:srgbClr val="FFFF66"/>
              </a:solidFill>
            </a:endParaRPr>
          </a:p>
          <a:p>
            <a:pPr>
              <a:buClr>
                <a:srgbClr val="FFFF66"/>
              </a:buClr>
              <a:buFont typeface="Arial" panose="020B0604020202020204" pitchFamily="34" charset="0"/>
              <a:buChar char="•"/>
            </a:pPr>
            <a:endParaRPr lang="sr-Latn-RS" sz="2400" dirty="0" smtClean="0">
              <a:solidFill>
                <a:srgbClr val="FFFF66"/>
              </a:solidFill>
            </a:endParaRPr>
          </a:p>
          <a:p>
            <a:pPr>
              <a:buClr>
                <a:srgbClr val="FFFF66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9731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algn="just">
              <a:buClr>
                <a:srgbClr val="FFFF66"/>
              </a:buClr>
              <a:buFont typeface="Arial" panose="020B0604020202020204" pitchFamily="34" charset="0"/>
              <a:buChar char="•"/>
            </a:pPr>
            <a:r>
              <a:rPr lang="sr-Latn-RS" sz="2000" dirty="0" smtClean="0">
                <a:solidFill>
                  <a:srgbClr val="FFFF66"/>
                </a:solidFill>
              </a:rPr>
              <a:t>DEFINISATI STANDARDE KVALITETA KOTLOVA I OSTALE OPREME ZA GREJANJE SLAMOM U SVIM OBLICIMA, POSTOJI ZNANJE I ISKUSTVO, NAŠE FIRME PRATE SVETSKE STANDARDE. POTREBNI SU DOBRI PROJEKTI KAO PODSTICAJI, I KONTROLA REALIZACIJE ZBOG ZLOUPOTREBA.</a:t>
            </a:r>
          </a:p>
          <a:p>
            <a:pPr marL="0" indent="0" algn="just">
              <a:buClr>
                <a:srgbClr val="FFFF66"/>
              </a:buClr>
              <a:buNone/>
            </a:pPr>
            <a:endParaRPr lang="sr-Latn-RS" sz="2000" dirty="0" smtClean="0">
              <a:solidFill>
                <a:srgbClr val="FFFF66"/>
              </a:solidFill>
            </a:endParaRPr>
          </a:p>
          <a:p>
            <a:pPr algn="just">
              <a:buClr>
                <a:srgbClr val="FFFF66"/>
              </a:buClr>
              <a:buFont typeface="Arial" panose="020B0604020202020204" pitchFamily="34" charset="0"/>
              <a:buChar char="•"/>
            </a:pPr>
            <a:r>
              <a:rPr lang="sr-Latn-RS" sz="2000" dirty="0" smtClean="0">
                <a:solidFill>
                  <a:srgbClr val="FFFF66"/>
                </a:solidFill>
              </a:rPr>
              <a:t>PODRŠKOM ZDRAVIM FIRMAMA SUZBITI NELOJALNU KONKURENCIJU U SIVOJ ZONI I POSTEPENO JE UVESTI  U LEGALNU ZONU KAO  KOOPERANTE I PROIZVOĐAČE.</a:t>
            </a:r>
          </a:p>
          <a:p>
            <a:pPr algn="just">
              <a:buClr>
                <a:srgbClr val="FFFF66"/>
              </a:buClr>
              <a:buFont typeface="Arial" panose="020B0604020202020204" pitchFamily="34" charset="0"/>
              <a:buChar char="•"/>
            </a:pPr>
            <a:endParaRPr lang="sr-Latn-RS" sz="2000" dirty="0" smtClean="0">
              <a:solidFill>
                <a:srgbClr val="FFFF66"/>
              </a:solidFill>
            </a:endParaRPr>
          </a:p>
          <a:p>
            <a:pPr algn="just">
              <a:buClr>
                <a:srgbClr val="FFFF66"/>
              </a:buClr>
              <a:buFont typeface="Arial" panose="020B0604020202020204" pitchFamily="34" charset="0"/>
              <a:buChar char="•"/>
            </a:pPr>
            <a:endParaRPr lang="sr-Latn-RS" sz="2000" dirty="0">
              <a:solidFill>
                <a:srgbClr val="FFFF66"/>
              </a:solidFill>
            </a:endParaRPr>
          </a:p>
          <a:p>
            <a:pPr marL="0" indent="0">
              <a:buClr>
                <a:srgbClr val="FFFF66"/>
              </a:buClr>
              <a:buNone/>
            </a:pPr>
            <a:endParaRPr lang="sr-Latn-RS" sz="2000" dirty="0" smtClean="0">
              <a:solidFill>
                <a:srgbClr val="FFFF66"/>
              </a:solidFill>
            </a:endParaRPr>
          </a:p>
          <a:p>
            <a:pPr>
              <a:buClr>
                <a:srgbClr val="FFFF66"/>
              </a:buClr>
              <a:buFont typeface="Arial" panose="020B0604020202020204" pitchFamily="34" charset="0"/>
              <a:buChar char="•"/>
            </a:pPr>
            <a:endParaRPr lang="sr-Latn-RS" sz="2400" dirty="0" smtClean="0">
              <a:solidFill>
                <a:srgbClr val="FFFF66"/>
              </a:solidFill>
            </a:endParaRPr>
          </a:p>
          <a:p>
            <a:pPr>
              <a:buClr>
                <a:srgbClr val="FFFF66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828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23528" y="188640"/>
            <a:ext cx="8568952" cy="6669360"/>
          </a:xfrm>
        </p:spPr>
        <p:txBody>
          <a:bodyPr/>
          <a:lstStyle/>
          <a:p>
            <a:pPr marL="0" indent="0" algn="just">
              <a:buClr>
                <a:srgbClr val="FFFF66"/>
              </a:buClr>
              <a:buNone/>
            </a:pPr>
            <a:r>
              <a:rPr lang="sr-Latn-RS" sz="2000" dirty="0" smtClean="0">
                <a:solidFill>
                  <a:srgbClr val="FFFF66"/>
                </a:solidFill>
              </a:rPr>
              <a:t>  </a:t>
            </a:r>
            <a:r>
              <a:rPr lang="sr-Latn-RS" dirty="0" smtClean="0">
                <a:solidFill>
                  <a:srgbClr val="FFFF66"/>
                </a:solidFill>
              </a:rPr>
              <a:t>PRIMERI DOBRE PRAKSE</a:t>
            </a:r>
          </a:p>
          <a:p>
            <a:pPr algn="just">
              <a:buClr>
                <a:srgbClr val="FFFF66"/>
              </a:buClr>
              <a:buFont typeface="Arial" panose="020B0604020202020204" pitchFamily="34" charset="0"/>
              <a:buChar char="•"/>
            </a:pPr>
            <a:endParaRPr lang="sr-Latn-RS" sz="2400" dirty="0" smtClean="0">
              <a:solidFill>
                <a:srgbClr val="FFFF66"/>
              </a:solidFill>
            </a:endParaRPr>
          </a:p>
          <a:p>
            <a:pPr algn="just">
              <a:buClr>
                <a:srgbClr val="FFFF66"/>
              </a:buClr>
              <a:buFont typeface="Arial" panose="020B0604020202020204" pitchFamily="34" charset="0"/>
              <a:buChar char="•"/>
            </a:pPr>
            <a:r>
              <a:rPr lang="sr-Latn-RS" sz="2000" dirty="0" smtClean="0">
                <a:solidFill>
                  <a:srgbClr val="FFFF66"/>
                </a:solidFill>
              </a:rPr>
              <a:t>POKRAJINSKI SEKRETARIJAT ENERGETIKE ZADNJIH GODINA IMA ODLIČNE PROJEKTE PODRŠKE INVESTITORIMA ZA KORIŠĆENJE BIOMASE. KAKO U PRIVATNOM SEKTORU TAKO I ZA BUDŽETSKE KORISNIKE. NAŽALOST KASKA SE SA PROJEKTIMA POGOTOVO  KOD BUDŽETSKIH KORISNIKA.</a:t>
            </a:r>
          </a:p>
          <a:p>
            <a:pPr algn="just">
              <a:buClr>
                <a:srgbClr val="FFFF66"/>
              </a:buClr>
              <a:buFont typeface="Arial" panose="020B0604020202020204" pitchFamily="34" charset="0"/>
              <a:buChar char="•"/>
            </a:pPr>
            <a:endParaRPr lang="sr-Latn-RS" sz="2000" dirty="0">
              <a:solidFill>
                <a:srgbClr val="FFFF66"/>
              </a:solidFill>
            </a:endParaRPr>
          </a:p>
          <a:p>
            <a:pPr algn="just">
              <a:buClr>
                <a:srgbClr val="FFFF66"/>
              </a:buClr>
              <a:buFont typeface="Arial" panose="020B0604020202020204" pitchFamily="34" charset="0"/>
              <a:buChar char="•"/>
            </a:pPr>
            <a:r>
              <a:rPr lang="sr-Latn-RS" sz="2000" dirty="0" smtClean="0">
                <a:solidFill>
                  <a:srgbClr val="FFFF66"/>
                </a:solidFill>
              </a:rPr>
              <a:t>POKRAJINSKI SEKRETARIJAT ZA POLJOPRIVREDU TAKOĐE JE SVOJIM PROJEKTIMA NAPRAVIO USLOVE ZA PROMOCIJU BIOMASE (SISTEMI ZA GREJANJE PLASTENIKA)</a:t>
            </a:r>
          </a:p>
          <a:p>
            <a:pPr algn="just">
              <a:buClr>
                <a:srgbClr val="FFFF66"/>
              </a:buClr>
              <a:buFont typeface="Arial" panose="020B0604020202020204" pitchFamily="34" charset="0"/>
              <a:buChar char="•"/>
            </a:pPr>
            <a:endParaRPr lang="sr-Latn-RS" sz="2000" dirty="0">
              <a:solidFill>
                <a:srgbClr val="FFFF66"/>
              </a:solidFill>
            </a:endParaRPr>
          </a:p>
          <a:p>
            <a:pPr algn="just">
              <a:buClr>
                <a:srgbClr val="FFFF66"/>
              </a:buClr>
              <a:buFont typeface="Arial" panose="020B0604020202020204" pitchFamily="34" charset="0"/>
              <a:buChar char="•"/>
            </a:pPr>
            <a:r>
              <a:rPr lang="sr-Latn-RS" sz="2000" dirty="0" smtClean="0">
                <a:solidFill>
                  <a:srgbClr val="FFFF66"/>
                </a:solidFill>
              </a:rPr>
              <a:t>STRANA KOMPANIJA JTI-SENTA JE KROZ PROJEKAT, SUŠENJE DUVANA AGROPELETOM, NAPRAVILA DOBAR PRIMER, ZAPOSLILA PROIZVOĐAČE PELETA I OPREME, A U CILJU POMOĆI SVOJIM PROIZVOĐAČIMA KOJI SU OSTVARILI ZNAČAJNE UŠTEDE.</a:t>
            </a:r>
          </a:p>
          <a:p>
            <a:pPr algn="just">
              <a:buClr>
                <a:srgbClr val="FFFF66"/>
              </a:buClr>
              <a:buFont typeface="Arial" panose="020B0604020202020204" pitchFamily="34" charset="0"/>
              <a:buChar char="•"/>
            </a:pPr>
            <a:endParaRPr lang="sr-Latn-RS" sz="2000" dirty="0">
              <a:solidFill>
                <a:srgbClr val="FFFF66"/>
              </a:solidFill>
            </a:endParaRPr>
          </a:p>
          <a:p>
            <a:pPr algn="just">
              <a:buClr>
                <a:srgbClr val="FFFF66"/>
              </a:buClr>
              <a:buFont typeface="Arial" panose="020B0604020202020204" pitchFamily="34" charset="0"/>
              <a:buChar char="•"/>
            </a:pPr>
            <a:r>
              <a:rPr lang="sr-Latn-RS" sz="2000" dirty="0" smtClean="0">
                <a:solidFill>
                  <a:srgbClr val="FFFF66"/>
                </a:solidFill>
              </a:rPr>
              <a:t>PONUDE GARANCIJSKOG FONDA VOJVODINE ZA FINANSIRANJE</a:t>
            </a:r>
          </a:p>
          <a:p>
            <a:pPr algn="just">
              <a:buClr>
                <a:srgbClr val="FFFF66"/>
              </a:buClr>
              <a:buFont typeface="Arial" panose="020B0604020202020204" pitchFamily="34" charset="0"/>
              <a:buChar char="•"/>
            </a:pPr>
            <a:endParaRPr lang="sr-Latn-RS" sz="2000" dirty="0" smtClean="0">
              <a:solidFill>
                <a:srgbClr val="FFFF66"/>
              </a:solidFill>
            </a:endParaRPr>
          </a:p>
          <a:p>
            <a:pPr algn="just">
              <a:buClr>
                <a:srgbClr val="FFFF66"/>
              </a:buClr>
              <a:buFont typeface="Arial" panose="020B0604020202020204" pitchFamily="34" charset="0"/>
              <a:buChar char="•"/>
            </a:pPr>
            <a:endParaRPr lang="sr-Latn-RS" sz="2000" dirty="0">
              <a:solidFill>
                <a:srgbClr val="FFFF66"/>
              </a:solidFill>
            </a:endParaRPr>
          </a:p>
          <a:p>
            <a:pPr marL="0" indent="0">
              <a:buClr>
                <a:srgbClr val="FFFF66"/>
              </a:buClr>
              <a:buNone/>
            </a:pPr>
            <a:endParaRPr lang="sr-Latn-RS" sz="2000" dirty="0" smtClean="0">
              <a:solidFill>
                <a:srgbClr val="FFFF66"/>
              </a:solidFill>
            </a:endParaRPr>
          </a:p>
          <a:p>
            <a:pPr>
              <a:buClr>
                <a:srgbClr val="FFFF66"/>
              </a:buClr>
              <a:buFont typeface="Arial" panose="020B0604020202020204" pitchFamily="34" charset="0"/>
              <a:buChar char="•"/>
            </a:pPr>
            <a:endParaRPr lang="sr-Latn-RS" sz="2400" dirty="0" smtClean="0">
              <a:solidFill>
                <a:srgbClr val="FFFF66"/>
              </a:solidFill>
            </a:endParaRPr>
          </a:p>
          <a:p>
            <a:pPr>
              <a:buClr>
                <a:srgbClr val="FFFF66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3737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4945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22" descr="IMG_473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2349500"/>
            <a:ext cx="4038600" cy="3032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7" name="Picture 9" descr="IMG_388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9500"/>
            <a:ext cx="4035425" cy="3035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992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r-Latn-CS" sz="4000" smtClean="0">
                <a:solidFill>
                  <a:srgbClr val="FFFF66"/>
                </a:solidFill>
              </a:rPr>
              <a:t/>
            </a:r>
            <a:br>
              <a:rPr lang="sr-Latn-CS" sz="4000" smtClean="0">
                <a:solidFill>
                  <a:srgbClr val="FFFF66"/>
                </a:solidFill>
              </a:rPr>
            </a:br>
            <a:r>
              <a:rPr lang="sr-Latn-CS" sz="4000" smtClean="0">
                <a:solidFill>
                  <a:srgbClr val="FFFF66"/>
                </a:solidFill>
              </a:rPr>
              <a:t>KOTLOVI NA BIOMASU MALIH KAPACITETA</a:t>
            </a:r>
            <a:br>
              <a:rPr lang="sr-Latn-CS" sz="4000" smtClean="0">
                <a:solidFill>
                  <a:srgbClr val="FFFF66"/>
                </a:solidFill>
              </a:rPr>
            </a:br>
            <a:r>
              <a:rPr lang="sr-Latn-CS" sz="4000" smtClean="0">
                <a:solidFill>
                  <a:srgbClr val="FFFF66"/>
                </a:solidFill>
              </a:rPr>
              <a:t>tip TIG-S</a:t>
            </a:r>
            <a:endParaRPr lang="en-US" sz="4000" smtClean="0">
              <a:solidFill>
                <a:srgbClr val="FFFF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990600" y="5105400"/>
            <a:ext cx="2971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r-Latn-CS" altLang="en-US" sz="1600"/>
              <a:t> </a:t>
            </a:r>
            <a:endParaRPr lang="en-US" altLang="en-US" sz="1600"/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68313" y="476250"/>
            <a:ext cx="8207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1400">
              <a:latin typeface="Times New Roman" pitchFamily="18" charset="0"/>
            </a:endParaRPr>
          </a:p>
        </p:txBody>
      </p:sp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395288" y="1557338"/>
          <a:ext cx="4127500" cy="338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6" name="CorelDRAW" r:id="rId3" imgW="6434328" imgH="5279136" progId="CorelDRAW.Graphic.12">
                  <p:embed/>
                </p:oleObj>
              </mc:Choice>
              <mc:Fallback>
                <p:oleObj name="CorelDRAW" r:id="rId3" imgW="6434328" imgH="5279136" progId="CorelDRAW.Graphic.1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557338"/>
                        <a:ext cx="4127500" cy="338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3" name="Picture 5" descr="Mali slamenja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284538"/>
            <a:ext cx="3535363" cy="31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827088" y="333375"/>
            <a:ext cx="7632700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r-Latn-CS" altLang="en-US" b="1">
                <a:latin typeface="Times New Roman" pitchFamily="18" charset="0"/>
              </a:rPr>
              <a:t>TOPLOVODNI KOTAO NA BIOMASU OD 40 DO 120 KW</a:t>
            </a:r>
            <a:r>
              <a:rPr lang="sr-Latn-CS" altLang="en-US" sz="2200" b="1">
                <a:latin typeface="Times New Roman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sr-Latn-CS" altLang="en-US" sz="2400" b="1">
                <a:latin typeface="Times New Roman" pitchFamily="18" charset="0"/>
              </a:rPr>
              <a:t>TIG-S</a:t>
            </a:r>
            <a:endParaRPr lang="en-US" altLang="en-US" sz="2400" b="1"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gital Dots">
  <a:themeElements>
    <a:clrScheme name="Digital Dots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Digital Do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gital Dot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2153</TotalTime>
  <Words>1470</Words>
  <Application>Microsoft Office PowerPoint</Application>
  <PresentationFormat>On-screen Show (4:3)</PresentationFormat>
  <Paragraphs>258</Paragraphs>
  <Slides>73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6" baseType="lpstr">
      <vt:lpstr>Digital Dots</vt:lpstr>
      <vt:lpstr>1_Default Design</vt:lpstr>
      <vt:lpstr>CorelDRAW</vt:lpstr>
      <vt:lpstr>ATI-TERMING  KULA</vt:lpstr>
      <vt:lpstr>PowerPoint Presentation</vt:lpstr>
      <vt:lpstr>POČETAK FIRME</vt:lpstr>
      <vt:lpstr>POČETAK PRIČE O SLAMI</vt:lpstr>
      <vt:lpstr>UŠTEDA KROZ BROJKE</vt:lpstr>
      <vt:lpstr>KARAKTERISTIKE  SLAME KAO GORIVA</vt:lpstr>
      <vt:lpstr>KOTLOVI NA BIOMASU</vt:lpstr>
      <vt:lpstr> KOTLOVI NA BIOMASU MALIH KAPACITETA tip TIG-S</vt:lpstr>
      <vt:lpstr>PowerPoint Presentation</vt:lpstr>
      <vt:lpstr>PRIMENA I KARAKTERISTIKE tip TIG-S</vt:lpstr>
      <vt:lpstr> TOPLOVODNI KOTAO NA BIOMASU OD 40 DO 100 KW   TIG-SH </vt:lpstr>
      <vt:lpstr>PRIMENA I KARAKTERISTIKE tip TIG-SH</vt:lpstr>
      <vt:lpstr> TOPLOVODNI KOTAO NA BIOMASU OD 40 DO 100 KW   TIG-SH </vt:lpstr>
      <vt:lpstr>UPOREDNA ANALIZA KONSTRUKCIJE KOTLOVA</vt:lpstr>
      <vt:lpstr>PRIMER </vt:lpstr>
      <vt:lpstr>KOTLOVI NA PELET SA AUTOMATSKIM DOZIRANJEM</vt:lpstr>
      <vt:lpstr>KARAKTERISTIKE</vt:lpstr>
      <vt:lpstr>KARAKTERISTIKE AGROPELETA</vt:lpstr>
      <vt:lpstr>SAGOREVANJE NA POKRETNOJ REŠETKI ELIMINIŠE UTICAJ SILIKATA I SPREČAVA TOPLJENJE PEPELA</vt:lpstr>
      <vt:lpstr>SISTEM ZA OTPEPELJAVANJE LOŽIŠTA IZBACUJE PEPEO U KUTIJU SA STRANE KOTLA</vt:lpstr>
      <vt:lpstr>DOZIRANJE PELETA SA DVA PUŽA SA TERMOPREKIDOM SPREČAVA PALJENJE KOŠA</vt:lpstr>
      <vt:lpstr>AUTOMATSKA KONTROLNA JEDINICA MODULARNOG TIPA POSLEDNJE GENERACIJE</vt:lpstr>
      <vt:lpstr>PowerPoint Presentation</vt:lpstr>
      <vt:lpstr>PRIMENA I KARAKTERISTIKE</vt:lpstr>
      <vt:lpstr>GREJANJE PLASTENIKA</vt:lpstr>
      <vt:lpstr>GREJANJE POVRĆA U PLASTENIKU</vt:lpstr>
      <vt:lpstr>MONTAŽA KOTLA NA BIOMASU I DIMNJAKA ZA GREJANJE KUĆE I PLASTENIKA-ZUBIN POTOK, KOSOVO</vt:lpstr>
      <vt:lpstr>PROIZVODNJA CVEĆA</vt:lpstr>
      <vt:lpstr>PowerPoint Presentation</vt:lpstr>
      <vt:lpstr>ZIDANJE LOŽIŠTE KOTLA ZA DRVNI OTPAD- BJELOVAR HRVATSKA</vt:lpstr>
      <vt:lpstr>PowerPoint Presentation</vt:lpstr>
      <vt:lpstr>LOŽENJE VLAŽNE KORE I PILJEVINE, SKENDERPROMET TAVANKUT</vt:lpstr>
      <vt:lpstr>KOTAO NA BIOMASU 1,2MW-GERBAFLOR SUBOTICA</vt:lpstr>
      <vt:lpstr>SAGOREVANJE BIOMASE 1,2MW-GREJANJE PLASTENIKA GERBAFLOR</vt:lpstr>
      <vt:lpstr>KOTAO ZA SAGOREVANJE BIOMASE U ROL BALAMAØ1500mm;  800kW-BAČKO GRADIŠTE</vt:lpstr>
      <vt:lpstr>KONSTRUKCIJA KOTLA ZA SAGOREVANJE DRVENE SEČKE 500kW</vt:lpstr>
      <vt:lpstr>MONTAŽA SISTEMA ZA SUŠENJE KAMILICE SAGOREVANJEM SEČKE-VLADISLAVCI HRVATSKA</vt:lpstr>
      <vt:lpstr>GORIONICI SA POKRETNOM REŠETKOM ZA SAGOREVANJE SEČKE-VLADISLAVCI</vt:lpstr>
      <vt:lpstr>GORIONICI SA POKRETNOM REŠETKOM U RADU-VLADISLAVCI</vt:lpstr>
      <vt:lpstr>TOPLOVODNI AGREGATI ZA SUŠENJE KAMILICE TOPLIM VAZDUHOM-VLADISLAVCI</vt:lpstr>
      <vt:lpstr>POSTROJENJE ZA SUŠENJE KAMILICE U RADU-VLADISLAVCI</vt:lpstr>
      <vt:lpstr>FARMA SVINJA KRIVAJA, LOŽENJE BALA SLAME</vt:lpstr>
      <vt:lpstr>LOŽENJE ROL BALA Ø800, VELIKI RADINCI SRBIJA</vt:lpstr>
      <vt:lpstr>GREJANJE FARMI</vt:lpstr>
      <vt:lpstr>OBJEKTI PRASILIŠTA</vt:lpstr>
      <vt:lpstr>OBJEKTI ODGOJA 6-25kg</vt:lpstr>
      <vt:lpstr>TERMOGEN -GENERATOR TOPLOG VAZDUHA NA AGROPELET</vt:lpstr>
      <vt:lpstr>PRIMENA</vt:lpstr>
      <vt:lpstr>KARAKTERISTIKE</vt:lpstr>
      <vt:lpstr>SAGOREVANJE NA POKRETNOJ REŠETKI</vt:lpstr>
      <vt:lpstr>MONTAŽA TERMOGENA-MELENCI, PERUTNINA PTUJ</vt:lpstr>
      <vt:lpstr>IZRADA TELA TERMOGENA</vt:lpstr>
      <vt:lpstr>SISTEMI ZA SUŠENJE DUVANA NA AGRO PELET-JTI SENTA(RJ LJUKOVO)</vt:lpstr>
      <vt:lpstr>GORIONIK SA POKRETNOM REŠETKOM U  RADU SA ŽITNIM PELETAMA</vt:lpstr>
      <vt:lpstr>PowerPoint Presentation</vt:lpstr>
      <vt:lpstr>PowerPoint Presentation</vt:lpstr>
      <vt:lpstr>PowerPoint Presentation</vt:lpstr>
      <vt:lpstr>PowerPoint Presentation</vt:lpstr>
      <vt:lpstr>KOMPLETNA IZRADA U POGONU TERMINGA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TERMING KULA</dc:title>
  <dc:creator>Registered User</dc:creator>
  <cp:lastModifiedBy>Terming1</cp:lastModifiedBy>
  <cp:revision>79</cp:revision>
  <dcterms:created xsi:type="dcterms:W3CDTF">2010-10-25T11:31:40Z</dcterms:created>
  <dcterms:modified xsi:type="dcterms:W3CDTF">2016-03-03T07:56:57Z</dcterms:modified>
</cp:coreProperties>
</file>