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63" r:id="rId3"/>
    <p:sldId id="264" r:id="rId4"/>
    <p:sldId id="270" r:id="rId5"/>
    <p:sldId id="258" r:id="rId6"/>
    <p:sldId id="259" r:id="rId7"/>
    <p:sldId id="262" r:id="rId8"/>
    <p:sldId id="266" r:id="rId9"/>
    <p:sldId id="267" r:id="rId10"/>
    <p:sldId id="271" r:id="rId11"/>
    <p:sldId id="257" r:id="rId12"/>
    <p:sldId id="265" r:id="rId13"/>
    <p:sldId id="272" r:id="rId14"/>
    <p:sldId id="268" r:id="rId15"/>
    <p:sldId id="269" r:id="rId16"/>
    <p:sldId id="274" r:id="rId17"/>
    <p:sldId id="275" r:id="rId18"/>
    <p:sldId id="277" r:id="rId19"/>
    <p:sldId id="276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MAIS Eléonore" initials="D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C6DBC"/>
    <a:srgbClr val="C3611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1C4B8-3307-4D66-ADD8-95F4F0E4D676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C7930457-540B-4EDD-B1B9-E1668D97C9FF}">
      <dgm:prSet phldrT="[Texte]"/>
      <dgm:spPr/>
      <dgm:t>
        <a:bodyPr/>
        <a:lstStyle/>
        <a:p>
          <a:r>
            <a:rPr lang="fr-FR" dirty="0" smtClean="0"/>
            <a:t>State institutions</a:t>
          </a:r>
          <a:endParaRPr lang="fr-FR" dirty="0"/>
        </a:p>
      </dgm:t>
    </dgm:pt>
    <dgm:pt modelId="{496C6D77-B05C-448E-A3F9-AFD875D81AE7}" type="parTrans" cxnId="{C57B481F-51E7-4DD0-8D9A-B005D033E625}">
      <dgm:prSet/>
      <dgm:spPr/>
      <dgm:t>
        <a:bodyPr/>
        <a:lstStyle/>
        <a:p>
          <a:endParaRPr lang="fr-FR"/>
        </a:p>
      </dgm:t>
    </dgm:pt>
    <dgm:pt modelId="{3CE08EC8-E5FD-4801-9BDD-E671BF7D7955}" type="sibTrans" cxnId="{C57B481F-51E7-4DD0-8D9A-B005D033E625}">
      <dgm:prSet/>
      <dgm:spPr>
        <a:ln w="57150">
          <a:solidFill>
            <a:schemeClr val="accent1">
              <a:lumMod val="25000"/>
            </a:schemeClr>
          </a:solidFill>
        </a:ln>
      </dgm:spPr>
      <dgm:t>
        <a:bodyPr/>
        <a:lstStyle/>
        <a:p>
          <a:endParaRPr lang="fr-FR"/>
        </a:p>
      </dgm:t>
    </dgm:pt>
    <dgm:pt modelId="{D45B731A-22E9-43F4-A454-63162D3CBE3E}">
      <dgm:prSet phldrT="[Texte]"/>
      <dgm:spPr/>
      <dgm:t>
        <a:bodyPr/>
        <a:lstStyle/>
        <a:p>
          <a:r>
            <a:rPr lang="fr-FR" dirty="0" smtClean="0"/>
            <a:t>Local </a:t>
          </a:r>
          <a:r>
            <a:rPr lang="fr-FR" dirty="0" err="1" smtClean="0"/>
            <a:t>representatives</a:t>
          </a:r>
          <a:endParaRPr lang="fr-FR" dirty="0"/>
        </a:p>
      </dgm:t>
    </dgm:pt>
    <dgm:pt modelId="{3ADFD728-5A59-457A-B70A-A99BC4723900}" type="parTrans" cxnId="{04562E1C-14CB-4E4D-8FB4-3B0211A43F9D}">
      <dgm:prSet/>
      <dgm:spPr/>
      <dgm:t>
        <a:bodyPr/>
        <a:lstStyle/>
        <a:p>
          <a:endParaRPr lang="fr-FR"/>
        </a:p>
      </dgm:t>
    </dgm:pt>
    <dgm:pt modelId="{9B4EDAD6-5A5A-4185-9D87-3CE0139AA3D5}" type="sibTrans" cxnId="{04562E1C-14CB-4E4D-8FB4-3B0211A43F9D}">
      <dgm:prSet/>
      <dgm:spPr>
        <a:ln w="57150">
          <a:solidFill>
            <a:schemeClr val="accent1">
              <a:lumMod val="25000"/>
            </a:schemeClr>
          </a:solidFill>
        </a:ln>
      </dgm:spPr>
      <dgm:t>
        <a:bodyPr/>
        <a:lstStyle/>
        <a:p>
          <a:endParaRPr lang="fr-FR"/>
        </a:p>
      </dgm:t>
    </dgm:pt>
    <dgm:pt modelId="{0DB19F6E-9590-408A-986E-2088926FF3E2}">
      <dgm:prSet phldrT="[Texte]"/>
      <dgm:spPr/>
      <dgm:t>
        <a:bodyPr/>
        <a:lstStyle/>
        <a:p>
          <a:r>
            <a:rPr lang="fr-FR" dirty="0" err="1" smtClean="0"/>
            <a:t>Investors</a:t>
          </a:r>
          <a:endParaRPr lang="fr-FR" dirty="0"/>
        </a:p>
      </dgm:t>
    </dgm:pt>
    <dgm:pt modelId="{1F7A623D-1EDA-41D3-9176-90A7A879A2E1}" type="parTrans" cxnId="{B175B929-4F17-4466-B668-915DCC1BCE10}">
      <dgm:prSet/>
      <dgm:spPr/>
      <dgm:t>
        <a:bodyPr/>
        <a:lstStyle/>
        <a:p>
          <a:endParaRPr lang="fr-FR"/>
        </a:p>
      </dgm:t>
    </dgm:pt>
    <dgm:pt modelId="{37E4A070-82C5-4513-ACEC-C56144980857}" type="sibTrans" cxnId="{B175B929-4F17-4466-B668-915DCC1BCE10}">
      <dgm:prSet/>
      <dgm:spPr>
        <a:ln w="57150">
          <a:solidFill>
            <a:schemeClr val="accent1">
              <a:lumMod val="25000"/>
            </a:schemeClr>
          </a:solidFill>
        </a:ln>
      </dgm:spPr>
      <dgm:t>
        <a:bodyPr/>
        <a:lstStyle/>
        <a:p>
          <a:endParaRPr lang="fr-FR"/>
        </a:p>
      </dgm:t>
    </dgm:pt>
    <dgm:pt modelId="{806E1414-95FD-4765-9A25-2423776FDC74}">
      <dgm:prSet phldrT="[Texte]"/>
      <dgm:spPr/>
      <dgm:t>
        <a:bodyPr/>
        <a:lstStyle/>
        <a:p>
          <a:r>
            <a:rPr lang="fr-FR" dirty="0" err="1" smtClean="0"/>
            <a:t>Academic</a:t>
          </a:r>
          <a:r>
            <a:rPr lang="fr-FR" dirty="0" smtClean="0"/>
            <a:t> </a:t>
          </a:r>
          <a:r>
            <a:rPr lang="fr-FR" dirty="0" err="1" smtClean="0"/>
            <a:t>partners</a:t>
          </a:r>
          <a:endParaRPr lang="fr-FR" dirty="0"/>
        </a:p>
      </dgm:t>
    </dgm:pt>
    <dgm:pt modelId="{78349BBC-B386-44EF-A065-C3A66BB232DA}" type="parTrans" cxnId="{70AFA7E9-43DD-4416-82DC-5028910896C0}">
      <dgm:prSet/>
      <dgm:spPr/>
      <dgm:t>
        <a:bodyPr/>
        <a:lstStyle/>
        <a:p>
          <a:endParaRPr lang="fr-FR"/>
        </a:p>
      </dgm:t>
    </dgm:pt>
    <dgm:pt modelId="{D803EA07-0840-4D9F-9872-3A46367AD205}" type="sibTrans" cxnId="{70AFA7E9-43DD-4416-82DC-5028910896C0}">
      <dgm:prSet/>
      <dgm:spPr>
        <a:ln w="57150">
          <a:solidFill>
            <a:schemeClr val="accent1">
              <a:lumMod val="25000"/>
            </a:schemeClr>
          </a:solidFill>
        </a:ln>
      </dgm:spPr>
      <dgm:t>
        <a:bodyPr/>
        <a:lstStyle/>
        <a:p>
          <a:endParaRPr lang="fr-FR"/>
        </a:p>
      </dgm:t>
    </dgm:pt>
    <dgm:pt modelId="{252B977D-647D-4C9D-934E-808157E45F55}">
      <dgm:prSet phldrT="[Texte]"/>
      <dgm:spPr/>
      <dgm:t>
        <a:bodyPr/>
        <a:lstStyle/>
        <a:p>
          <a:r>
            <a:rPr lang="fr-FR" dirty="0" err="1" smtClean="0"/>
            <a:t>Geothermal</a:t>
          </a:r>
          <a:r>
            <a:rPr lang="fr-FR" dirty="0" smtClean="0"/>
            <a:t> expertise</a:t>
          </a:r>
          <a:endParaRPr lang="fr-FR" dirty="0"/>
        </a:p>
      </dgm:t>
    </dgm:pt>
    <dgm:pt modelId="{48D54D0F-12EF-492D-89E4-C192F710B5F8}" type="parTrans" cxnId="{28D1D53A-B841-4049-AB9F-422AC54134CD}">
      <dgm:prSet/>
      <dgm:spPr/>
      <dgm:t>
        <a:bodyPr/>
        <a:lstStyle/>
        <a:p>
          <a:endParaRPr lang="fr-FR"/>
        </a:p>
      </dgm:t>
    </dgm:pt>
    <dgm:pt modelId="{9FC64A0F-F567-42E9-8163-0A8E8378D08A}" type="sibTrans" cxnId="{28D1D53A-B841-4049-AB9F-422AC54134CD}">
      <dgm:prSet/>
      <dgm:spPr>
        <a:ln w="57150">
          <a:solidFill>
            <a:schemeClr val="accent1">
              <a:lumMod val="25000"/>
            </a:schemeClr>
          </a:solidFill>
        </a:ln>
      </dgm:spPr>
      <dgm:t>
        <a:bodyPr/>
        <a:lstStyle/>
        <a:p>
          <a:endParaRPr lang="fr-FR"/>
        </a:p>
      </dgm:t>
    </dgm:pt>
    <dgm:pt modelId="{AD130FF2-BE89-43E8-98D1-9C50B4DE304C}">
      <dgm:prSet phldrT="[Texte]"/>
      <dgm:spPr/>
      <dgm:t>
        <a:bodyPr/>
        <a:lstStyle/>
        <a:p>
          <a:r>
            <a:rPr lang="fr-FR" dirty="0" smtClean="0"/>
            <a:t>Mining </a:t>
          </a:r>
          <a:r>
            <a:rPr lang="fr-FR" dirty="0" err="1" smtClean="0"/>
            <a:t>policies</a:t>
          </a:r>
          <a:endParaRPr lang="fr-FR" dirty="0"/>
        </a:p>
      </dgm:t>
    </dgm:pt>
    <dgm:pt modelId="{568C1B48-97C6-44E5-B18F-734DF94F8E7B}" type="parTrans" cxnId="{98FD1164-DFB9-4531-9509-721ECC2E2C83}">
      <dgm:prSet/>
      <dgm:spPr/>
      <dgm:t>
        <a:bodyPr/>
        <a:lstStyle/>
        <a:p>
          <a:endParaRPr lang="fr-FR"/>
        </a:p>
      </dgm:t>
    </dgm:pt>
    <dgm:pt modelId="{39EADBA0-1A09-4F58-A653-7C95A7966720}" type="sibTrans" cxnId="{98FD1164-DFB9-4531-9509-721ECC2E2C83}">
      <dgm:prSet/>
      <dgm:spPr/>
      <dgm:t>
        <a:bodyPr/>
        <a:lstStyle/>
        <a:p>
          <a:endParaRPr lang="fr-FR"/>
        </a:p>
      </dgm:t>
    </dgm:pt>
    <dgm:pt modelId="{81B2AD16-9240-45A9-A12F-8A2E2C2F8B1E}">
      <dgm:prSet phldrT="[Texte]"/>
      <dgm:spPr/>
      <dgm:t>
        <a:bodyPr/>
        <a:lstStyle/>
        <a:p>
          <a:r>
            <a:rPr lang="fr-FR" dirty="0" smtClean="0"/>
            <a:t>Local </a:t>
          </a:r>
          <a:r>
            <a:rPr lang="fr-FR" dirty="0" err="1" smtClean="0"/>
            <a:t>interest</a:t>
          </a:r>
          <a:endParaRPr lang="fr-FR" dirty="0"/>
        </a:p>
      </dgm:t>
    </dgm:pt>
    <dgm:pt modelId="{66245FC3-3A40-44EB-8A9A-08A3DC678534}" type="parTrans" cxnId="{40887FDE-D31C-432F-9935-91EBB96F5C95}">
      <dgm:prSet/>
      <dgm:spPr/>
      <dgm:t>
        <a:bodyPr/>
        <a:lstStyle/>
        <a:p>
          <a:endParaRPr lang="fr-FR"/>
        </a:p>
      </dgm:t>
    </dgm:pt>
    <dgm:pt modelId="{AA4B542E-E0C9-44FD-B119-7050D021E453}" type="sibTrans" cxnId="{40887FDE-D31C-432F-9935-91EBB96F5C95}">
      <dgm:prSet/>
      <dgm:spPr/>
      <dgm:t>
        <a:bodyPr/>
        <a:lstStyle/>
        <a:p>
          <a:endParaRPr lang="fr-FR"/>
        </a:p>
      </dgm:t>
    </dgm:pt>
    <dgm:pt modelId="{8E55B075-D80B-45BF-A2F4-57AC541DA26A}">
      <dgm:prSet phldrT="[Texte]"/>
      <dgm:spPr/>
      <dgm:t>
        <a:bodyPr/>
        <a:lstStyle/>
        <a:p>
          <a:r>
            <a:rPr lang="fr-FR" dirty="0" smtClean="0"/>
            <a:t>Social </a:t>
          </a:r>
          <a:r>
            <a:rPr lang="fr-FR" dirty="0" err="1" smtClean="0"/>
            <a:t>acceptance</a:t>
          </a:r>
          <a:endParaRPr lang="fr-FR" dirty="0"/>
        </a:p>
      </dgm:t>
    </dgm:pt>
    <dgm:pt modelId="{BBCCAAA2-BAAC-43FA-8581-B5B4FF9BF66C}" type="parTrans" cxnId="{15CA1D63-010C-44DE-A364-A5E6C5E43066}">
      <dgm:prSet/>
      <dgm:spPr/>
      <dgm:t>
        <a:bodyPr/>
        <a:lstStyle/>
        <a:p>
          <a:endParaRPr lang="fr-FR"/>
        </a:p>
      </dgm:t>
    </dgm:pt>
    <dgm:pt modelId="{EA484A8D-5543-4230-948F-570A7C0884F7}" type="sibTrans" cxnId="{15CA1D63-010C-44DE-A364-A5E6C5E43066}">
      <dgm:prSet/>
      <dgm:spPr/>
      <dgm:t>
        <a:bodyPr/>
        <a:lstStyle/>
        <a:p>
          <a:endParaRPr lang="fr-FR"/>
        </a:p>
      </dgm:t>
    </dgm:pt>
    <dgm:pt modelId="{F000649E-0E98-41BE-8AE8-9C71833BD034}">
      <dgm:prSet phldrT="[Texte]"/>
      <dgm:spPr/>
      <dgm:t>
        <a:bodyPr/>
        <a:lstStyle/>
        <a:p>
          <a:r>
            <a:rPr lang="fr-FR" dirty="0" err="1" smtClean="0"/>
            <a:t>Research</a:t>
          </a:r>
          <a:endParaRPr lang="fr-FR" dirty="0"/>
        </a:p>
      </dgm:t>
    </dgm:pt>
    <dgm:pt modelId="{D86AF5A9-4516-476C-9270-CBB596A642A1}" type="parTrans" cxnId="{FE99C6C7-722F-4589-8E20-0509EAEC8343}">
      <dgm:prSet/>
      <dgm:spPr/>
      <dgm:t>
        <a:bodyPr/>
        <a:lstStyle/>
        <a:p>
          <a:endParaRPr lang="fr-FR"/>
        </a:p>
      </dgm:t>
    </dgm:pt>
    <dgm:pt modelId="{E7D36A0D-FF0D-4B81-9E17-A0456C0F40A8}" type="sibTrans" cxnId="{FE99C6C7-722F-4589-8E20-0509EAEC8343}">
      <dgm:prSet/>
      <dgm:spPr/>
      <dgm:t>
        <a:bodyPr/>
        <a:lstStyle/>
        <a:p>
          <a:endParaRPr lang="fr-FR"/>
        </a:p>
      </dgm:t>
    </dgm:pt>
    <dgm:pt modelId="{BDBE69ED-7306-4277-AFD6-1E9210931101}">
      <dgm:prSet phldrT="[Texte]"/>
      <dgm:spPr/>
      <dgm:t>
        <a:bodyPr/>
        <a:lstStyle/>
        <a:p>
          <a:r>
            <a:rPr lang="fr-FR" dirty="0" smtClean="0"/>
            <a:t>Training</a:t>
          </a:r>
          <a:endParaRPr lang="fr-FR" dirty="0"/>
        </a:p>
      </dgm:t>
    </dgm:pt>
    <dgm:pt modelId="{505B17EE-07AA-4B06-8C8B-0109E339A731}" type="parTrans" cxnId="{B8678671-BAC9-4852-96F0-222FFFCFF5BC}">
      <dgm:prSet/>
      <dgm:spPr/>
      <dgm:t>
        <a:bodyPr/>
        <a:lstStyle/>
        <a:p>
          <a:endParaRPr lang="fr-FR"/>
        </a:p>
      </dgm:t>
    </dgm:pt>
    <dgm:pt modelId="{686140B3-478B-41CC-91EC-4AA912E5D381}" type="sibTrans" cxnId="{B8678671-BAC9-4852-96F0-222FFFCFF5BC}">
      <dgm:prSet/>
      <dgm:spPr/>
      <dgm:t>
        <a:bodyPr/>
        <a:lstStyle/>
        <a:p>
          <a:endParaRPr lang="fr-FR"/>
        </a:p>
      </dgm:t>
    </dgm:pt>
    <dgm:pt modelId="{7B04D6C3-EFB5-4FC6-85D7-747DCC16ADD3}">
      <dgm:prSet phldrT="[Texte]"/>
      <dgm:spPr/>
      <dgm:t>
        <a:bodyPr/>
        <a:lstStyle/>
        <a:p>
          <a:r>
            <a:rPr lang="fr-FR" dirty="0" smtClean="0"/>
            <a:t>French cluster</a:t>
          </a:r>
          <a:endParaRPr lang="fr-FR" dirty="0"/>
        </a:p>
      </dgm:t>
    </dgm:pt>
    <dgm:pt modelId="{FA43BE74-8C22-4F05-A36E-C368780D0924}" type="parTrans" cxnId="{81FE25DD-8156-453B-8F82-5F908D6EBF9D}">
      <dgm:prSet/>
      <dgm:spPr/>
      <dgm:t>
        <a:bodyPr/>
        <a:lstStyle/>
        <a:p>
          <a:endParaRPr lang="fr-FR"/>
        </a:p>
      </dgm:t>
    </dgm:pt>
    <dgm:pt modelId="{8532551B-DF6F-43E5-8DFA-C1FDE5450A13}" type="sibTrans" cxnId="{81FE25DD-8156-453B-8F82-5F908D6EBF9D}">
      <dgm:prSet/>
      <dgm:spPr/>
      <dgm:t>
        <a:bodyPr/>
        <a:lstStyle/>
        <a:p>
          <a:endParaRPr lang="fr-FR"/>
        </a:p>
      </dgm:t>
    </dgm:pt>
    <dgm:pt modelId="{4B50405B-34FD-49A3-9ED6-5A516E30F4F0}">
      <dgm:prSet phldrT="[Texte]"/>
      <dgm:spPr/>
      <dgm:t>
        <a:bodyPr/>
        <a:lstStyle/>
        <a:p>
          <a:r>
            <a:rPr lang="fr-FR" dirty="0" smtClean="0"/>
            <a:t>Local experts</a:t>
          </a:r>
          <a:endParaRPr lang="fr-FR" dirty="0"/>
        </a:p>
      </dgm:t>
    </dgm:pt>
    <dgm:pt modelId="{D1CFECC7-B19A-4314-8259-4F464CC35D6D}" type="parTrans" cxnId="{4C9FA528-C4AC-4AD1-AC99-9066F3A54457}">
      <dgm:prSet/>
      <dgm:spPr/>
      <dgm:t>
        <a:bodyPr/>
        <a:lstStyle/>
        <a:p>
          <a:endParaRPr lang="fr-FR"/>
        </a:p>
      </dgm:t>
    </dgm:pt>
    <dgm:pt modelId="{DA7B1473-25FD-431A-8A02-FBCDD636477C}" type="sibTrans" cxnId="{4C9FA528-C4AC-4AD1-AC99-9066F3A54457}">
      <dgm:prSet/>
      <dgm:spPr/>
      <dgm:t>
        <a:bodyPr/>
        <a:lstStyle/>
        <a:p>
          <a:endParaRPr lang="fr-FR"/>
        </a:p>
      </dgm:t>
    </dgm:pt>
    <dgm:pt modelId="{551EE6C4-1097-4EAF-B616-8090B4889624}">
      <dgm:prSet phldrT="[Texte]"/>
      <dgm:spPr/>
      <dgm:t>
        <a:bodyPr/>
        <a:lstStyle/>
        <a:p>
          <a:r>
            <a:rPr lang="fr-FR" dirty="0" err="1" smtClean="0"/>
            <a:t>Environemental</a:t>
          </a:r>
          <a:r>
            <a:rPr lang="fr-FR" dirty="0" smtClean="0"/>
            <a:t> </a:t>
          </a:r>
          <a:r>
            <a:rPr lang="fr-FR" dirty="0" err="1" smtClean="0"/>
            <a:t>policies</a:t>
          </a:r>
          <a:endParaRPr lang="fr-FR" dirty="0"/>
        </a:p>
      </dgm:t>
    </dgm:pt>
    <dgm:pt modelId="{FB9F2F3E-D0AF-41E1-8531-43E899EA3E7F}" type="parTrans" cxnId="{3F952E7A-8556-417C-9151-99450411C227}">
      <dgm:prSet/>
      <dgm:spPr/>
      <dgm:t>
        <a:bodyPr/>
        <a:lstStyle/>
        <a:p>
          <a:endParaRPr lang="fr-FR"/>
        </a:p>
      </dgm:t>
    </dgm:pt>
    <dgm:pt modelId="{603271E8-F622-43F5-B624-88E18CD77DBA}" type="sibTrans" cxnId="{3F952E7A-8556-417C-9151-99450411C227}">
      <dgm:prSet/>
      <dgm:spPr/>
      <dgm:t>
        <a:bodyPr/>
        <a:lstStyle/>
        <a:p>
          <a:endParaRPr lang="fr-FR"/>
        </a:p>
      </dgm:t>
    </dgm:pt>
    <dgm:pt modelId="{4F93788E-D814-4B24-824C-30EC6136BF8C}">
      <dgm:prSet phldrT="[Texte]"/>
      <dgm:spPr/>
      <dgm:t>
        <a:bodyPr/>
        <a:lstStyle/>
        <a:p>
          <a:r>
            <a:rPr lang="fr-FR" dirty="0" smtClean="0"/>
            <a:t>Financial </a:t>
          </a:r>
          <a:r>
            <a:rPr lang="fr-FR" dirty="0" err="1" smtClean="0"/>
            <a:t>incentives</a:t>
          </a:r>
          <a:endParaRPr lang="fr-FR" dirty="0"/>
        </a:p>
      </dgm:t>
    </dgm:pt>
    <dgm:pt modelId="{21159B16-D81E-4049-8CF0-4A785F4A539F}" type="parTrans" cxnId="{2D69E89C-3766-4545-861F-CFC6BAAA8F53}">
      <dgm:prSet/>
      <dgm:spPr/>
      <dgm:t>
        <a:bodyPr/>
        <a:lstStyle/>
        <a:p>
          <a:endParaRPr lang="fr-FR"/>
        </a:p>
      </dgm:t>
    </dgm:pt>
    <dgm:pt modelId="{E71388CE-B9A4-4E15-9661-84E3E92AC3B3}" type="sibTrans" cxnId="{2D69E89C-3766-4545-861F-CFC6BAAA8F53}">
      <dgm:prSet/>
      <dgm:spPr/>
      <dgm:t>
        <a:bodyPr/>
        <a:lstStyle/>
        <a:p>
          <a:endParaRPr lang="fr-FR"/>
        </a:p>
      </dgm:t>
    </dgm:pt>
    <dgm:pt modelId="{C695589D-B8EB-40AB-B574-A3144D3BDE0D}">
      <dgm:prSet phldrT="[Texte]"/>
      <dgm:spPr/>
      <dgm:t>
        <a:bodyPr/>
        <a:lstStyle/>
        <a:p>
          <a:r>
            <a:rPr lang="fr-FR" dirty="0" err="1" smtClean="0"/>
            <a:t>Heat</a:t>
          </a:r>
          <a:r>
            <a:rPr lang="fr-FR" dirty="0" smtClean="0"/>
            <a:t> </a:t>
          </a:r>
          <a:r>
            <a:rPr lang="fr-FR" dirty="0" err="1" smtClean="0"/>
            <a:t>consumers</a:t>
          </a:r>
          <a:endParaRPr lang="fr-FR" dirty="0"/>
        </a:p>
      </dgm:t>
    </dgm:pt>
    <dgm:pt modelId="{90F2DD0C-9708-439D-94C1-13754E362803}" type="sibTrans" cxnId="{F85F5B7C-6E18-4BEE-BA1A-402B19DD737A}">
      <dgm:prSet/>
      <dgm:spPr/>
      <dgm:t>
        <a:bodyPr/>
        <a:lstStyle/>
        <a:p>
          <a:endParaRPr lang="fr-FR"/>
        </a:p>
      </dgm:t>
    </dgm:pt>
    <dgm:pt modelId="{56609E15-2125-44AE-9825-2AF26FF227F3}" type="parTrans" cxnId="{F85F5B7C-6E18-4BEE-BA1A-402B19DD737A}">
      <dgm:prSet/>
      <dgm:spPr/>
      <dgm:t>
        <a:bodyPr/>
        <a:lstStyle/>
        <a:p>
          <a:endParaRPr lang="fr-FR"/>
        </a:p>
      </dgm:t>
    </dgm:pt>
    <dgm:pt modelId="{0E0430D0-AE03-496F-A2BA-27C4BB66C596}">
      <dgm:prSet phldrT="[Texte]"/>
      <dgm:spPr/>
      <dgm:t>
        <a:bodyPr/>
        <a:lstStyle/>
        <a:p>
          <a:r>
            <a:rPr lang="fr-FR" dirty="0" err="1" smtClean="0"/>
            <a:t>Operators</a:t>
          </a:r>
          <a:r>
            <a:rPr lang="fr-FR" dirty="0" smtClean="0"/>
            <a:t> (EDF/Dalkia,…)</a:t>
          </a:r>
          <a:endParaRPr lang="fr-FR" dirty="0"/>
        </a:p>
      </dgm:t>
    </dgm:pt>
    <dgm:pt modelId="{4122B21C-5F43-4255-8515-87CADF58EA8A}" type="parTrans" cxnId="{52E05E56-CF08-4791-9B1C-0E86ECB381DA}">
      <dgm:prSet/>
      <dgm:spPr/>
      <dgm:t>
        <a:bodyPr/>
        <a:lstStyle/>
        <a:p>
          <a:endParaRPr lang="fr-FR"/>
        </a:p>
      </dgm:t>
    </dgm:pt>
    <dgm:pt modelId="{70C8B071-D5EF-4859-93A3-17AE16D37B39}" type="sibTrans" cxnId="{52E05E56-CF08-4791-9B1C-0E86ECB381DA}">
      <dgm:prSet/>
      <dgm:spPr/>
      <dgm:t>
        <a:bodyPr/>
        <a:lstStyle/>
        <a:p>
          <a:endParaRPr lang="fr-FR"/>
        </a:p>
      </dgm:t>
    </dgm:pt>
    <dgm:pt modelId="{376A5437-9F01-4CFB-862F-0BD0618B0D2B}">
      <dgm:prSet phldrT="[Texte]"/>
      <dgm:spPr/>
      <dgm:t>
        <a:bodyPr/>
        <a:lstStyle/>
        <a:p>
          <a:r>
            <a:rPr lang="fr-FR" dirty="0" smtClean="0"/>
            <a:t>Public and </a:t>
          </a:r>
          <a:r>
            <a:rPr lang="fr-FR" dirty="0" err="1" smtClean="0"/>
            <a:t>private</a:t>
          </a:r>
          <a:r>
            <a:rPr lang="fr-FR" dirty="0" smtClean="0"/>
            <a:t> </a:t>
          </a:r>
          <a:r>
            <a:rPr lang="fr-FR" dirty="0" err="1" smtClean="0"/>
            <a:t>funding</a:t>
          </a:r>
          <a:endParaRPr lang="fr-FR" dirty="0"/>
        </a:p>
      </dgm:t>
    </dgm:pt>
    <dgm:pt modelId="{3A8ED188-523F-404E-8545-A9F9DC84AFF1}" type="parTrans" cxnId="{E950039B-E12F-442B-8D2F-5325D10CF3EC}">
      <dgm:prSet/>
      <dgm:spPr/>
      <dgm:t>
        <a:bodyPr/>
        <a:lstStyle/>
        <a:p>
          <a:endParaRPr lang="fr-FR"/>
        </a:p>
      </dgm:t>
    </dgm:pt>
    <dgm:pt modelId="{20F0BBB3-8CE7-4285-90C3-948122D2D6D6}" type="sibTrans" cxnId="{E950039B-E12F-442B-8D2F-5325D10CF3EC}">
      <dgm:prSet/>
      <dgm:spPr/>
      <dgm:t>
        <a:bodyPr/>
        <a:lstStyle/>
        <a:p>
          <a:endParaRPr lang="fr-FR"/>
        </a:p>
      </dgm:t>
    </dgm:pt>
    <dgm:pt modelId="{53DD7AC1-D4F1-41F0-8499-0DF2FA326060}" type="pres">
      <dgm:prSet presAssocID="{2571C4B8-3307-4D66-ADD8-95F4F0E4D6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FEFEA3C-AC94-474E-B1D0-9CB6A9B49B4D}" type="pres">
      <dgm:prSet presAssocID="{C7930457-540B-4EDD-B1B9-E1668D97C9FF}" presName="node" presStyleLbl="node1" presStyleIdx="0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0CB346-582E-488F-9838-06ED99FAF88F}" type="pres">
      <dgm:prSet presAssocID="{C7930457-540B-4EDD-B1B9-E1668D97C9FF}" presName="spNode" presStyleCnt="0"/>
      <dgm:spPr/>
    </dgm:pt>
    <dgm:pt modelId="{8FE5FAD7-ABF6-4D62-B8D2-1A8728D38317}" type="pres">
      <dgm:prSet presAssocID="{3CE08EC8-E5FD-4801-9BDD-E671BF7D7955}" presName="sibTrans" presStyleLbl="sibTrans1D1" presStyleIdx="0" presStyleCnt="5"/>
      <dgm:spPr/>
      <dgm:t>
        <a:bodyPr/>
        <a:lstStyle/>
        <a:p>
          <a:endParaRPr lang="fr-FR"/>
        </a:p>
      </dgm:t>
    </dgm:pt>
    <dgm:pt modelId="{45D398AE-8B45-42AB-8987-EED8E6EDDF75}" type="pres">
      <dgm:prSet presAssocID="{D45B731A-22E9-43F4-A454-63162D3CBE3E}" presName="node" presStyleLbl="node1" presStyleIdx="1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7FF9E9-2A32-4DB6-A44D-8D05365104E2}" type="pres">
      <dgm:prSet presAssocID="{D45B731A-22E9-43F4-A454-63162D3CBE3E}" presName="spNode" presStyleCnt="0"/>
      <dgm:spPr/>
    </dgm:pt>
    <dgm:pt modelId="{7965A0CF-2A76-4904-A95B-2CBF9502D99F}" type="pres">
      <dgm:prSet presAssocID="{9B4EDAD6-5A5A-4185-9D87-3CE0139AA3D5}" presName="sibTrans" presStyleLbl="sibTrans1D1" presStyleIdx="1" presStyleCnt="5"/>
      <dgm:spPr/>
      <dgm:t>
        <a:bodyPr/>
        <a:lstStyle/>
        <a:p>
          <a:endParaRPr lang="fr-FR"/>
        </a:p>
      </dgm:t>
    </dgm:pt>
    <dgm:pt modelId="{4D7D88B4-106B-4585-966D-E9EC574BEA62}" type="pres">
      <dgm:prSet presAssocID="{0DB19F6E-9590-408A-986E-2088926FF3E2}" presName="node" presStyleLbl="node1" presStyleIdx="2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6B7A63-50A1-4700-BC8B-C939F3C68834}" type="pres">
      <dgm:prSet presAssocID="{0DB19F6E-9590-408A-986E-2088926FF3E2}" presName="spNode" presStyleCnt="0"/>
      <dgm:spPr/>
    </dgm:pt>
    <dgm:pt modelId="{B0FAECAD-02D7-4682-8A6A-C0D5DA72E719}" type="pres">
      <dgm:prSet presAssocID="{37E4A070-82C5-4513-ACEC-C56144980857}" presName="sibTrans" presStyleLbl="sibTrans1D1" presStyleIdx="2" presStyleCnt="5"/>
      <dgm:spPr/>
      <dgm:t>
        <a:bodyPr/>
        <a:lstStyle/>
        <a:p>
          <a:endParaRPr lang="fr-FR"/>
        </a:p>
      </dgm:t>
    </dgm:pt>
    <dgm:pt modelId="{6B783D3B-855A-4CD9-8A9D-48723DE1825E}" type="pres">
      <dgm:prSet presAssocID="{806E1414-95FD-4765-9A25-2423776FDC74}" presName="node" presStyleLbl="node1" presStyleIdx="3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66996C-55E8-4A88-9FE1-1BEA99917EA1}" type="pres">
      <dgm:prSet presAssocID="{806E1414-95FD-4765-9A25-2423776FDC74}" presName="spNode" presStyleCnt="0"/>
      <dgm:spPr/>
    </dgm:pt>
    <dgm:pt modelId="{B893B589-B99A-4B0C-8327-142012B63A5D}" type="pres">
      <dgm:prSet presAssocID="{D803EA07-0840-4D9F-9872-3A46367AD205}" presName="sibTrans" presStyleLbl="sibTrans1D1" presStyleIdx="3" presStyleCnt="5"/>
      <dgm:spPr/>
      <dgm:t>
        <a:bodyPr/>
        <a:lstStyle/>
        <a:p>
          <a:endParaRPr lang="fr-FR"/>
        </a:p>
      </dgm:t>
    </dgm:pt>
    <dgm:pt modelId="{D8426F6A-7F21-41A1-B8A5-8C791B9BBBBF}" type="pres">
      <dgm:prSet presAssocID="{252B977D-647D-4C9D-934E-808157E45F55}" presName="node" presStyleLbl="node1" presStyleIdx="4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6A3619-F3EA-4600-BD4E-2C1646517073}" type="pres">
      <dgm:prSet presAssocID="{252B977D-647D-4C9D-934E-808157E45F55}" presName="spNode" presStyleCnt="0"/>
      <dgm:spPr/>
    </dgm:pt>
    <dgm:pt modelId="{FFA233FF-0ECE-4F0C-A29C-D386B82D5E7C}" type="pres">
      <dgm:prSet presAssocID="{9FC64A0F-F567-42E9-8163-0A8E8378D08A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A089119E-BCC2-4778-85CC-7C4136CE2039}" type="presOf" srcId="{376A5437-9F01-4CFB-862F-0BD0618B0D2B}" destId="{4D7D88B4-106B-4585-966D-E9EC574BEA62}" srcOrd="0" destOrd="3" presId="urn:microsoft.com/office/officeart/2005/8/layout/cycle6"/>
    <dgm:cxn modelId="{61F94640-612A-4BA8-AD74-6730077595B6}" type="presOf" srcId="{37E4A070-82C5-4513-ACEC-C56144980857}" destId="{B0FAECAD-02D7-4682-8A6A-C0D5DA72E719}" srcOrd="0" destOrd="0" presId="urn:microsoft.com/office/officeart/2005/8/layout/cycle6"/>
    <dgm:cxn modelId="{40887FDE-D31C-432F-9935-91EBB96F5C95}" srcId="{D45B731A-22E9-43F4-A454-63162D3CBE3E}" destId="{81B2AD16-9240-45A9-A12F-8A2E2C2F8B1E}" srcOrd="0" destOrd="0" parTransId="{66245FC3-3A40-44EB-8A9A-08A3DC678534}" sibTransId="{AA4B542E-E0C9-44FD-B119-7050D021E453}"/>
    <dgm:cxn modelId="{42D5D3F0-06A5-4AC5-9C79-81E79F771344}" type="presOf" srcId="{252B977D-647D-4C9D-934E-808157E45F55}" destId="{D8426F6A-7F21-41A1-B8A5-8C791B9BBBBF}" srcOrd="0" destOrd="0" presId="urn:microsoft.com/office/officeart/2005/8/layout/cycle6"/>
    <dgm:cxn modelId="{8D7A62F4-E4C3-40AC-B6DD-7CB66921D901}" type="presOf" srcId="{C695589D-B8EB-40AB-B574-A3144D3BDE0D}" destId="{4D7D88B4-106B-4585-966D-E9EC574BEA62}" srcOrd="0" destOrd="1" presId="urn:microsoft.com/office/officeart/2005/8/layout/cycle6"/>
    <dgm:cxn modelId="{B175B929-4F17-4466-B668-915DCC1BCE10}" srcId="{2571C4B8-3307-4D66-ADD8-95F4F0E4D676}" destId="{0DB19F6E-9590-408A-986E-2088926FF3E2}" srcOrd="2" destOrd="0" parTransId="{1F7A623D-1EDA-41D3-9176-90A7A879A2E1}" sibTransId="{37E4A070-82C5-4513-ACEC-C56144980857}"/>
    <dgm:cxn modelId="{04562E1C-14CB-4E4D-8FB4-3B0211A43F9D}" srcId="{2571C4B8-3307-4D66-ADD8-95F4F0E4D676}" destId="{D45B731A-22E9-43F4-A454-63162D3CBE3E}" srcOrd="1" destOrd="0" parTransId="{3ADFD728-5A59-457A-B70A-A99BC4723900}" sibTransId="{9B4EDAD6-5A5A-4185-9D87-3CE0139AA3D5}"/>
    <dgm:cxn modelId="{C57B481F-51E7-4DD0-8D9A-B005D033E625}" srcId="{2571C4B8-3307-4D66-ADD8-95F4F0E4D676}" destId="{C7930457-540B-4EDD-B1B9-E1668D97C9FF}" srcOrd="0" destOrd="0" parTransId="{496C6D77-B05C-448E-A3F9-AFD875D81AE7}" sibTransId="{3CE08EC8-E5FD-4801-9BDD-E671BF7D7955}"/>
    <dgm:cxn modelId="{53CC20A9-6A01-47FE-B06D-2D6F48114012}" type="presOf" srcId="{D45B731A-22E9-43F4-A454-63162D3CBE3E}" destId="{45D398AE-8B45-42AB-8987-EED8E6EDDF75}" srcOrd="0" destOrd="0" presId="urn:microsoft.com/office/officeart/2005/8/layout/cycle6"/>
    <dgm:cxn modelId="{A8052C53-7D5C-466D-B7DD-3FB13C03D974}" type="presOf" srcId="{7B04D6C3-EFB5-4FC6-85D7-747DCC16ADD3}" destId="{D8426F6A-7F21-41A1-B8A5-8C791B9BBBBF}" srcOrd="0" destOrd="1" presId="urn:microsoft.com/office/officeart/2005/8/layout/cycle6"/>
    <dgm:cxn modelId="{4C9FA528-C4AC-4AD1-AC99-9066F3A54457}" srcId="{252B977D-647D-4C9D-934E-808157E45F55}" destId="{4B50405B-34FD-49A3-9ED6-5A516E30F4F0}" srcOrd="1" destOrd="0" parTransId="{D1CFECC7-B19A-4314-8259-4F464CC35D6D}" sibTransId="{DA7B1473-25FD-431A-8A02-FBCDD636477C}"/>
    <dgm:cxn modelId="{7B243555-88E4-47C1-96B5-AFF18B992900}" type="presOf" srcId="{8E55B075-D80B-45BF-A2F4-57AC541DA26A}" destId="{45D398AE-8B45-42AB-8987-EED8E6EDDF75}" srcOrd="0" destOrd="2" presId="urn:microsoft.com/office/officeart/2005/8/layout/cycle6"/>
    <dgm:cxn modelId="{70AFA7E9-43DD-4416-82DC-5028910896C0}" srcId="{2571C4B8-3307-4D66-ADD8-95F4F0E4D676}" destId="{806E1414-95FD-4765-9A25-2423776FDC74}" srcOrd="3" destOrd="0" parTransId="{78349BBC-B386-44EF-A065-C3A66BB232DA}" sibTransId="{D803EA07-0840-4D9F-9872-3A46367AD205}"/>
    <dgm:cxn modelId="{B13C5724-03DD-4DCD-B58D-9F7885731C33}" type="presOf" srcId="{4B50405B-34FD-49A3-9ED6-5A516E30F4F0}" destId="{D8426F6A-7F21-41A1-B8A5-8C791B9BBBBF}" srcOrd="0" destOrd="2" presId="urn:microsoft.com/office/officeart/2005/8/layout/cycle6"/>
    <dgm:cxn modelId="{28D1D53A-B841-4049-AB9F-422AC54134CD}" srcId="{2571C4B8-3307-4D66-ADD8-95F4F0E4D676}" destId="{252B977D-647D-4C9D-934E-808157E45F55}" srcOrd="4" destOrd="0" parTransId="{48D54D0F-12EF-492D-89E4-C192F710B5F8}" sibTransId="{9FC64A0F-F567-42E9-8163-0A8E8378D08A}"/>
    <dgm:cxn modelId="{3F952E7A-8556-417C-9151-99450411C227}" srcId="{C7930457-540B-4EDD-B1B9-E1668D97C9FF}" destId="{551EE6C4-1097-4EAF-B616-8090B4889624}" srcOrd="1" destOrd="0" parTransId="{FB9F2F3E-D0AF-41E1-8531-43E899EA3E7F}" sibTransId="{603271E8-F622-43F5-B624-88E18CD77DBA}"/>
    <dgm:cxn modelId="{B8678671-BAC9-4852-96F0-222FFFCFF5BC}" srcId="{806E1414-95FD-4765-9A25-2423776FDC74}" destId="{BDBE69ED-7306-4277-AFD6-1E9210931101}" srcOrd="1" destOrd="0" parTransId="{505B17EE-07AA-4B06-8C8B-0109E339A731}" sibTransId="{686140B3-478B-41CC-91EC-4AA912E5D381}"/>
    <dgm:cxn modelId="{18A00B1C-EC11-4140-852B-47DE648F8ABC}" type="presOf" srcId="{AD130FF2-BE89-43E8-98D1-9C50B4DE304C}" destId="{FFEFEA3C-AC94-474E-B1D0-9CB6A9B49B4D}" srcOrd="0" destOrd="1" presId="urn:microsoft.com/office/officeart/2005/8/layout/cycle6"/>
    <dgm:cxn modelId="{CF059BE7-A993-4970-9C3F-22CE7B71D073}" type="presOf" srcId="{551EE6C4-1097-4EAF-B616-8090B4889624}" destId="{FFEFEA3C-AC94-474E-B1D0-9CB6A9B49B4D}" srcOrd="0" destOrd="2" presId="urn:microsoft.com/office/officeart/2005/8/layout/cycle6"/>
    <dgm:cxn modelId="{F85F5B7C-6E18-4BEE-BA1A-402B19DD737A}" srcId="{0DB19F6E-9590-408A-986E-2088926FF3E2}" destId="{C695589D-B8EB-40AB-B574-A3144D3BDE0D}" srcOrd="0" destOrd="0" parTransId="{56609E15-2125-44AE-9825-2AF26FF227F3}" sibTransId="{90F2DD0C-9708-439D-94C1-13754E362803}"/>
    <dgm:cxn modelId="{3C4837DD-E0E0-40AD-9C36-F45A3ABC22EE}" type="presOf" srcId="{806E1414-95FD-4765-9A25-2423776FDC74}" destId="{6B783D3B-855A-4CD9-8A9D-48723DE1825E}" srcOrd="0" destOrd="0" presId="urn:microsoft.com/office/officeart/2005/8/layout/cycle6"/>
    <dgm:cxn modelId="{A63096D7-C43D-4903-ADD7-AF4F58AC7B1B}" type="presOf" srcId="{C7930457-540B-4EDD-B1B9-E1668D97C9FF}" destId="{FFEFEA3C-AC94-474E-B1D0-9CB6A9B49B4D}" srcOrd="0" destOrd="0" presId="urn:microsoft.com/office/officeart/2005/8/layout/cycle6"/>
    <dgm:cxn modelId="{321B7D83-0C0F-4627-95DE-72111638AAFE}" type="presOf" srcId="{BDBE69ED-7306-4277-AFD6-1E9210931101}" destId="{6B783D3B-855A-4CD9-8A9D-48723DE1825E}" srcOrd="0" destOrd="2" presId="urn:microsoft.com/office/officeart/2005/8/layout/cycle6"/>
    <dgm:cxn modelId="{53E5D6AE-2F69-4408-BDC4-A76372825358}" type="presOf" srcId="{0DB19F6E-9590-408A-986E-2088926FF3E2}" destId="{4D7D88B4-106B-4585-966D-E9EC574BEA62}" srcOrd="0" destOrd="0" presId="urn:microsoft.com/office/officeart/2005/8/layout/cycle6"/>
    <dgm:cxn modelId="{98FD1164-DFB9-4531-9509-721ECC2E2C83}" srcId="{C7930457-540B-4EDD-B1B9-E1668D97C9FF}" destId="{AD130FF2-BE89-43E8-98D1-9C50B4DE304C}" srcOrd="0" destOrd="0" parTransId="{568C1B48-97C6-44E5-B18F-734DF94F8E7B}" sibTransId="{39EADBA0-1A09-4F58-A653-7C95A7966720}"/>
    <dgm:cxn modelId="{52E05E56-CF08-4791-9B1C-0E86ECB381DA}" srcId="{0DB19F6E-9590-408A-986E-2088926FF3E2}" destId="{0E0430D0-AE03-496F-A2BA-27C4BB66C596}" srcOrd="1" destOrd="0" parTransId="{4122B21C-5F43-4255-8515-87CADF58EA8A}" sibTransId="{70C8B071-D5EF-4859-93A3-17AE16D37B39}"/>
    <dgm:cxn modelId="{81FE25DD-8156-453B-8F82-5F908D6EBF9D}" srcId="{252B977D-647D-4C9D-934E-808157E45F55}" destId="{7B04D6C3-EFB5-4FC6-85D7-747DCC16ADD3}" srcOrd="0" destOrd="0" parTransId="{FA43BE74-8C22-4F05-A36E-C368780D0924}" sibTransId="{8532551B-DF6F-43E5-8DFA-C1FDE5450A13}"/>
    <dgm:cxn modelId="{F448F3DD-3167-4F5F-81B5-C4FCBDCAE625}" type="presOf" srcId="{9FC64A0F-F567-42E9-8163-0A8E8378D08A}" destId="{FFA233FF-0ECE-4F0C-A29C-D386B82D5E7C}" srcOrd="0" destOrd="0" presId="urn:microsoft.com/office/officeart/2005/8/layout/cycle6"/>
    <dgm:cxn modelId="{15CA1D63-010C-44DE-A364-A5E6C5E43066}" srcId="{D45B731A-22E9-43F4-A454-63162D3CBE3E}" destId="{8E55B075-D80B-45BF-A2F4-57AC541DA26A}" srcOrd="1" destOrd="0" parTransId="{BBCCAAA2-BAAC-43FA-8581-B5B4FF9BF66C}" sibTransId="{EA484A8D-5543-4230-948F-570A7C0884F7}"/>
    <dgm:cxn modelId="{927C0CCD-DBF5-4521-85BB-A0EC5683FFEC}" type="presOf" srcId="{2571C4B8-3307-4D66-ADD8-95F4F0E4D676}" destId="{53DD7AC1-D4F1-41F0-8499-0DF2FA326060}" srcOrd="0" destOrd="0" presId="urn:microsoft.com/office/officeart/2005/8/layout/cycle6"/>
    <dgm:cxn modelId="{FE99C6C7-722F-4589-8E20-0509EAEC8343}" srcId="{806E1414-95FD-4765-9A25-2423776FDC74}" destId="{F000649E-0E98-41BE-8AE8-9C71833BD034}" srcOrd="0" destOrd="0" parTransId="{D86AF5A9-4516-476C-9270-CBB596A642A1}" sibTransId="{E7D36A0D-FF0D-4B81-9E17-A0456C0F40A8}"/>
    <dgm:cxn modelId="{E950039B-E12F-442B-8D2F-5325D10CF3EC}" srcId="{0DB19F6E-9590-408A-986E-2088926FF3E2}" destId="{376A5437-9F01-4CFB-862F-0BD0618B0D2B}" srcOrd="2" destOrd="0" parTransId="{3A8ED188-523F-404E-8545-A9F9DC84AFF1}" sibTransId="{20F0BBB3-8CE7-4285-90C3-948122D2D6D6}"/>
    <dgm:cxn modelId="{8E645F8B-D799-4362-ACBE-1F4F66A773B2}" type="presOf" srcId="{D803EA07-0840-4D9F-9872-3A46367AD205}" destId="{B893B589-B99A-4B0C-8327-142012B63A5D}" srcOrd="0" destOrd="0" presId="urn:microsoft.com/office/officeart/2005/8/layout/cycle6"/>
    <dgm:cxn modelId="{A859C79D-ABD0-45AB-A123-32E3A7F8C143}" type="presOf" srcId="{0E0430D0-AE03-496F-A2BA-27C4BB66C596}" destId="{4D7D88B4-106B-4585-966D-E9EC574BEA62}" srcOrd="0" destOrd="2" presId="urn:microsoft.com/office/officeart/2005/8/layout/cycle6"/>
    <dgm:cxn modelId="{FC277063-8D64-4180-AE82-E2AA870A3759}" type="presOf" srcId="{3CE08EC8-E5FD-4801-9BDD-E671BF7D7955}" destId="{8FE5FAD7-ABF6-4D62-B8D2-1A8728D38317}" srcOrd="0" destOrd="0" presId="urn:microsoft.com/office/officeart/2005/8/layout/cycle6"/>
    <dgm:cxn modelId="{F154CC84-257F-4228-AC2A-44EB2B9EF75B}" type="presOf" srcId="{4F93788E-D814-4B24-824C-30EC6136BF8C}" destId="{FFEFEA3C-AC94-474E-B1D0-9CB6A9B49B4D}" srcOrd="0" destOrd="3" presId="urn:microsoft.com/office/officeart/2005/8/layout/cycle6"/>
    <dgm:cxn modelId="{D29DE548-497B-47FA-8B17-864B67E9EE8C}" type="presOf" srcId="{F000649E-0E98-41BE-8AE8-9C71833BD034}" destId="{6B783D3B-855A-4CD9-8A9D-48723DE1825E}" srcOrd="0" destOrd="1" presId="urn:microsoft.com/office/officeart/2005/8/layout/cycle6"/>
    <dgm:cxn modelId="{2D69E89C-3766-4545-861F-CFC6BAAA8F53}" srcId="{C7930457-540B-4EDD-B1B9-E1668D97C9FF}" destId="{4F93788E-D814-4B24-824C-30EC6136BF8C}" srcOrd="2" destOrd="0" parTransId="{21159B16-D81E-4049-8CF0-4A785F4A539F}" sibTransId="{E71388CE-B9A4-4E15-9661-84E3E92AC3B3}"/>
    <dgm:cxn modelId="{15CEB56A-B54F-40CD-9955-D11B84F1E174}" type="presOf" srcId="{9B4EDAD6-5A5A-4185-9D87-3CE0139AA3D5}" destId="{7965A0CF-2A76-4904-A95B-2CBF9502D99F}" srcOrd="0" destOrd="0" presId="urn:microsoft.com/office/officeart/2005/8/layout/cycle6"/>
    <dgm:cxn modelId="{8C8119D6-F31A-406E-8100-C67805BAE390}" type="presOf" srcId="{81B2AD16-9240-45A9-A12F-8A2E2C2F8B1E}" destId="{45D398AE-8B45-42AB-8987-EED8E6EDDF75}" srcOrd="0" destOrd="1" presId="urn:microsoft.com/office/officeart/2005/8/layout/cycle6"/>
    <dgm:cxn modelId="{181D8AA2-721A-4CA3-9AFF-277076FC901F}" type="presParOf" srcId="{53DD7AC1-D4F1-41F0-8499-0DF2FA326060}" destId="{FFEFEA3C-AC94-474E-B1D0-9CB6A9B49B4D}" srcOrd="0" destOrd="0" presId="urn:microsoft.com/office/officeart/2005/8/layout/cycle6"/>
    <dgm:cxn modelId="{FB01FFC0-52A1-4A7D-967B-9DAFC8EC249D}" type="presParOf" srcId="{53DD7AC1-D4F1-41F0-8499-0DF2FA326060}" destId="{430CB346-582E-488F-9838-06ED99FAF88F}" srcOrd="1" destOrd="0" presId="urn:microsoft.com/office/officeart/2005/8/layout/cycle6"/>
    <dgm:cxn modelId="{593A41ED-0B41-4D88-98DB-F40E378DC10C}" type="presParOf" srcId="{53DD7AC1-D4F1-41F0-8499-0DF2FA326060}" destId="{8FE5FAD7-ABF6-4D62-B8D2-1A8728D38317}" srcOrd="2" destOrd="0" presId="urn:microsoft.com/office/officeart/2005/8/layout/cycle6"/>
    <dgm:cxn modelId="{4FAE0C6D-E3FE-4BFD-AF76-1AD4D1B5090E}" type="presParOf" srcId="{53DD7AC1-D4F1-41F0-8499-0DF2FA326060}" destId="{45D398AE-8B45-42AB-8987-EED8E6EDDF75}" srcOrd="3" destOrd="0" presId="urn:microsoft.com/office/officeart/2005/8/layout/cycle6"/>
    <dgm:cxn modelId="{3AC5F383-17D8-41BE-8F09-FF7CEFEF8774}" type="presParOf" srcId="{53DD7AC1-D4F1-41F0-8499-0DF2FA326060}" destId="{FD7FF9E9-2A32-4DB6-A44D-8D05365104E2}" srcOrd="4" destOrd="0" presId="urn:microsoft.com/office/officeart/2005/8/layout/cycle6"/>
    <dgm:cxn modelId="{34BAE9A8-C695-4990-9073-3C9B2B380DD9}" type="presParOf" srcId="{53DD7AC1-D4F1-41F0-8499-0DF2FA326060}" destId="{7965A0CF-2A76-4904-A95B-2CBF9502D99F}" srcOrd="5" destOrd="0" presId="urn:microsoft.com/office/officeart/2005/8/layout/cycle6"/>
    <dgm:cxn modelId="{B956E46C-CA97-4DE1-A4D5-60444F2B051A}" type="presParOf" srcId="{53DD7AC1-D4F1-41F0-8499-0DF2FA326060}" destId="{4D7D88B4-106B-4585-966D-E9EC574BEA62}" srcOrd="6" destOrd="0" presId="urn:microsoft.com/office/officeart/2005/8/layout/cycle6"/>
    <dgm:cxn modelId="{E86C823B-89E0-4563-AFC5-8C0169F0F8B6}" type="presParOf" srcId="{53DD7AC1-D4F1-41F0-8499-0DF2FA326060}" destId="{476B7A63-50A1-4700-BC8B-C939F3C68834}" srcOrd="7" destOrd="0" presId="urn:microsoft.com/office/officeart/2005/8/layout/cycle6"/>
    <dgm:cxn modelId="{B0CF7DAB-FC5A-48FE-83F9-0510CCE612D3}" type="presParOf" srcId="{53DD7AC1-D4F1-41F0-8499-0DF2FA326060}" destId="{B0FAECAD-02D7-4682-8A6A-C0D5DA72E719}" srcOrd="8" destOrd="0" presId="urn:microsoft.com/office/officeart/2005/8/layout/cycle6"/>
    <dgm:cxn modelId="{9F8266A1-41B6-4C77-846E-2A6219ACBD79}" type="presParOf" srcId="{53DD7AC1-D4F1-41F0-8499-0DF2FA326060}" destId="{6B783D3B-855A-4CD9-8A9D-48723DE1825E}" srcOrd="9" destOrd="0" presId="urn:microsoft.com/office/officeart/2005/8/layout/cycle6"/>
    <dgm:cxn modelId="{F34861F0-216F-4A83-9037-190EBDC6BAD3}" type="presParOf" srcId="{53DD7AC1-D4F1-41F0-8499-0DF2FA326060}" destId="{9266996C-55E8-4A88-9FE1-1BEA99917EA1}" srcOrd="10" destOrd="0" presId="urn:microsoft.com/office/officeart/2005/8/layout/cycle6"/>
    <dgm:cxn modelId="{190956B5-8106-4D5E-B7AF-B6B822D3348E}" type="presParOf" srcId="{53DD7AC1-D4F1-41F0-8499-0DF2FA326060}" destId="{B893B589-B99A-4B0C-8327-142012B63A5D}" srcOrd="11" destOrd="0" presId="urn:microsoft.com/office/officeart/2005/8/layout/cycle6"/>
    <dgm:cxn modelId="{E555AA24-0E42-4C8B-8B25-CC1A0975CCD6}" type="presParOf" srcId="{53DD7AC1-D4F1-41F0-8499-0DF2FA326060}" destId="{D8426F6A-7F21-41A1-B8A5-8C791B9BBBBF}" srcOrd="12" destOrd="0" presId="urn:microsoft.com/office/officeart/2005/8/layout/cycle6"/>
    <dgm:cxn modelId="{B892A379-4BDF-44FF-8510-5BCBC99BF0B2}" type="presParOf" srcId="{53DD7AC1-D4F1-41F0-8499-0DF2FA326060}" destId="{C66A3619-F3EA-4600-BD4E-2C1646517073}" srcOrd="13" destOrd="0" presId="urn:microsoft.com/office/officeart/2005/8/layout/cycle6"/>
    <dgm:cxn modelId="{90DEA5B9-70C2-4355-BE8D-82769E61F29A}" type="presParOf" srcId="{53DD7AC1-D4F1-41F0-8499-0DF2FA326060}" destId="{FFA233FF-0ECE-4F0C-A29C-D386B82D5E7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FEA3C-AC94-474E-B1D0-9CB6A9B49B4D}">
      <dsp:nvSpPr>
        <dsp:cNvPr id="0" name=""/>
        <dsp:cNvSpPr/>
      </dsp:nvSpPr>
      <dsp:spPr>
        <a:xfrm>
          <a:off x="3244438" y="-76125"/>
          <a:ext cx="2008066" cy="13052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State institutions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Mining </a:t>
          </a:r>
          <a:r>
            <a:rPr lang="fr-FR" sz="1300" kern="1200" dirty="0" err="1" smtClean="0"/>
            <a:t>policies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Environemental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policies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Financial </a:t>
          </a:r>
          <a:r>
            <a:rPr lang="fr-FR" sz="1300" kern="1200" dirty="0" err="1" smtClean="0"/>
            <a:t>incentives</a:t>
          </a:r>
          <a:endParaRPr lang="fr-FR" sz="1300" kern="1200" dirty="0"/>
        </a:p>
      </dsp:txBody>
      <dsp:txXfrm>
        <a:off x="3308155" y="-12408"/>
        <a:ext cx="1880632" cy="1177809"/>
      </dsp:txXfrm>
    </dsp:sp>
    <dsp:sp modelId="{8FE5FAD7-ABF6-4D62-B8D2-1A8728D38317}">
      <dsp:nvSpPr>
        <dsp:cNvPr id="0" name=""/>
        <dsp:cNvSpPr/>
      </dsp:nvSpPr>
      <dsp:spPr>
        <a:xfrm>
          <a:off x="2090756" y="576495"/>
          <a:ext cx="4315431" cy="4315431"/>
        </a:xfrm>
        <a:custGeom>
          <a:avLst/>
          <a:gdLst/>
          <a:ahLst/>
          <a:cxnLst/>
          <a:rect l="0" t="0" r="0" b="0"/>
          <a:pathLst>
            <a:path>
              <a:moveTo>
                <a:pt x="3169868" y="252122"/>
              </a:moveTo>
              <a:arcTo wR="2157715" hR="2157715" stAng="17878496" swAng="1445092"/>
            </a:path>
          </a:pathLst>
        </a:custGeom>
        <a:noFill/>
        <a:ln w="5715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398AE-8B45-42AB-8987-EED8E6EDDF75}">
      <dsp:nvSpPr>
        <dsp:cNvPr id="0" name=""/>
        <dsp:cNvSpPr/>
      </dsp:nvSpPr>
      <dsp:spPr>
        <a:xfrm>
          <a:off x="5296548" y="1414818"/>
          <a:ext cx="2008066" cy="13052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Local </a:t>
          </a:r>
          <a:r>
            <a:rPr lang="fr-FR" sz="1700" kern="1200" dirty="0" err="1" smtClean="0"/>
            <a:t>representatives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Local </a:t>
          </a:r>
          <a:r>
            <a:rPr lang="fr-FR" sz="1300" kern="1200" dirty="0" err="1" smtClean="0"/>
            <a:t>interest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Social </a:t>
          </a:r>
          <a:r>
            <a:rPr lang="fr-FR" sz="1300" kern="1200" dirty="0" err="1" smtClean="0"/>
            <a:t>acceptance</a:t>
          </a:r>
          <a:endParaRPr lang="fr-FR" sz="1300" kern="1200" dirty="0"/>
        </a:p>
      </dsp:txBody>
      <dsp:txXfrm>
        <a:off x="5360265" y="1478535"/>
        <a:ext cx="1880632" cy="1177809"/>
      </dsp:txXfrm>
    </dsp:sp>
    <dsp:sp modelId="{7965A0CF-2A76-4904-A95B-2CBF9502D99F}">
      <dsp:nvSpPr>
        <dsp:cNvPr id="0" name=""/>
        <dsp:cNvSpPr/>
      </dsp:nvSpPr>
      <dsp:spPr>
        <a:xfrm>
          <a:off x="2090756" y="576495"/>
          <a:ext cx="4315431" cy="4315431"/>
        </a:xfrm>
        <a:custGeom>
          <a:avLst/>
          <a:gdLst/>
          <a:ahLst/>
          <a:cxnLst/>
          <a:rect l="0" t="0" r="0" b="0"/>
          <a:pathLst>
            <a:path>
              <a:moveTo>
                <a:pt x="4315429" y="2155030"/>
              </a:moveTo>
              <a:arcTo wR="2157715" hR="2157715" stAng="21595721" swAng="1812102"/>
            </a:path>
          </a:pathLst>
        </a:custGeom>
        <a:noFill/>
        <a:ln w="5715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D88B4-106B-4585-966D-E9EC574BEA62}">
      <dsp:nvSpPr>
        <dsp:cNvPr id="0" name=""/>
        <dsp:cNvSpPr/>
      </dsp:nvSpPr>
      <dsp:spPr>
        <a:xfrm>
          <a:off x="4512712" y="3827218"/>
          <a:ext cx="2008066" cy="13052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Investors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Heat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consumers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Operators</a:t>
          </a:r>
          <a:r>
            <a:rPr lang="fr-FR" sz="1300" kern="1200" dirty="0" smtClean="0"/>
            <a:t> (EDF/Dalkia,…)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Public and </a:t>
          </a:r>
          <a:r>
            <a:rPr lang="fr-FR" sz="1300" kern="1200" dirty="0" err="1" smtClean="0"/>
            <a:t>private</a:t>
          </a:r>
          <a:r>
            <a:rPr lang="fr-FR" sz="1300" kern="1200" dirty="0" smtClean="0"/>
            <a:t> </a:t>
          </a:r>
          <a:r>
            <a:rPr lang="fr-FR" sz="1300" kern="1200" dirty="0" err="1" smtClean="0"/>
            <a:t>funding</a:t>
          </a:r>
          <a:endParaRPr lang="fr-FR" sz="1300" kern="1200" dirty="0"/>
        </a:p>
      </dsp:txBody>
      <dsp:txXfrm>
        <a:off x="4576429" y="3890935"/>
        <a:ext cx="1880632" cy="1177809"/>
      </dsp:txXfrm>
    </dsp:sp>
    <dsp:sp modelId="{B0FAECAD-02D7-4682-8A6A-C0D5DA72E719}">
      <dsp:nvSpPr>
        <dsp:cNvPr id="0" name=""/>
        <dsp:cNvSpPr/>
      </dsp:nvSpPr>
      <dsp:spPr>
        <a:xfrm>
          <a:off x="2090756" y="576495"/>
          <a:ext cx="4315431" cy="4315431"/>
        </a:xfrm>
        <a:custGeom>
          <a:avLst/>
          <a:gdLst/>
          <a:ahLst/>
          <a:cxnLst/>
          <a:rect l="0" t="0" r="0" b="0"/>
          <a:pathLst>
            <a:path>
              <a:moveTo>
                <a:pt x="2416709" y="4299831"/>
              </a:moveTo>
              <a:arcTo wR="2157715" hR="2157715" stAng="4986364" swAng="827272"/>
            </a:path>
          </a:pathLst>
        </a:custGeom>
        <a:noFill/>
        <a:ln w="5715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83D3B-855A-4CD9-8A9D-48723DE1825E}">
      <dsp:nvSpPr>
        <dsp:cNvPr id="0" name=""/>
        <dsp:cNvSpPr/>
      </dsp:nvSpPr>
      <dsp:spPr>
        <a:xfrm>
          <a:off x="1976165" y="3827218"/>
          <a:ext cx="2008066" cy="13052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Academic</a:t>
          </a:r>
          <a:r>
            <a:rPr lang="fr-FR" sz="1700" kern="1200" dirty="0" smtClean="0"/>
            <a:t> </a:t>
          </a:r>
          <a:r>
            <a:rPr lang="fr-FR" sz="1700" kern="1200" dirty="0" err="1" smtClean="0"/>
            <a:t>partners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err="1" smtClean="0"/>
            <a:t>Research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Training</a:t>
          </a:r>
          <a:endParaRPr lang="fr-FR" sz="1300" kern="1200" dirty="0"/>
        </a:p>
      </dsp:txBody>
      <dsp:txXfrm>
        <a:off x="2039882" y="3890935"/>
        <a:ext cx="1880632" cy="1177809"/>
      </dsp:txXfrm>
    </dsp:sp>
    <dsp:sp modelId="{B893B589-B99A-4B0C-8327-142012B63A5D}">
      <dsp:nvSpPr>
        <dsp:cNvPr id="0" name=""/>
        <dsp:cNvSpPr/>
      </dsp:nvSpPr>
      <dsp:spPr>
        <a:xfrm>
          <a:off x="2090756" y="576495"/>
          <a:ext cx="4315431" cy="4315431"/>
        </a:xfrm>
        <a:custGeom>
          <a:avLst/>
          <a:gdLst/>
          <a:ahLst/>
          <a:cxnLst/>
          <a:rect l="0" t="0" r="0" b="0"/>
          <a:pathLst>
            <a:path>
              <a:moveTo>
                <a:pt x="291539" y="3240823"/>
              </a:moveTo>
              <a:arcTo wR="2157715" hR="2157715" stAng="8992177" swAng="1812102"/>
            </a:path>
          </a:pathLst>
        </a:custGeom>
        <a:noFill/>
        <a:ln w="5715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26F6A-7F21-41A1-B8A5-8C791B9BBBBF}">
      <dsp:nvSpPr>
        <dsp:cNvPr id="0" name=""/>
        <dsp:cNvSpPr/>
      </dsp:nvSpPr>
      <dsp:spPr>
        <a:xfrm>
          <a:off x="1192329" y="1414818"/>
          <a:ext cx="2008066" cy="13052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Geothermal</a:t>
          </a:r>
          <a:r>
            <a:rPr lang="fr-FR" sz="1700" kern="1200" dirty="0" smtClean="0"/>
            <a:t> expertise</a:t>
          </a:r>
          <a:endParaRPr lang="fr-F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French cluster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Local experts</a:t>
          </a:r>
          <a:endParaRPr lang="fr-FR" sz="1300" kern="1200" dirty="0"/>
        </a:p>
      </dsp:txBody>
      <dsp:txXfrm>
        <a:off x="1256046" y="1478535"/>
        <a:ext cx="1880632" cy="1177809"/>
      </dsp:txXfrm>
    </dsp:sp>
    <dsp:sp modelId="{FFA233FF-0ECE-4F0C-A29C-D386B82D5E7C}">
      <dsp:nvSpPr>
        <dsp:cNvPr id="0" name=""/>
        <dsp:cNvSpPr/>
      </dsp:nvSpPr>
      <dsp:spPr>
        <a:xfrm>
          <a:off x="2090756" y="576495"/>
          <a:ext cx="4315431" cy="4315431"/>
        </a:xfrm>
        <a:custGeom>
          <a:avLst/>
          <a:gdLst/>
          <a:ahLst/>
          <a:cxnLst/>
          <a:rect l="0" t="0" r="0" b="0"/>
          <a:pathLst>
            <a:path>
              <a:moveTo>
                <a:pt x="456026" y="831068"/>
              </a:moveTo>
              <a:arcTo wR="2157715" hR="2157715" stAng="13076411" swAng="1445092"/>
            </a:path>
          </a:pathLst>
        </a:custGeom>
        <a:noFill/>
        <a:ln w="5715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90971"/>
              </p:ext>
            </p:extLst>
          </p:nvPr>
        </p:nvGraphicFramePr>
        <p:xfrm>
          <a:off x="0" y="0"/>
          <a:ext cx="9144000" cy="68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" r:id="rId3" imgW="12228571" imgH="9155556" progId="Photoshop.Image.7">
                  <p:embed/>
                </p:oleObj>
              </mc:Choice>
              <mc:Fallback>
                <p:oleObj name="Image" r:id="rId3" imgW="12228571" imgH="915555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4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1916113"/>
            <a:ext cx="6116637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116637" cy="1081087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107950" y="2095500"/>
            <a:ext cx="2016125" cy="504825"/>
            <a:chOff x="0" y="618"/>
            <a:chExt cx="725" cy="181"/>
          </a:xfrm>
        </p:grpSpPr>
        <p:sp>
          <p:nvSpPr>
            <p:cNvPr id="5137" name="Rectangle 17"/>
            <p:cNvSpPr>
              <a:spLocks noChangeArrowheads="1"/>
            </p:cNvSpPr>
            <p:nvPr userDrawn="1"/>
          </p:nvSpPr>
          <p:spPr bwMode="auto">
            <a:xfrm>
              <a:off x="0" y="618"/>
              <a:ext cx="18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auto">
            <a:xfrm>
              <a:off x="544" y="618"/>
              <a:ext cx="181" cy="18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auto">
            <a:xfrm>
              <a:off x="272" y="618"/>
              <a:ext cx="181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" name="Rectangle 5"/>
          <p:cNvSpPr/>
          <p:nvPr/>
        </p:nvSpPr>
        <p:spPr>
          <a:xfrm>
            <a:off x="6948264" y="5949280"/>
            <a:ext cx="208823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0577\ESG - Projets\D-Geo-D\Photos\MIC_6044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708178"/>
            <a:ext cx="2016571" cy="214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F_GEOTHERMIE\Commun\3-COMMUNICATION\Logos\esgeotherm6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742" y="6063208"/>
            <a:ext cx="1385754" cy="6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8283575" cy="2232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825" y="3797300"/>
            <a:ext cx="8283575" cy="2233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7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1412875"/>
            <a:ext cx="4065588" cy="2232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468813" y="1412875"/>
            <a:ext cx="4065587" cy="2232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50825" y="3797300"/>
            <a:ext cx="8283575" cy="2233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3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250825" y="1412875"/>
            <a:ext cx="4065588" cy="4618038"/>
          </a:xfrm>
        </p:spPr>
        <p:txBody>
          <a:bodyPr/>
          <a:lstStyle/>
          <a:p>
            <a:r>
              <a:rPr lang="fr-FR" smtClean="0"/>
              <a:t>Cliquez sur l'icône pour ajouter une image de la bibliothèque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68813" y="1412875"/>
            <a:ext cx="4065587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4065588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468813" y="1412875"/>
            <a:ext cx="4065587" cy="4618038"/>
          </a:xfrm>
        </p:spPr>
        <p:txBody>
          <a:bodyPr/>
          <a:lstStyle/>
          <a:p>
            <a:r>
              <a:rPr lang="fr-FR" smtClean="0"/>
              <a:t>Cliquez sur l'icône pour ajouter une image de la bibliothèque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93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4065588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468813" y="1412875"/>
            <a:ext cx="4065587" cy="4618038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75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re. Diagramm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250825" y="1412875"/>
            <a:ext cx="4065588" cy="4618038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68813" y="1412875"/>
            <a:ext cx="4065587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67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50825" y="1412875"/>
            <a:ext cx="8283575" cy="4618038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0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250825" y="1412875"/>
            <a:ext cx="8283575" cy="4618038"/>
          </a:xfrm>
        </p:spPr>
        <p:txBody>
          <a:bodyPr/>
          <a:lstStyle/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83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250825" y="1412875"/>
            <a:ext cx="8283575" cy="4618038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0739" y="2636912"/>
            <a:ext cx="6116637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 smtClean="0"/>
              <a:t>Modifiez le style du titre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8264" y="5949280"/>
            <a:ext cx="2088232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N:\F_GEOTHERMIE\Commun\3-COMMUNICATION\Logos\esgeotherm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742" y="6063208"/>
            <a:ext cx="1385754" cy="6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 userDrawn="1"/>
        </p:nvGrpSpPr>
        <p:grpSpPr>
          <a:xfrm>
            <a:off x="107950" y="1916832"/>
            <a:ext cx="7343749" cy="720080"/>
            <a:chOff x="107950" y="1916832"/>
            <a:chExt cx="7343749" cy="720080"/>
          </a:xfrm>
        </p:grpSpPr>
        <p:grpSp>
          <p:nvGrpSpPr>
            <p:cNvPr id="5136" name="Group 16"/>
            <p:cNvGrpSpPr>
              <a:grpSpLocks/>
            </p:cNvGrpSpPr>
            <p:nvPr/>
          </p:nvGrpSpPr>
          <p:grpSpPr bwMode="auto">
            <a:xfrm>
              <a:off x="107950" y="1916832"/>
              <a:ext cx="2016125" cy="504825"/>
              <a:chOff x="0" y="618"/>
              <a:chExt cx="725" cy="181"/>
            </a:xfrm>
          </p:grpSpPr>
          <p:sp>
            <p:nvSpPr>
              <p:cNvPr id="5137" name="Rectangle 17"/>
              <p:cNvSpPr>
                <a:spLocks noChangeArrowheads="1"/>
              </p:cNvSpPr>
              <p:nvPr userDrawn="1"/>
            </p:nvSpPr>
            <p:spPr bwMode="auto">
              <a:xfrm>
                <a:off x="0" y="618"/>
                <a:ext cx="181" cy="18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auto">
              <a:xfrm>
                <a:off x="544" y="618"/>
                <a:ext cx="181" cy="18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auto">
              <a:xfrm>
                <a:off x="272" y="618"/>
                <a:ext cx="181" cy="1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" name="Rectangle 2"/>
            <p:cNvSpPr/>
            <p:nvPr userDrawn="1"/>
          </p:nvSpPr>
          <p:spPr>
            <a:xfrm>
              <a:off x="107950" y="2528317"/>
              <a:ext cx="7343749" cy="1085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 userDrawn="1"/>
        </p:nvGrpSpPr>
        <p:grpSpPr>
          <a:xfrm rot="10800000">
            <a:off x="1620738" y="4365103"/>
            <a:ext cx="7343750" cy="720081"/>
            <a:chOff x="107950" y="1916832"/>
            <a:chExt cx="7343750" cy="720081"/>
          </a:xfrm>
        </p:grpSpPr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107950" y="1916832"/>
              <a:ext cx="2016125" cy="504825"/>
              <a:chOff x="0" y="618"/>
              <a:chExt cx="725" cy="181"/>
            </a:xfrm>
          </p:grpSpPr>
          <p:sp>
            <p:nvSpPr>
              <p:cNvPr id="17" name="Rectangle 17"/>
              <p:cNvSpPr>
                <a:spLocks noChangeArrowheads="1"/>
              </p:cNvSpPr>
              <p:nvPr userDrawn="1"/>
            </p:nvSpPr>
            <p:spPr bwMode="auto">
              <a:xfrm>
                <a:off x="0" y="618"/>
                <a:ext cx="181" cy="18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 userDrawn="1"/>
            </p:nvSpPr>
            <p:spPr bwMode="auto">
              <a:xfrm>
                <a:off x="544" y="618"/>
                <a:ext cx="181" cy="18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 userDrawn="1"/>
            </p:nvSpPr>
            <p:spPr bwMode="auto">
              <a:xfrm>
                <a:off x="272" y="618"/>
                <a:ext cx="181" cy="18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107951" y="2528317"/>
              <a:ext cx="7343749" cy="108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696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53000">
                <a:schemeClr val="tx1"/>
              </a:gs>
              <a:gs pos="100000">
                <a:schemeClr val="bg2"/>
              </a:gs>
            </a:gsLst>
          </a:gradFill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3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23851" y="1032038"/>
            <a:ext cx="8502162" cy="338554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sp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6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fr-FR" noProof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3849" y="1792974"/>
            <a:ext cx="8502163" cy="4660214"/>
          </a:xfrm>
        </p:spPr>
        <p:txBody>
          <a:bodyPr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7"/>
          </p:nvPr>
        </p:nvSpPr>
        <p:spPr>
          <a:xfrm>
            <a:off x="6390543" y="6511926"/>
            <a:ext cx="2671396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noProof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6928338" y="6525431"/>
            <a:ext cx="2133600" cy="117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B8C6-F1D5-4F06-A8C8-A89D8FC4B227}" type="slidenum">
              <a:rPr lang="fr-FR" noProof="0" smtClean="0"/>
              <a:pPr>
                <a:defRPr/>
              </a:pPr>
              <a:t>‹#›</a:t>
            </a:fld>
            <a:endParaRPr lang="fr-FR" noProof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2179052" y="6511926"/>
            <a:ext cx="2671396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smtClean="0"/>
              <a:t>140630 - FONDS - Présentation 16p pour entretien Phase 3 - V7 bis.pptx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2306747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065588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68813" y="1412875"/>
            <a:ext cx="4065587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32000">
                <a:schemeClr val="tx1"/>
              </a:gs>
              <a:gs pos="89000">
                <a:schemeClr val="accent3"/>
              </a:gs>
            </a:gsLst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3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7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3008313" cy="4176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97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4065588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68813" y="1412875"/>
            <a:ext cx="4065587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8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065588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68813" y="1412875"/>
            <a:ext cx="4065587" cy="461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3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010400" cy="717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50825" y="1412875"/>
            <a:ext cx="8283575" cy="2232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0825" y="3797300"/>
            <a:ext cx="8283575" cy="22336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45263"/>
            <a:ext cx="1295400" cy="312737"/>
          </a:xfrm>
        </p:spPr>
        <p:txBody>
          <a:bodyPr/>
          <a:lstStyle>
            <a:lvl1pPr>
              <a:defRPr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88913"/>
            <a:ext cx="7010400" cy="717550"/>
          </a:xfrm>
          <a:prstGeom prst="rect">
            <a:avLst/>
          </a:prstGeom>
          <a:gradFill rotWithShape="1">
            <a:gsLst>
              <a:gs pos="32000">
                <a:schemeClr val="tx1"/>
              </a:gs>
              <a:gs pos="87000">
                <a:schemeClr val="accent3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283575" cy="4618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45263"/>
            <a:ext cx="12954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1E0DA3-2E7C-448D-9D19-B83BCB4D564B}" type="slidenum">
              <a:rPr lang="fr-FR" smtClean="0"/>
              <a:t>‹#›</a:t>
            </a:fld>
            <a:endParaRPr lang="fr-FR"/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179388" y="188913"/>
            <a:ext cx="1150937" cy="287337"/>
            <a:chOff x="0" y="618"/>
            <a:chExt cx="725" cy="181"/>
          </a:xfrm>
        </p:grpSpPr>
        <p:sp>
          <p:nvSpPr>
            <p:cNvPr id="4111" name="Rectangle 15"/>
            <p:cNvSpPr>
              <a:spLocks noChangeArrowheads="1"/>
            </p:cNvSpPr>
            <p:nvPr userDrawn="1"/>
          </p:nvSpPr>
          <p:spPr bwMode="auto">
            <a:xfrm>
              <a:off x="0" y="618"/>
              <a:ext cx="181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544" y="618"/>
              <a:ext cx="181" cy="18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272" y="618"/>
              <a:ext cx="181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1" name="Picture 4" descr="N:\F_GEOTHERMIE\Commun\3-COMMUNICATION\Logos\esgeotherm6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017" y="6302228"/>
            <a:ext cx="1044479" cy="5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QuaySans_Me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2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Wingdings" pitchFamily="2" charset="2"/>
        <a:buChar char="§"/>
        <a:defRPr sz="2400">
          <a:solidFill>
            <a:srgbClr val="000000"/>
          </a:solidFill>
          <a:latin typeface="+mn-lt"/>
          <a:cs typeface="+mn-cs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accent2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2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2.jpeg"/><Relationship Id="rId18" Type="http://schemas.openxmlformats.org/officeDocument/2006/relationships/image" Target="../media/image67.png"/><Relationship Id="rId3" Type="http://schemas.openxmlformats.org/officeDocument/2006/relationships/tags" Target="../tags/tag1.xml"/><Relationship Id="rId21" Type="http://schemas.openxmlformats.org/officeDocument/2006/relationships/image" Target="../media/image52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vmlDrawing" Target="../drawings/vmlDrawing2.vml"/><Relationship Id="rId16" Type="http://schemas.openxmlformats.org/officeDocument/2006/relationships/image" Target="../media/image65.jpeg"/><Relationship Id="rId20" Type="http://schemas.openxmlformats.org/officeDocument/2006/relationships/image" Target="../media/image69.jpg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0.jpeg"/><Relationship Id="rId5" Type="http://schemas.openxmlformats.org/officeDocument/2006/relationships/tags" Target="../tags/tag3.xml"/><Relationship Id="rId15" Type="http://schemas.openxmlformats.org/officeDocument/2006/relationships/image" Target="../media/image64.jpeg"/><Relationship Id="rId23" Type="http://schemas.openxmlformats.org/officeDocument/2006/relationships/image" Target="../media/image71.jpeg"/><Relationship Id="rId10" Type="http://schemas.openxmlformats.org/officeDocument/2006/relationships/image" Target="../media/image59.png"/><Relationship Id="rId19" Type="http://schemas.openxmlformats.org/officeDocument/2006/relationships/image" Target="../media/image68.jpeg"/><Relationship Id="rId4" Type="http://schemas.openxmlformats.org/officeDocument/2006/relationships/tags" Target="../tags/tag2.xml"/><Relationship Id="rId9" Type="http://schemas.openxmlformats.org/officeDocument/2006/relationships/image" Target="../media/image58.jpeg"/><Relationship Id="rId14" Type="http://schemas.openxmlformats.org/officeDocument/2006/relationships/image" Target="../media/image63.png"/><Relationship Id="rId22" Type="http://schemas.openxmlformats.org/officeDocument/2006/relationships/image" Target="../media/image7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8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roquette_HD_long.mp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in </a:t>
            </a:r>
            <a:r>
              <a:rPr lang="fr-FR" dirty="0" err="1" smtClean="0"/>
              <a:t>Vojvodina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a French business point of </a:t>
            </a:r>
            <a:r>
              <a:rPr lang="fr-FR" dirty="0" err="1" smtClean="0"/>
              <a:t>view</a:t>
            </a:r>
            <a:endParaRPr lang="fr-FR" dirty="0" smtClean="0"/>
          </a:p>
          <a:p>
            <a:r>
              <a:rPr lang="fr-FR" sz="1800" dirty="0" smtClean="0"/>
              <a:t>Graff J.J, General manager of ES-</a:t>
            </a:r>
            <a:r>
              <a:rPr lang="fr-FR" sz="1800" dirty="0" err="1" smtClean="0"/>
              <a:t>Géothemie</a:t>
            </a:r>
            <a:r>
              <a:rPr lang="fr-FR" sz="1800" dirty="0" smtClean="0"/>
              <a:t> and </a:t>
            </a:r>
            <a:r>
              <a:rPr lang="fr-FR" sz="1800" dirty="0" err="1" smtClean="0"/>
              <a:t>vice-president</a:t>
            </a:r>
            <a:r>
              <a:rPr lang="fr-FR" sz="1800" dirty="0" smtClean="0"/>
              <a:t> of French </a:t>
            </a:r>
            <a:r>
              <a:rPr lang="fr-FR" sz="1800" dirty="0" err="1" smtClean="0"/>
              <a:t>Geothermal</a:t>
            </a:r>
            <a:r>
              <a:rPr lang="fr-FR" sz="1800" dirty="0" smtClean="0"/>
              <a:t> Association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64219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Novi</a:t>
            </a:r>
            <a:r>
              <a:rPr lang="fr-FR" dirty="0" smtClean="0"/>
              <a:t> </a:t>
            </a:r>
            <a:r>
              <a:rPr lang="fr-FR" dirty="0" err="1" smtClean="0"/>
              <a:t>Sad</a:t>
            </a:r>
            <a:r>
              <a:rPr lang="fr-FR" dirty="0" smtClean="0"/>
              <a:t>, May 22</a:t>
            </a:r>
            <a:r>
              <a:rPr lang="fr-FR" baseline="30000" dirty="0" smtClean="0"/>
              <a:t>nd</a:t>
            </a:r>
            <a:r>
              <a:rPr lang="fr-FR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6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are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interested</a:t>
            </a:r>
            <a:r>
              <a:rPr lang="fr-FR" dirty="0" smtClean="0"/>
              <a:t> by </a:t>
            </a:r>
            <a:r>
              <a:rPr lang="fr-FR" dirty="0" err="1" smtClean="0"/>
              <a:t>Vojvodina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4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2" y="188913"/>
            <a:ext cx="6984628" cy="717550"/>
          </a:xfrm>
        </p:spPr>
        <p:txBody>
          <a:bodyPr/>
          <a:lstStyle/>
          <a:p>
            <a:r>
              <a:rPr lang="fr-FR" dirty="0" err="1" smtClean="0"/>
              <a:t>Vojvodina</a:t>
            </a:r>
            <a:r>
              <a:rPr lang="fr-FR" dirty="0" smtClean="0"/>
              <a:t>, a </a:t>
            </a:r>
            <a:r>
              <a:rPr lang="fr-FR" dirty="0" err="1" smtClean="0"/>
              <a:t>promising</a:t>
            </a:r>
            <a:r>
              <a:rPr lang="fr-FR" dirty="0" smtClean="0"/>
              <a:t> underground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212976" cy="283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16016" y="4164310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0000"/>
                </a:solidFill>
              </a:rPr>
              <a:t>Shallow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geothermal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with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heat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pumps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6016" y="4686042"/>
            <a:ext cx="394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ysClr val="windowText" lastClr="000000"/>
                </a:solidFill>
              </a:rPr>
              <a:t>Direct use of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geothermal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heat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from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porous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reservoirs</a:t>
            </a:r>
            <a:endParaRPr lang="fr-FR" sz="1400" dirty="0" smtClean="0">
              <a:solidFill>
                <a:sysClr val="windowText" lastClr="000000"/>
              </a:solidFill>
            </a:endParaRPr>
          </a:p>
          <a:p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Similar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 to Paris Basin 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6017" y="5446965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ysClr val="windowText" lastClr="000000"/>
                </a:solidFill>
              </a:rPr>
              <a:t>Heat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direct use or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combined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with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power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generation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from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deep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fractured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reservoirs</a:t>
            </a:r>
            <a:endParaRPr lang="fr-FR" sz="1400" dirty="0">
              <a:solidFill>
                <a:sysClr val="windowText" lastClr="000000"/>
              </a:solidFill>
            </a:endParaRPr>
          </a:p>
          <a:p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Similar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 to Alsace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7" idx="1"/>
          </p:cNvCxnSpPr>
          <p:nvPr/>
        </p:nvCxnSpPr>
        <p:spPr>
          <a:xfrm flipH="1">
            <a:off x="3491880" y="4318199"/>
            <a:ext cx="1224136" cy="262929"/>
          </a:xfrm>
          <a:prstGeom prst="straightConnector1">
            <a:avLst/>
          </a:prstGeom>
          <a:ln w="19050"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1"/>
          </p:cNvCxnSpPr>
          <p:nvPr/>
        </p:nvCxnSpPr>
        <p:spPr>
          <a:xfrm flipH="1">
            <a:off x="3491880" y="4947652"/>
            <a:ext cx="1224136" cy="68907"/>
          </a:xfrm>
          <a:prstGeom prst="straightConnector1">
            <a:avLst/>
          </a:prstGeom>
          <a:ln w="19050"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9" idx="1"/>
          </p:cNvCxnSpPr>
          <p:nvPr/>
        </p:nvCxnSpPr>
        <p:spPr>
          <a:xfrm flipH="1">
            <a:off x="3396830" y="4947652"/>
            <a:ext cx="1319186" cy="720947"/>
          </a:xfrm>
          <a:prstGeom prst="straightConnector1">
            <a:avLst/>
          </a:prstGeom>
          <a:ln w="19050"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1"/>
          </p:cNvCxnSpPr>
          <p:nvPr/>
        </p:nvCxnSpPr>
        <p:spPr>
          <a:xfrm flipH="1">
            <a:off x="2077643" y="5816297"/>
            <a:ext cx="2638374" cy="110599"/>
          </a:xfrm>
          <a:prstGeom prst="straightConnector1">
            <a:avLst/>
          </a:prstGeom>
          <a:ln w="19050"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0" idx="1"/>
          </p:cNvCxnSpPr>
          <p:nvPr/>
        </p:nvCxnSpPr>
        <p:spPr>
          <a:xfrm flipH="1">
            <a:off x="3203849" y="5816297"/>
            <a:ext cx="1512168" cy="255245"/>
          </a:xfrm>
          <a:prstGeom prst="straightConnector1">
            <a:avLst/>
          </a:prstGeom>
          <a:ln w="19050"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395536" y="1061120"/>
            <a:ext cx="3816424" cy="2655912"/>
            <a:chOff x="683568" y="989112"/>
            <a:chExt cx="7695573" cy="5180966"/>
          </a:xfrm>
        </p:grpSpPr>
        <p:pic>
          <p:nvPicPr>
            <p:cNvPr id="22" name="Picture 2" descr="Europe_Temp_4M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40" y="1027248"/>
              <a:ext cx="7375901" cy="5142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/>
            <p:cNvGrpSpPr/>
            <p:nvPr/>
          </p:nvGrpSpPr>
          <p:grpSpPr>
            <a:xfrm>
              <a:off x="683568" y="989112"/>
              <a:ext cx="1676400" cy="2819400"/>
              <a:chOff x="683568" y="989112"/>
              <a:chExt cx="1676400" cy="2819400"/>
            </a:xfrm>
          </p:grpSpPr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683568" y="989112"/>
                <a:ext cx="1524000" cy="2819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altLang="fr-FR" sz="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835968" y="1217712"/>
                <a:ext cx="304800" cy="228600"/>
              </a:xfrm>
              <a:prstGeom prst="rect">
                <a:avLst/>
              </a:prstGeom>
              <a:solidFill>
                <a:srgbClr val="FDF9C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835968" y="1446312"/>
                <a:ext cx="304800" cy="228600"/>
              </a:xfrm>
              <a:prstGeom prst="rect">
                <a:avLst/>
              </a:prstGeom>
              <a:solidFill>
                <a:srgbClr val="FCEB9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835968" y="1674912"/>
                <a:ext cx="304800" cy="228600"/>
              </a:xfrm>
              <a:prstGeom prst="rect">
                <a:avLst/>
              </a:prstGeom>
              <a:solidFill>
                <a:srgbClr val="FAF6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835968" y="1903512"/>
                <a:ext cx="304800" cy="228600"/>
              </a:xfrm>
              <a:prstGeom prst="rect">
                <a:avLst/>
              </a:prstGeom>
              <a:solidFill>
                <a:srgbClr val="F8EC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835968" y="2132112"/>
                <a:ext cx="304800" cy="228600"/>
              </a:xfrm>
              <a:prstGeom prst="rect">
                <a:avLst/>
              </a:prstGeom>
              <a:solidFill>
                <a:srgbClr val="F1CF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835968" y="2360712"/>
                <a:ext cx="304800" cy="228600"/>
              </a:xfrm>
              <a:prstGeom prst="rect">
                <a:avLst/>
              </a:prstGeom>
              <a:solidFill>
                <a:srgbClr val="F4BD5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835968" y="2589312"/>
                <a:ext cx="304800" cy="228600"/>
              </a:xfrm>
              <a:prstGeom prst="rect">
                <a:avLst/>
              </a:prstGeom>
              <a:solidFill>
                <a:srgbClr val="F3A8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835968" y="2817912"/>
                <a:ext cx="304800" cy="228600"/>
              </a:xfrm>
              <a:prstGeom prst="rect">
                <a:avLst/>
              </a:prstGeom>
              <a:solidFill>
                <a:srgbClr val="F1762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835968" y="3046512"/>
                <a:ext cx="304800" cy="228600"/>
              </a:xfrm>
              <a:prstGeom prst="rect">
                <a:avLst/>
              </a:prstGeom>
              <a:solidFill>
                <a:srgbClr val="FB2BA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835968" y="3275112"/>
                <a:ext cx="304800" cy="228600"/>
              </a:xfrm>
              <a:prstGeom prst="rect">
                <a:avLst/>
              </a:prstGeom>
              <a:solidFill>
                <a:srgbClr val="E1031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1140769" y="1174911"/>
                <a:ext cx="857249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>
                    <a:solidFill>
                      <a:srgbClr val="000000"/>
                    </a:solidFill>
                  </a:rPr>
                  <a:t>&lt; 60°C</a:t>
                </a:r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1140769" y="1403511"/>
                <a:ext cx="1066799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>
                    <a:solidFill>
                      <a:srgbClr val="000000"/>
                    </a:solidFill>
                  </a:rPr>
                  <a:t>60 - 80°C</a:t>
                </a:r>
              </a:p>
            </p:txBody>
          </p:sp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1136006" y="1632112"/>
                <a:ext cx="1071562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>
                    <a:solidFill>
                      <a:srgbClr val="000000"/>
                    </a:solidFill>
                  </a:rPr>
                  <a:t>80 - 120°C</a:t>
                </a:r>
              </a:p>
            </p:txBody>
          </p:sp>
          <p:sp>
            <p:nvSpPr>
              <p:cNvPr id="40" name="Text Box 19"/>
              <p:cNvSpPr txBox="1">
                <a:spLocks noChangeArrowheads="1"/>
              </p:cNvSpPr>
              <p:nvPr/>
            </p:nvSpPr>
            <p:spPr bwMode="auto">
              <a:xfrm>
                <a:off x="1026469" y="1841661"/>
                <a:ext cx="1257300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>
                    <a:solidFill>
                      <a:srgbClr val="000000"/>
                    </a:solidFill>
                  </a:rPr>
                  <a:t>120 - 140°C</a:t>
                </a:r>
              </a:p>
            </p:txBody>
          </p:sp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1140769" y="2073435"/>
                <a:ext cx="1081088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 dirty="0">
                    <a:solidFill>
                      <a:srgbClr val="000000"/>
                    </a:solidFill>
                  </a:rPr>
                  <a:t>140 - 160°C</a:t>
                </a:r>
              </a:p>
            </p:txBody>
          </p:sp>
          <p:sp>
            <p:nvSpPr>
              <p:cNvPr id="42" name="Text Box 21"/>
              <p:cNvSpPr txBox="1">
                <a:spLocks noChangeArrowheads="1"/>
              </p:cNvSpPr>
              <p:nvPr/>
            </p:nvSpPr>
            <p:spPr bwMode="auto">
              <a:xfrm>
                <a:off x="988368" y="2297274"/>
                <a:ext cx="1371600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>
                    <a:solidFill>
                      <a:srgbClr val="000000"/>
                    </a:solidFill>
                  </a:rPr>
                  <a:t>160 - 180 °C</a:t>
                </a:r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1140769" y="2524288"/>
                <a:ext cx="1066799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>
                    <a:solidFill>
                      <a:srgbClr val="000000"/>
                    </a:solidFill>
                  </a:rPr>
                  <a:t>180 - 200°C</a:t>
                </a:r>
              </a:p>
            </p:txBody>
          </p:sp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1039168" y="2752886"/>
                <a:ext cx="1244600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fr-FR" altLang="fr-FR" sz="600">
                    <a:solidFill>
                      <a:srgbClr val="000000"/>
                    </a:solidFill>
                  </a:rPr>
                  <a:t>200 - 220°C</a:t>
                </a: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1064567" y="2986246"/>
                <a:ext cx="1219199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fr-FR" altLang="fr-FR" sz="600">
                    <a:solidFill>
                      <a:srgbClr val="000000"/>
                    </a:solidFill>
                  </a:rPr>
                  <a:t>220 - 240°C</a:t>
                </a: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1216968" y="3237073"/>
                <a:ext cx="990600" cy="360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fr-FR" altLang="fr-FR" sz="600" dirty="0">
                    <a:solidFill>
                      <a:srgbClr val="000000"/>
                    </a:solidFill>
                  </a:rPr>
                  <a:t>&gt; 240°C</a:t>
                </a:r>
              </a:p>
            </p:txBody>
          </p:sp>
        </p:grpSp>
      </p:grpSp>
      <p:sp>
        <p:nvSpPr>
          <p:cNvPr id="8" name="Ellipse 7"/>
          <p:cNvSpPr/>
          <p:nvPr/>
        </p:nvSpPr>
        <p:spPr>
          <a:xfrm>
            <a:off x="2820765" y="2398851"/>
            <a:ext cx="576064" cy="48062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space réservé du contenu 2"/>
          <p:cNvSpPr>
            <a:spLocks noGrp="1"/>
          </p:cNvSpPr>
          <p:nvPr>
            <p:ph idx="1"/>
          </p:nvPr>
        </p:nvSpPr>
        <p:spPr>
          <a:xfrm>
            <a:off x="4499992" y="1196752"/>
            <a:ext cx="3961135" cy="2468333"/>
          </a:xfrm>
          <a:prstGeom prst="roundRect">
            <a:avLst/>
          </a:prstGeom>
          <a:ln w="12700">
            <a:solidFill>
              <a:schemeClr val="accent3"/>
            </a:solidFill>
          </a:ln>
        </p:spPr>
        <p:txBody>
          <a:bodyPr anchor="ctr" anchorCtr="0">
            <a:normAutofit fontScale="62500" lnSpcReduction="20000"/>
          </a:bodyPr>
          <a:lstStyle/>
          <a:p>
            <a:r>
              <a:rPr lang="fr-FR" dirty="0" err="1" smtClean="0"/>
              <a:t>Southern</a:t>
            </a:r>
            <a:r>
              <a:rPr lang="fr-FR" dirty="0" smtClean="0"/>
              <a:t> part of </a:t>
            </a:r>
            <a:r>
              <a:rPr lang="fr-FR" dirty="0" err="1" smtClean="0"/>
              <a:t>Pannonian</a:t>
            </a:r>
            <a:r>
              <a:rPr lang="fr-FR" dirty="0" smtClean="0"/>
              <a:t> basin</a:t>
            </a:r>
          </a:p>
          <a:p>
            <a:pPr lvl="1"/>
            <a:r>
              <a:rPr lang="fr-FR" dirty="0" smtClean="0"/>
              <a:t>High </a:t>
            </a:r>
            <a:r>
              <a:rPr lang="fr-FR" dirty="0" err="1" smtClean="0"/>
              <a:t>temperature</a:t>
            </a:r>
            <a:r>
              <a:rPr lang="fr-FR" dirty="0" smtClean="0"/>
              <a:t> area</a:t>
            </a:r>
          </a:p>
          <a:p>
            <a:pPr lvl="1"/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geological</a:t>
            </a:r>
            <a:r>
              <a:rPr lang="fr-FR" dirty="0" smtClean="0"/>
              <a:t> settings </a:t>
            </a:r>
            <a:r>
              <a:rPr lang="fr-FR" dirty="0" smtClean="0">
                <a:sym typeface="Wingdings"/>
              </a:rPr>
              <a:t></a:t>
            </a:r>
            <a:r>
              <a:rPr lang="fr-FR" dirty="0" smtClean="0"/>
              <a:t> full </a:t>
            </a:r>
            <a:r>
              <a:rPr lang="fr-FR" dirty="0"/>
              <a:t>range of </a:t>
            </a:r>
            <a:r>
              <a:rPr lang="fr-FR" dirty="0" err="1"/>
              <a:t>geothermal</a:t>
            </a:r>
            <a:r>
              <a:rPr lang="fr-FR" dirty="0"/>
              <a:t> </a:t>
            </a:r>
            <a:r>
              <a:rPr lang="fr-FR" dirty="0" smtClean="0"/>
              <a:t>use</a:t>
            </a:r>
          </a:p>
          <a:p>
            <a:pPr lvl="1"/>
            <a:endParaRPr lang="fr-FR" dirty="0"/>
          </a:p>
          <a:p>
            <a:r>
              <a:rPr lang="fr-FR" dirty="0" err="1" smtClean="0"/>
              <a:t>Pre-existing</a:t>
            </a:r>
            <a:r>
              <a:rPr lang="fr-FR" dirty="0" smtClean="0"/>
              <a:t> data on </a:t>
            </a:r>
            <a:r>
              <a:rPr lang="fr-FR" dirty="0" err="1" smtClean="0"/>
              <a:t>subsurface</a:t>
            </a:r>
            <a:endParaRPr lang="fr-FR" dirty="0" smtClean="0"/>
          </a:p>
          <a:p>
            <a:pPr lvl="1"/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wells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endParaRPr lang="fr-FR" dirty="0" smtClean="0"/>
          </a:p>
          <a:p>
            <a:pPr lvl="1"/>
            <a:r>
              <a:rPr lang="fr-FR" dirty="0" smtClean="0"/>
              <a:t>Atlas of </a:t>
            </a:r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 smtClean="0"/>
          </a:p>
          <a:p>
            <a:pPr lvl="1"/>
            <a:r>
              <a:rPr lang="fr-FR" dirty="0" err="1" smtClean="0"/>
              <a:t>Oil</a:t>
            </a:r>
            <a:r>
              <a:rPr lang="fr-FR" dirty="0" smtClean="0"/>
              <a:t> </a:t>
            </a:r>
            <a:r>
              <a:rPr lang="fr-FR" dirty="0"/>
              <a:t>&amp; Gaz exploration</a:t>
            </a:r>
          </a:p>
          <a:p>
            <a:pPr lvl="1"/>
            <a:endParaRPr lang="fr-FR" dirty="0" smtClean="0"/>
          </a:p>
        </p:txBody>
      </p:sp>
      <p:sp>
        <p:nvSpPr>
          <p:cNvPr id="49" name="ZoneTexte 48"/>
          <p:cNvSpPr txBox="1"/>
          <p:nvPr/>
        </p:nvSpPr>
        <p:spPr>
          <a:xfrm>
            <a:off x="539552" y="3501008"/>
            <a:ext cx="3705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000000"/>
                </a:solidFill>
              </a:rPr>
              <a:t>Map</a:t>
            </a:r>
            <a:r>
              <a:rPr lang="fr-FR" sz="1000" dirty="0" smtClean="0">
                <a:solidFill>
                  <a:srgbClr val="000000"/>
                </a:solidFill>
              </a:rPr>
              <a:t> of </a:t>
            </a:r>
            <a:r>
              <a:rPr lang="fr-FR" sz="1000" dirty="0" err="1" smtClean="0">
                <a:solidFill>
                  <a:srgbClr val="000000"/>
                </a:solidFill>
              </a:rPr>
              <a:t>extrapolated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 err="1" smtClean="0">
                <a:solidFill>
                  <a:srgbClr val="000000"/>
                </a:solidFill>
              </a:rPr>
              <a:t>temperature</a:t>
            </a:r>
            <a:r>
              <a:rPr lang="fr-FR" sz="1000" dirty="0" smtClean="0">
                <a:solidFill>
                  <a:srgbClr val="000000"/>
                </a:solidFill>
              </a:rPr>
              <a:t> at 5km </a:t>
            </a:r>
            <a:r>
              <a:rPr lang="fr-FR" sz="1000" dirty="0" err="1" smtClean="0">
                <a:solidFill>
                  <a:srgbClr val="000000"/>
                </a:solidFill>
              </a:rPr>
              <a:t>depth</a:t>
            </a:r>
            <a:r>
              <a:rPr lang="fr-FR" sz="1000" dirty="0" smtClean="0">
                <a:solidFill>
                  <a:srgbClr val="000000"/>
                </a:solidFill>
              </a:rPr>
              <a:t>, </a:t>
            </a:r>
            <a:r>
              <a:rPr lang="fr-FR" sz="1000" i="1" dirty="0">
                <a:solidFill>
                  <a:srgbClr val="000000"/>
                </a:solidFill>
              </a:rPr>
              <a:t>Source : </a:t>
            </a:r>
            <a:r>
              <a:rPr lang="fr-FR" sz="1000" i="1" dirty="0" err="1">
                <a:solidFill>
                  <a:srgbClr val="000000"/>
                </a:solidFill>
              </a:rPr>
              <a:t>Hurtig</a:t>
            </a:r>
            <a:r>
              <a:rPr lang="fr-FR" sz="1000" i="1" dirty="0">
                <a:solidFill>
                  <a:srgbClr val="000000"/>
                </a:solidFill>
              </a:rPr>
              <a:t>, 1991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283968" y="6269250"/>
            <a:ext cx="240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000000"/>
                </a:solidFill>
              </a:rPr>
              <a:t>Conceptual</a:t>
            </a:r>
            <a:r>
              <a:rPr lang="fr-FR" sz="1000" dirty="0" smtClean="0">
                <a:solidFill>
                  <a:srgbClr val="000000"/>
                </a:solidFill>
              </a:rPr>
              <a:t> cross-section of </a:t>
            </a:r>
            <a:r>
              <a:rPr lang="fr-FR" sz="1000" dirty="0" err="1" smtClean="0">
                <a:solidFill>
                  <a:srgbClr val="000000"/>
                </a:solidFill>
              </a:rPr>
              <a:t>Pannonian</a:t>
            </a:r>
            <a:r>
              <a:rPr lang="fr-FR" sz="1000" dirty="0" smtClean="0">
                <a:solidFill>
                  <a:srgbClr val="000000"/>
                </a:solidFill>
              </a:rPr>
              <a:t> Basin, </a:t>
            </a:r>
          </a:p>
          <a:p>
            <a:r>
              <a:rPr lang="fr-FR" sz="1000" i="1" dirty="0" smtClean="0">
                <a:solidFill>
                  <a:srgbClr val="000000"/>
                </a:solidFill>
              </a:rPr>
              <a:t>source : </a:t>
            </a:r>
            <a:r>
              <a:rPr lang="fr-FR" sz="1000" i="1" dirty="0" err="1" smtClean="0">
                <a:solidFill>
                  <a:srgbClr val="000000"/>
                </a:solidFill>
              </a:rPr>
              <a:t>Transenergy</a:t>
            </a:r>
            <a:r>
              <a:rPr lang="fr-FR" sz="1000" i="1" dirty="0" smtClean="0">
                <a:solidFill>
                  <a:srgbClr val="000000"/>
                </a:solidFill>
              </a:rPr>
              <a:t> </a:t>
            </a:r>
            <a:r>
              <a:rPr lang="fr-FR" sz="1000" i="1" dirty="0" err="1" smtClean="0">
                <a:solidFill>
                  <a:srgbClr val="000000"/>
                </a:solidFill>
              </a:rPr>
              <a:t>project</a:t>
            </a:r>
            <a:endParaRPr lang="fr-FR" sz="1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2" y="188913"/>
            <a:ext cx="7272659" cy="717550"/>
          </a:xfrm>
        </p:spPr>
        <p:txBody>
          <a:bodyPr/>
          <a:lstStyle/>
          <a:p>
            <a:r>
              <a:rPr lang="fr-FR" dirty="0" err="1" smtClean="0"/>
              <a:t>Vojvodina</a:t>
            </a:r>
            <a:r>
              <a:rPr lang="fr-FR" dirty="0" smtClean="0"/>
              <a:t>, a favorable </a:t>
            </a:r>
            <a:r>
              <a:rPr lang="fr-FR" dirty="0" err="1" smtClean="0"/>
              <a:t>economical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467543" y="1052736"/>
            <a:ext cx="6840761" cy="2664296"/>
          </a:xfrm>
          <a:prstGeom prst="round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 sz="2800"/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Wingdings" pitchFamily="2" charset="2"/>
              <a:buChar char="§"/>
              <a:defRPr sz="2400">
                <a:solidFill>
                  <a:srgbClr val="000000"/>
                </a:solidFill>
              </a:defRPr>
            </a:lvl2pPr>
            <a:lvl3pPr marL="1200150" indent="-28575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accent2"/>
                </a:solidFill>
                <a:latin typeface="Arial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 err="1"/>
              <a:t>Serbia</a:t>
            </a:r>
            <a:r>
              <a:rPr lang="fr-FR" dirty="0"/>
              <a:t> candidate to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/>
              <a:t>Union</a:t>
            </a:r>
          </a:p>
          <a:p>
            <a:pPr lvl="1">
              <a:lnSpc>
                <a:spcPct val="120000"/>
              </a:lnSpc>
            </a:pPr>
            <a:r>
              <a:rPr lang="fr-FR" dirty="0" err="1"/>
              <a:t>Commitment</a:t>
            </a:r>
            <a:r>
              <a:rPr lang="fr-FR" dirty="0"/>
              <a:t> on 27% of </a:t>
            </a:r>
            <a:r>
              <a:rPr lang="fr-FR" dirty="0" err="1"/>
              <a:t>renewable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by 2020 </a:t>
            </a:r>
          </a:p>
          <a:p>
            <a:pPr>
              <a:lnSpc>
                <a:spcPct val="120000"/>
              </a:lnSpc>
            </a:pP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consumption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developped</a:t>
            </a:r>
            <a:r>
              <a:rPr lang="fr-FR" dirty="0"/>
              <a:t> </a:t>
            </a:r>
            <a:r>
              <a:rPr lang="fr-FR" dirty="0" err="1"/>
              <a:t>agro-industry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 err="1"/>
              <a:t>Existing</a:t>
            </a:r>
            <a:r>
              <a:rPr lang="fr-FR" dirty="0"/>
              <a:t> district </a:t>
            </a:r>
            <a:r>
              <a:rPr lang="fr-FR" dirty="0" err="1"/>
              <a:t>heating</a:t>
            </a:r>
            <a:r>
              <a:rPr lang="fr-FR" dirty="0"/>
              <a:t> networks (ex : Kikinda</a:t>
            </a:r>
            <a:r>
              <a:rPr lang="fr-FR" dirty="0" smtClean="0"/>
              <a:t>)</a:t>
            </a:r>
            <a:endParaRPr lang="fr-FR" dirty="0"/>
          </a:p>
          <a:p>
            <a:pPr>
              <a:lnSpc>
                <a:spcPct val="120000"/>
              </a:lnSpc>
            </a:pPr>
            <a:r>
              <a:rPr lang="fr-FR" dirty="0" err="1"/>
              <a:t>Electricity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 err="1"/>
              <a:t>Feed</a:t>
            </a:r>
            <a:r>
              <a:rPr lang="fr-FR" dirty="0"/>
              <a:t>-in </a:t>
            </a:r>
            <a:r>
              <a:rPr lang="fr-FR" dirty="0" err="1"/>
              <a:t>tariff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6,92 et 9,67 c€/</a:t>
            </a:r>
            <a:r>
              <a:rPr lang="fr-FR" dirty="0" err="1"/>
              <a:t>kWhe</a:t>
            </a:r>
            <a:r>
              <a:rPr lang="fr-FR" dirty="0"/>
              <a:t> for </a:t>
            </a:r>
            <a:r>
              <a:rPr lang="fr-FR" dirty="0" err="1"/>
              <a:t>geothermal</a:t>
            </a:r>
            <a:r>
              <a:rPr lang="fr-FR" dirty="0"/>
              <a:t> </a:t>
            </a:r>
            <a:r>
              <a:rPr lang="fr-FR" dirty="0" err="1" smtClean="0"/>
              <a:t>energy</a:t>
            </a:r>
            <a:endParaRPr lang="fr-FR" dirty="0"/>
          </a:p>
        </p:txBody>
      </p:sp>
      <p:pic>
        <p:nvPicPr>
          <p:cNvPr id="3074" name="Picture 2" descr="N:\F_GEOTHERMIE\Commun\08 - PROJETS GEO PROF\Serbie\1-FASEP\Pre-dossier 2013 2014\2013 1212_FASEP_Serbie documents issus de Prospect GEO PRO\agribusiness voivodin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3793021"/>
            <a:ext cx="3418672" cy="26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6407750"/>
            <a:ext cx="3276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000000"/>
                </a:solidFill>
              </a:rPr>
              <a:t>Map</a:t>
            </a:r>
            <a:r>
              <a:rPr lang="fr-FR" sz="1000" dirty="0" smtClean="0">
                <a:solidFill>
                  <a:srgbClr val="000000"/>
                </a:solidFill>
              </a:rPr>
              <a:t> of </a:t>
            </a:r>
            <a:r>
              <a:rPr lang="fr-FR" sz="1000" dirty="0">
                <a:solidFill>
                  <a:srgbClr val="000000"/>
                </a:solidFill>
              </a:rPr>
              <a:t>agrobusiness </a:t>
            </a:r>
            <a:r>
              <a:rPr lang="fr-FR" sz="1000" dirty="0" err="1" smtClean="0">
                <a:solidFill>
                  <a:srgbClr val="000000"/>
                </a:solidFill>
              </a:rPr>
              <a:t>foreign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 err="1" smtClean="0">
                <a:solidFill>
                  <a:srgbClr val="000000"/>
                </a:solidFill>
              </a:rPr>
              <a:t>companies</a:t>
            </a:r>
            <a:r>
              <a:rPr lang="fr-FR" sz="1000" dirty="0" smtClean="0">
                <a:solidFill>
                  <a:srgbClr val="000000"/>
                </a:solidFill>
              </a:rPr>
              <a:t> in </a:t>
            </a:r>
            <a:r>
              <a:rPr lang="fr-FR" sz="1000" dirty="0" err="1" smtClean="0">
                <a:solidFill>
                  <a:srgbClr val="000000"/>
                </a:solidFill>
              </a:rPr>
              <a:t>Vojvodina</a:t>
            </a:r>
            <a:r>
              <a:rPr lang="fr-FR" sz="1000" dirty="0" smtClean="0">
                <a:solidFill>
                  <a:srgbClr val="000000"/>
                </a:solidFill>
              </a:rPr>
              <a:t>, </a:t>
            </a:r>
            <a:r>
              <a:rPr lang="fr-FR" sz="1000" i="1" dirty="0" smtClean="0">
                <a:solidFill>
                  <a:srgbClr val="000000"/>
                </a:solidFill>
              </a:rPr>
              <a:t>source : VIP</a:t>
            </a:r>
            <a:endParaRPr lang="fr-FR" sz="1000" i="1" dirty="0">
              <a:solidFill>
                <a:srgbClr val="000000"/>
              </a:solidFill>
            </a:endParaRPr>
          </a:p>
        </p:txBody>
      </p:sp>
      <p:pic>
        <p:nvPicPr>
          <p:cNvPr id="18" name="Image 17" descr="http://www.vip.org.rs/upload/regular/Agri_companies_42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48394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7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French </a:t>
            </a:r>
            <a:r>
              <a:rPr lang="fr-FR" dirty="0" smtClean="0"/>
              <a:t>support </a:t>
            </a:r>
            <a:r>
              <a:rPr lang="fr-FR" dirty="0"/>
              <a:t>for </a:t>
            </a:r>
            <a:r>
              <a:rPr lang="fr-FR" dirty="0" err="1"/>
              <a:t>geothermal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in </a:t>
            </a:r>
            <a:r>
              <a:rPr lang="fr-FR" dirty="0" err="1"/>
              <a:t>Vojvodina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4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2" y="188913"/>
            <a:ext cx="7344668" cy="717550"/>
          </a:xfrm>
        </p:spPr>
        <p:txBody>
          <a:bodyPr/>
          <a:lstStyle/>
          <a:p>
            <a:r>
              <a:rPr lang="fr-FR" dirty="0" err="1" smtClean="0"/>
              <a:t>Studies</a:t>
            </a:r>
            <a:r>
              <a:rPr lang="fr-FR" dirty="0" smtClean="0"/>
              <a:t> state </a:t>
            </a:r>
            <a:r>
              <a:rPr lang="fr-FR" dirty="0" err="1" smtClean="0"/>
              <a:t>funded</a:t>
            </a:r>
            <a:r>
              <a:rPr lang="fr-FR" dirty="0" smtClean="0"/>
              <a:t> to export french know-how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4744"/>
            <a:ext cx="8283575" cy="518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fr-FR" dirty="0"/>
              <a:t>Goals of the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carried</a:t>
            </a:r>
            <a:r>
              <a:rPr lang="fr-FR" dirty="0"/>
              <a:t> by ES </a:t>
            </a:r>
            <a:r>
              <a:rPr lang="fr-FR" dirty="0" err="1"/>
              <a:t>Geothermie</a:t>
            </a:r>
            <a:endParaRPr lang="fr-FR" dirty="0"/>
          </a:p>
          <a:p>
            <a:pPr lvl="1"/>
            <a:r>
              <a:rPr lang="fr-FR" dirty="0" err="1"/>
              <a:t>Study</a:t>
            </a:r>
            <a:r>
              <a:rPr lang="fr-FR" dirty="0"/>
              <a:t> on </a:t>
            </a:r>
            <a:r>
              <a:rPr lang="fr-FR" dirty="0" err="1"/>
              <a:t>geothermal</a:t>
            </a:r>
            <a:r>
              <a:rPr lang="fr-FR" dirty="0"/>
              <a:t> </a:t>
            </a:r>
            <a:r>
              <a:rPr lang="fr-FR" dirty="0" err="1"/>
              <a:t>Serbian</a:t>
            </a:r>
            <a:r>
              <a:rPr lang="fr-FR" dirty="0"/>
              <a:t> </a:t>
            </a:r>
            <a:r>
              <a:rPr lang="fr-FR" dirty="0" err="1"/>
              <a:t>Potential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Focus on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promizing</a:t>
            </a:r>
            <a:r>
              <a:rPr lang="fr-FR" dirty="0"/>
              <a:t> areas (</a:t>
            </a:r>
            <a:r>
              <a:rPr lang="fr-FR" dirty="0" err="1"/>
              <a:t>Vojvodina</a:t>
            </a:r>
            <a:r>
              <a:rPr lang="fr-FR" dirty="0"/>
              <a:t> Province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Bogatic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Bring</a:t>
            </a:r>
            <a:r>
              <a:rPr lang="fr-FR" dirty="0"/>
              <a:t> out 3 tangible </a:t>
            </a:r>
            <a:r>
              <a:rPr lang="fr-FR" dirty="0" err="1"/>
              <a:t>projects</a:t>
            </a:r>
            <a:endParaRPr lang="fr-FR" dirty="0"/>
          </a:p>
          <a:p>
            <a:pPr lvl="2"/>
            <a:r>
              <a:rPr lang="fr-FR" dirty="0" err="1"/>
              <a:t>Heat</a:t>
            </a:r>
            <a:r>
              <a:rPr lang="fr-FR" dirty="0"/>
              <a:t> production (district </a:t>
            </a:r>
            <a:r>
              <a:rPr lang="fr-FR" dirty="0" err="1"/>
              <a:t>heating</a:t>
            </a:r>
            <a:r>
              <a:rPr lang="fr-FR" dirty="0"/>
              <a:t> and industries)</a:t>
            </a:r>
          </a:p>
          <a:p>
            <a:pPr lvl="2"/>
            <a:r>
              <a:rPr lang="fr-FR" dirty="0" err="1"/>
              <a:t>Electricity</a:t>
            </a:r>
            <a:r>
              <a:rPr lang="fr-FR" dirty="0"/>
              <a:t> production</a:t>
            </a:r>
          </a:p>
          <a:p>
            <a:pPr lvl="1"/>
            <a:r>
              <a:rPr lang="fr-FR" dirty="0"/>
              <a:t>Export French know-how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Status</a:t>
            </a:r>
            <a:endParaRPr lang="fr-FR" dirty="0"/>
          </a:p>
          <a:p>
            <a:pPr lvl="1"/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submitted</a:t>
            </a:r>
            <a:r>
              <a:rPr lang="fr-FR" dirty="0"/>
              <a:t> to French </a:t>
            </a:r>
            <a:r>
              <a:rPr lang="fr-FR" dirty="0" err="1"/>
              <a:t>autorities</a:t>
            </a:r>
            <a:r>
              <a:rPr lang="fr-FR" dirty="0"/>
              <a:t> in </a:t>
            </a:r>
            <a:r>
              <a:rPr lang="fr-FR" dirty="0" err="1" smtClean="0"/>
              <a:t>February</a:t>
            </a:r>
            <a:r>
              <a:rPr lang="fr-FR" dirty="0" smtClean="0"/>
              <a:t> 2015</a:t>
            </a:r>
            <a:endParaRPr lang="fr-FR" dirty="0"/>
          </a:p>
          <a:p>
            <a:pPr lvl="1"/>
            <a:r>
              <a:rPr lang="fr-FR" dirty="0"/>
              <a:t>On-</a:t>
            </a:r>
            <a:r>
              <a:rPr lang="fr-FR" dirty="0" err="1"/>
              <a:t>going</a:t>
            </a:r>
            <a:r>
              <a:rPr lang="fr-FR" dirty="0"/>
              <a:t> instruction, </a:t>
            </a:r>
            <a:r>
              <a:rPr lang="fr-FR" dirty="0" err="1"/>
              <a:t>answer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in </a:t>
            </a:r>
            <a:r>
              <a:rPr lang="fr-FR" dirty="0" err="1"/>
              <a:t>summer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852" y="3426409"/>
            <a:ext cx="2060575" cy="53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 descr="http://www.themavision.fr/upload/docs/image/jpeg/2012-01/logo_clemessy_quadr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79" y="4149173"/>
            <a:ext cx="1504188" cy="247304"/>
          </a:xfrm>
          <a:prstGeom prst="rect">
            <a:avLst/>
          </a:prstGeom>
          <a:noFill/>
          <a:ex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998" y="4043088"/>
            <a:ext cx="941070" cy="56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264" y="4514280"/>
            <a:ext cx="1160033" cy="4988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271" y="4612682"/>
            <a:ext cx="1262726" cy="40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www.cdpconsulting.fr/Images/logo_v_small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165" y="4272825"/>
            <a:ext cx="957260" cy="49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551" y="4149173"/>
            <a:ext cx="1569720" cy="35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183" y="4162750"/>
            <a:ext cx="710161" cy="70306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724" y="3416300"/>
            <a:ext cx="1243330" cy="60515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73" y="2492896"/>
            <a:ext cx="175602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details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340768"/>
            <a:ext cx="8283575" cy="4968552"/>
          </a:xfrm>
        </p:spPr>
        <p:txBody>
          <a:bodyPr anchor="ctr">
            <a:normAutofit fontScale="62500" lnSpcReduction="20000"/>
          </a:bodyPr>
          <a:lstStyle/>
          <a:p>
            <a:r>
              <a:rPr lang="fr-FR" dirty="0" err="1" smtClean="0"/>
              <a:t>Step</a:t>
            </a:r>
            <a:r>
              <a:rPr lang="fr-FR" dirty="0" smtClean="0"/>
              <a:t> 1 : </a:t>
            </a:r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at </a:t>
            </a:r>
            <a:r>
              <a:rPr lang="fr-FR" dirty="0" err="1" smtClean="0"/>
              <a:t>Serbian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</a:t>
            </a:r>
            <a:r>
              <a:rPr lang="fr-FR" dirty="0" smtClean="0"/>
              <a:t> </a:t>
            </a:r>
            <a:r>
              <a:rPr lang="fr-FR" dirty="0" err="1" smtClean="0"/>
              <a:t>Delineation</a:t>
            </a:r>
            <a:r>
              <a:rPr lang="fr-FR" dirty="0" smtClean="0"/>
              <a:t> of 3 zones of </a:t>
            </a:r>
            <a:r>
              <a:rPr lang="fr-FR" dirty="0" err="1" smtClean="0"/>
              <a:t>interest</a:t>
            </a:r>
            <a:endParaRPr lang="fr-FR" dirty="0" smtClean="0"/>
          </a:p>
          <a:p>
            <a:pPr lvl="1"/>
            <a:r>
              <a:rPr lang="fr-FR" dirty="0" smtClean="0"/>
              <a:t>Favorable zones </a:t>
            </a:r>
            <a:r>
              <a:rPr lang="fr-FR" dirty="0" err="1" smtClean="0"/>
              <a:t>considering</a:t>
            </a:r>
            <a:r>
              <a:rPr lang="fr-FR" dirty="0" smtClean="0"/>
              <a:t> </a:t>
            </a:r>
            <a:r>
              <a:rPr lang="fr-FR" dirty="0" err="1" smtClean="0"/>
              <a:t>subsurface</a:t>
            </a:r>
            <a:r>
              <a:rPr lang="fr-FR" dirty="0" smtClean="0"/>
              <a:t> aspects</a:t>
            </a:r>
          </a:p>
          <a:p>
            <a:pPr lvl="1"/>
            <a:r>
              <a:rPr lang="fr-FR" dirty="0" smtClean="0"/>
              <a:t>Main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consummers</a:t>
            </a:r>
            <a:endParaRPr lang="fr-FR" dirty="0" smtClean="0"/>
          </a:p>
          <a:p>
            <a:pPr lvl="1"/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err="1" smtClean="0"/>
              <a:t>Serbian</a:t>
            </a:r>
            <a:r>
              <a:rPr lang="fr-FR" dirty="0" smtClean="0"/>
              <a:t> </a:t>
            </a:r>
            <a:r>
              <a:rPr lang="fr-FR" dirty="0" err="1"/>
              <a:t>e</a:t>
            </a:r>
            <a:r>
              <a:rPr lang="fr-FR" dirty="0" err="1" smtClean="0"/>
              <a:t>nergy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for </a:t>
            </a:r>
            <a:r>
              <a:rPr lang="fr-FR" dirty="0" err="1" smtClean="0"/>
              <a:t>heat</a:t>
            </a:r>
            <a:endParaRPr lang="fr-FR" dirty="0" smtClean="0"/>
          </a:p>
          <a:p>
            <a:pPr lvl="1"/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err="1" smtClean="0"/>
              <a:t>Serbian</a:t>
            </a:r>
            <a:r>
              <a:rPr lang="fr-FR" dirty="0" smtClean="0"/>
              <a:t> </a:t>
            </a:r>
            <a:r>
              <a:rPr lang="fr-FR" dirty="0" err="1" smtClean="0"/>
              <a:t>regulatory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(</a:t>
            </a:r>
            <a:r>
              <a:rPr lang="fr-FR" dirty="0" err="1" smtClean="0"/>
              <a:t>environmental</a:t>
            </a:r>
            <a:r>
              <a:rPr lang="fr-FR" dirty="0" smtClean="0"/>
              <a:t> and </a:t>
            </a:r>
            <a:r>
              <a:rPr lang="fr-FR" dirty="0" err="1" smtClean="0"/>
              <a:t>mining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, social </a:t>
            </a:r>
            <a:r>
              <a:rPr lang="fr-FR" dirty="0" err="1" smtClean="0"/>
              <a:t>acceptance</a:t>
            </a:r>
            <a:r>
              <a:rPr lang="fr-FR" dirty="0" smtClean="0"/>
              <a:t>… )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Step</a:t>
            </a:r>
            <a:r>
              <a:rPr lang="fr-FR" dirty="0" smtClean="0"/>
              <a:t> 2 : </a:t>
            </a:r>
            <a:r>
              <a:rPr lang="fr-FR" dirty="0" err="1" smtClean="0"/>
              <a:t>Pre-feasibility</a:t>
            </a:r>
            <a:r>
              <a:rPr lang="fr-FR" dirty="0" smtClean="0"/>
              <a:t> on tangible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</a:t>
            </a:r>
            <a:r>
              <a:rPr lang="fr-FR" dirty="0" smtClean="0"/>
              <a:t> Technico-</a:t>
            </a:r>
            <a:r>
              <a:rPr lang="fr-FR" dirty="0" err="1" smtClean="0"/>
              <a:t>economical</a:t>
            </a:r>
            <a:r>
              <a:rPr lang="fr-FR" dirty="0" smtClean="0"/>
              <a:t> recommandations and business plan</a:t>
            </a:r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, 1 </a:t>
            </a:r>
            <a:r>
              <a:rPr lang="fr-FR" dirty="0" err="1" smtClean="0"/>
              <a:t>electricity</a:t>
            </a:r>
            <a:r>
              <a:rPr lang="fr-FR" dirty="0" smtClean="0"/>
              <a:t> or </a:t>
            </a:r>
            <a:r>
              <a:rPr lang="fr-FR" dirty="0" err="1" smtClean="0"/>
              <a:t>combined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Step</a:t>
            </a:r>
            <a:r>
              <a:rPr lang="fr-FR" dirty="0" smtClean="0"/>
              <a:t> 3 : </a:t>
            </a:r>
            <a:r>
              <a:rPr lang="fr-FR" dirty="0" err="1" smtClean="0"/>
              <a:t>Geotechnologies</a:t>
            </a:r>
            <a:endParaRPr lang="fr-FR" dirty="0" smtClean="0"/>
          </a:p>
          <a:p>
            <a:pPr lvl="1"/>
            <a:r>
              <a:rPr lang="fr-FR" dirty="0" smtClean="0"/>
              <a:t>Coproduction </a:t>
            </a:r>
            <a:r>
              <a:rPr lang="fr-FR" dirty="0" err="1" smtClean="0"/>
              <a:t>Oil</a:t>
            </a:r>
            <a:r>
              <a:rPr lang="fr-FR" dirty="0" smtClean="0"/>
              <a:t> and Gaz / </a:t>
            </a:r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pPr lvl="1"/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in </a:t>
            </a:r>
            <a:r>
              <a:rPr lang="fr-FR" dirty="0" err="1" smtClean="0"/>
              <a:t>Serbian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Step</a:t>
            </a:r>
            <a:r>
              <a:rPr lang="fr-FR" dirty="0" smtClean="0"/>
              <a:t> 4 : Communication and </a:t>
            </a:r>
            <a:r>
              <a:rPr lang="fr-FR" dirty="0" err="1" smtClean="0"/>
              <a:t>Serbian</a:t>
            </a:r>
            <a:r>
              <a:rPr lang="fr-FR" dirty="0" smtClean="0"/>
              <a:t>-French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</a:p>
          <a:p>
            <a:pPr>
              <a:buFont typeface="Wingdings"/>
              <a:buChar char="ð"/>
            </a:pPr>
            <a:r>
              <a:rPr lang="en-US" dirty="0"/>
              <a:t>F</a:t>
            </a:r>
            <a:r>
              <a:rPr lang="en-US" dirty="0" smtClean="0"/>
              <a:t>ederate </a:t>
            </a:r>
            <a:r>
              <a:rPr lang="en-US" dirty="0"/>
              <a:t>a </a:t>
            </a:r>
            <a:r>
              <a:rPr lang="en-US" dirty="0" smtClean="0"/>
              <a:t>consortium to </a:t>
            </a:r>
            <a:r>
              <a:rPr lang="en-US" dirty="0"/>
              <a:t>launch </a:t>
            </a:r>
            <a:r>
              <a:rPr lang="en-US" dirty="0" smtClean="0"/>
              <a:t>projects</a:t>
            </a:r>
          </a:p>
          <a:p>
            <a:pPr lvl="1"/>
            <a:r>
              <a:rPr lang="fr-FR" dirty="0" err="1" smtClean="0"/>
              <a:t>Organization</a:t>
            </a:r>
            <a:r>
              <a:rPr lang="fr-FR" dirty="0" smtClean="0"/>
              <a:t> of a </a:t>
            </a:r>
            <a:r>
              <a:rPr lang="fr-FR" dirty="0"/>
              <a:t>workshop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investors</a:t>
            </a:r>
            <a:r>
              <a:rPr lang="fr-FR" dirty="0"/>
              <a:t>, </a:t>
            </a:r>
            <a:r>
              <a:rPr lang="fr-FR" dirty="0" err="1" smtClean="0"/>
              <a:t>industrial</a:t>
            </a:r>
            <a:r>
              <a:rPr lang="fr-FR" dirty="0" smtClean="0"/>
              <a:t> clients, French </a:t>
            </a:r>
            <a:r>
              <a:rPr lang="fr-FR" dirty="0" err="1" smtClean="0"/>
              <a:t>geothermal</a:t>
            </a:r>
            <a:r>
              <a:rPr lang="fr-FR" dirty="0" smtClean="0"/>
              <a:t> cluster, </a:t>
            </a:r>
            <a:r>
              <a:rPr lang="fr-FR" dirty="0" err="1" smtClean="0"/>
              <a:t>Serbian</a:t>
            </a:r>
            <a:r>
              <a:rPr lang="fr-FR" dirty="0" smtClean="0"/>
              <a:t> </a:t>
            </a:r>
            <a:r>
              <a:rPr lang="fr-FR" dirty="0" err="1" smtClean="0"/>
              <a:t>scientists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48" y="6403792"/>
            <a:ext cx="1564640" cy="40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18" y="6332950"/>
            <a:ext cx="928390" cy="5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 1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Diapositive think-cell" r:id="rId7" imgW="360" imgH="360" progId="">
                  <p:embed/>
                </p:oleObj>
              </mc:Choice>
              <mc:Fallback>
                <p:oleObj name="Diapositive think-cell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7869" y="1124744"/>
            <a:ext cx="8375318" cy="360000"/>
          </a:xfrm>
          <a:prstGeom prst="round2SameRect">
            <a:avLst/>
          </a:prstGeom>
          <a:solidFill>
            <a:schemeClr val="tx2"/>
          </a:solidFill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</a:rPr>
              <a:t>Cluster composition</a:t>
            </a:r>
            <a:endParaRPr lang="fr-FR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5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17870" y="1486107"/>
            <a:ext cx="4752000" cy="46657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108000" rIns="90000" bIns="4680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037868" y="1486107"/>
            <a:ext cx="3655320" cy="466578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108000" rIns="90000" bIns="4680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 err="1" smtClean="0">
                <a:solidFill>
                  <a:srgbClr val="000000"/>
                </a:solidFill>
              </a:rPr>
              <a:t>Energy</a:t>
            </a:r>
            <a:r>
              <a:rPr lang="fr-FR" b="1" dirty="0" smtClean="0">
                <a:solidFill>
                  <a:srgbClr val="000000"/>
                </a:solidFill>
              </a:rPr>
              <a:t> multinationale </a:t>
            </a:r>
            <a:r>
              <a:rPr lang="fr-FR" b="1" dirty="0" err="1" smtClean="0">
                <a:solidFill>
                  <a:srgbClr val="000000"/>
                </a:solidFill>
              </a:rPr>
              <a:t>companies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with</a:t>
            </a:r>
            <a:r>
              <a:rPr lang="fr-FR" dirty="0" smtClean="0">
                <a:solidFill>
                  <a:srgbClr val="000000"/>
                </a:solidFill>
              </a:rPr>
              <a:t> a total turn-over </a:t>
            </a:r>
            <a:r>
              <a:rPr lang="fr-FR" dirty="0" err="1" smtClean="0">
                <a:solidFill>
                  <a:srgbClr val="000000"/>
                </a:solidFill>
              </a:rPr>
              <a:t>greater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than</a:t>
            </a:r>
            <a:r>
              <a:rPr lang="fr-FR" dirty="0" smtClean="0">
                <a:solidFill>
                  <a:srgbClr val="000000"/>
                </a:solidFill>
              </a:rPr>
              <a:t> 119 Billions €:  EDF-ES, EIFFAGE-CLEMESSY, VINCI – ENTREPOSE, VINCI-CEGELEC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rgbClr val="000000"/>
                </a:solidFill>
              </a:rPr>
              <a:t>Specialized companies with a long </a:t>
            </a:r>
            <a:r>
              <a:rPr lang="en-US" b="1" dirty="0" smtClean="0">
                <a:solidFill>
                  <a:srgbClr val="000000"/>
                </a:solidFill>
              </a:rPr>
              <a:t>history</a:t>
            </a:r>
            <a:r>
              <a:rPr lang="fr-FR" b="1" dirty="0" smtClean="0">
                <a:solidFill>
                  <a:srgbClr val="000000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fr-FR" sz="1400" dirty="0" err="1" smtClean="0">
                <a:solidFill>
                  <a:srgbClr val="000000"/>
                </a:solidFill>
              </a:rPr>
              <a:t>Geothermal</a:t>
            </a:r>
            <a:r>
              <a:rPr lang="fr-FR" sz="1400" dirty="0" smtClean="0">
                <a:solidFill>
                  <a:srgbClr val="000000"/>
                </a:solidFill>
              </a:rPr>
              <a:t> sciences: </a:t>
            </a:r>
            <a:r>
              <a:rPr lang="fr-FR" sz="1400" dirty="0" err="1" smtClean="0">
                <a:solidFill>
                  <a:srgbClr val="000000"/>
                </a:solidFill>
              </a:rPr>
              <a:t>Antea</a:t>
            </a:r>
            <a:r>
              <a:rPr lang="fr-FR" sz="1400" dirty="0" smtClean="0">
                <a:solidFill>
                  <a:srgbClr val="000000"/>
                </a:solidFill>
              </a:rPr>
              <a:t> Group, CFG SERVICES, TERANOV, </a:t>
            </a:r>
            <a:r>
              <a:rPr lang="fr-FR" sz="1400" dirty="0" err="1" smtClean="0">
                <a:solidFill>
                  <a:srgbClr val="000000"/>
                </a:solidFill>
              </a:rPr>
              <a:t>Brgm</a:t>
            </a:r>
            <a:r>
              <a:rPr lang="fr-FR" sz="1400" dirty="0" smtClean="0">
                <a:solidFill>
                  <a:srgbClr val="000000"/>
                </a:solidFill>
              </a:rPr>
              <a:t>, GPC-IP</a:t>
            </a:r>
          </a:p>
          <a:p>
            <a:pPr lvl="1">
              <a:lnSpc>
                <a:spcPct val="10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Plant </a:t>
            </a:r>
            <a:r>
              <a:rPr lang="fr-FR" sz="1400" dirty="0" err="1" smtClean="0">
                <a:solidFill>
                  <a:srgbClr val="000000"/>
                </a:solidFill>
              </a:rPr>
              <a:t>equipment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manufacturers</a:t>
            </a:r>
            <a:r>
              <a:rPr lang="fr-FR" sz="1400" dirty="0" smtClean="0">
                <a:solidFill>
                  <a:srgbClr val="000000"/>
                </a:solidFill>
              </a:rPr>
              <a:t>: CRYOSTAR</a:t>
            </a:r>
          </a:p>
          <a:p>
            <a:pPr lvl="1">
              <a:lnSpc>
                <a:spcPct val="10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Operating &amp; Maintenance: EDF-DALKIA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b="1" dirty="0" err="1" smtClean="0">
                <a:solidFill>
                  <a:srgbClr val="000000"/>
                </a:solidFill>
              </a:rPr>
              <a:t>Developers</a:t>
            </a:r>
            <a:r>
              <a:rPr lang="fr-FR" b="1" dirty="0" smtClean="0">
                <a:solidFill>
                  <a:srgbClr val="000000"/>
                </a:solidFill>
              </a:rPr>
              <a:t> / </a:t>
            </a:r>
            <a:r>
              <a:rPr lang="fr-FR" b="1" dirty="0" err="1" smtClean="0">
                <a:solidFill>
                  <a:srgbClr val="000000"/>
                </a:solidFill>
              </a:rPr>
              <a:t>integrators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specialized</a:t>
            </a:r>
            <a:r>
              <a:rPr lang="fr-FR" b="1" dirty="0" smtClean="0">
                <a:solidFill>
                  <a:srgbClr val="000000"/>
                </a:solidFill>
              </a:rPr>
              <a:t> in </a:t>
            </a:r>
            <a:r>
              <a:rPr lang="fr-FR" b="1" dirty="0" err="1" smtClean="0">
                <a:solidFill>
                  <a:srgbClr val="000000"/>
                </a:solidFill>
              </a:rPr>
              <a:t>geothermal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energy</a:t>
            </a:r>
            <a:r>
              <a:rPr lang="fr-FR" b="1" dirty="0" smtClean="0">
                <a:solidFill>
                  <a:srgbClr val="000000"/>
                </a:solidFill>
              </a:rPr>
              <a:t>:</a:t>
            </a:r>
            <a:endParaRPr lang="fr-FR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fr-FR" sz="1400" dirty="0" smtClean="0">
                <a:solidFill>
                  <a:srgbClr val="000000"/>
                </a:solidFill>
              </a:rPr>
              <a:t>EGS France , FONROCHE, ELECTERRE, EDF-ES</a:t>
            </a:r>
          </a:p>
          <a:p>
            <a:pPr lvl="1">
              <a:lnSpc>
                <a:spcPct val="100000"/>
              </a:lnSpc>
            </a:pPr>
            <a:r>
              <a:rPr lang="fr-FR" sz="1400" dirty="0" err="1" smtClean="0">
                <a:solidFill>
                  <a:srgbClr val="000000"/>
                </a:solidFill>
              </a:rPr>
              <a:t>Volcanic</a:t>
            </a:r>
            <a:r>
              <a:rPr lang="fr-FR" sz="1400" dirty="0" smtClean="0">
                <a:solidFill>
                  <a:srgbClr val="000000"/>
                </a:solidFill>
              </a:rPr>
              <a:t> Export : TERANOV, CFG SERVICES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And more than </a:t>
            </a:r>
            <a:r>
              <a:rPr lang="en-US" b="1" dirty="0">
                <a:solidFill>
                  <a:srgbClr val="000000"/>
                </a:solidFill>
              </a:rPr>
              <a:t>50 listed companies </a:t>
            </a:r>
            <a:r>
              <a:rPr lang="en-US" dirty="0">
                <a:solidFill>
                  <a:srgbClr val="000000"/>
                </a:solidFill>
              </a:rPr>
              <a:t>with activity in the geothermal </a:t>
            </a:r>
            <a:r>
              <a:rPr lang="en-US" dirty="0" smtClean="0">
                <a:solidFill>
                  <a:srgbClr val="000000"/>
                </a:solidFill>
              </a:rPr>
              <a:t>sector</a:t>
            </a:r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2" y="188913"/>
            <a:ext cx="7416675" cy="717550"/>
          </a:xfrm>
          <a:gradFill rotWithShape="1">
            <a:gsLst>
              <a:gs pos="5300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800" dirty="0"/>
              <a:t>GEODEEP, a cluster of </a:t>
            </a:r>
            <a:r>
              <a:rPr lang="fr-FR" sz="2800" dirty="0" err="1" smtClean="0"/>
              <a:t>experienced</a:t>
            </a:r>
            <a:r>
              <a:rPr lang="fr-FR" sz="2800" dirty="0" smtClean="0"/>
              <a:t> French </a:t>
            </a:r>
            <a:r>
              <a:rPr lang="fr-FR" sz="2800" dirty="0" err="1" smtClean="0"/>
              <a:t>companies</a:t>
            </a:r>
            <a:endParaRPr lang="fr-FR" sz="2800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59249" y="1696703"/>
            <a:ext cx="4093069" cy="4032560"/>
          </a:xfrm>
          <a:prstGeom prst="ellipse">
            <a:avLst/>
          </a:prstGeom>
          <a:solidFill>
            <a:schemeClr val="bg1"/>
          </a:solidFill>
          <a:ln w="127000" cmpd="dbl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endParaRPr lang="fr-FR" sz="1400" dirty="0" err="1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21" name="Image 20" descr="esgeotherm6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508" y="2383046"/>
            <a:ext cx="699889" cy="371066"/>
          </a:xfrm>
          <a:prstGeom prst="rect">
            <a:avLst/>
          </a:prstGeom>
        </p:spPr>
      </p:pic>
      <p:pic>
        <p:nvPicPr>
          <p:cNvPr id="22" name="Picture 21" descr="D:\Users\gdoucet\Desktop\Questionnaire\Collecte réponse\EIFFAGE CLEMESSY\220px-Clemessy_logo_2009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38452" y="3098484"/>
            <a:ext cx="1196688" cy="472497"/>
          </a:xfrm>
          <a:prstGeom prst="rect">
            <a:avLst/>
          </a:prstGeom>
          <a:noFill/>
        </p:spPr>
      </p:pic>
      <p:pic>
        <p:nvPicPr>
          <p:cNvPr id="24" name="Picture 27" descr="D:\Users\gdoucet\Desktop\Questionnaire\Collecte réponse\FONROCHE GEOTHERMIE\logo-fonroche-geothermie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187" y="3950116"/>
            <a:ext cx="967806" cy="395147"/>
          </a:xfrm>
          <a:prstGeom prst="rect">
            <a:avLst/>
          </a:prstGeom>
          <a:noFill/>
        </p:spPr>
      </p:pic>
      <p:pic>
        <p:nvPicPr>
          <p:cNvPr id="25" name="Picture 51" descr="D:\Users\gdoucet\Desktop\Questionnaire\Collecte réponse\TERANOV\Logo Teranov comp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300" y="3712597"/>
            <a:ext cx="902084" cy="257383"/>
          </a:xfrm>
          <a:prstGeom prst="rect">
            <a:avLst/>
          </a:prstGeom>
          <a:noFill/>
        </p:spPr>
      </p:pic>
      <p:pic>
        <p:nvPicPr>
          <p:cNvPr id="26" name="Picture 13" descr="D:\Users\gdoucet\Desktop\Questionnaire\Collecte réponse\CFG SERVICES\logo_cfg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997" y="4159915"/>
            <a:ext cx="1141623" cy="384317"/>
          </a:xfrm>
          <a:prstGeom prst="rect">
            <a:avLst/>
          </a:prstGeom>
          <a:noFill/>
        </p:spPr>
      </p:pic>
      <p:pic>
        <p:nvPicPr>
          <p:cNvPr id="27" name="Picture 22" descr="D:\Users\gdoucet\Desktop\Questionnaire\Collecte réponse\ELECTERRE DE FRANCE\logo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51" y="3573896"/>
            <a:ext cx="892405" cy="455117"/>
          </a:xfrm>
          <a:prstGeom prst="rect">
            <a:avLst/>
          </a:prstGeom>
          <a:noFill/>
        </p:spPr>
      </p:pic>
      <p:pic>
        <p:nvPicPr>
          <p:cNvPr id="28" name="Picture 17" descr="D:\Users\gdoucet\Desktop\Questionnaire\Collecte réponse\CRYOSTAR\1141808580-cryostar-1141808584-set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239" y="2876301"/>
            <a:ext cx="539291" cy="578017"/>
          </a:xfrm>
          <a:prstGeom prst="rect">
            <a:avLst/>
          </a:prstGeom>
          <a:noFill/>
        </p:spPr>
      </p:pic>
      <p:pic>
        <p:nvPicPr>
          <p:cNvPr id="29" name="Image 28" descr="gpc_logo.gi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078" y="2876301"/>
            <a:ext cx="322208" cy="819342"/>
          </a:xfrm>
          <a:prstGeom prst="rect">
            <a:avLst/>
          </a:prstGeom>
        </p:spPr>
      </p:pic>
      <p:pic>
        <p:nvPicPr>
          <p:cNvPr id="4" name="Image 3" descr="AFPG Logo RVB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998" y="5224607"/>
            <a:ext cx="967469" cy="348558"/>
          </a:xfrm>
          <a:prstGeom prst="rect">
            <a:avLst/>
          </a:prstGeom>
        </p:spPr>
      </p:pic>
      <p:pic>
        <p:nvPicPr>
          <p:cNvPr id="5" name="Image 4" descr="2014150802_logoser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54" y="4587377"/>
            <a:ext cx="952152" cy="622700"/>
          </a:xfrm>
          <a:prstGeom prst="rect">
            <a:avLst/>
          </a:prstGeom>
        </p:spPr>
      </p:pic>
      <p:pic>
        <p:nvPicPr>
          <p:cNvPr id="30" name="Picture 1" descr="D:\Users\achardon\Documents\C_Clients Projets\140515 GEODEEP phases 1 2 3\Logo Geodeep white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638" y="1941400"/>
            <a:ext cx="1652716" cy="433963"/>
          </a:xfrm>
          <a:prstGeom prst="rect">
            <a:avLst/>
          </a:prstGeom>
          <a:noFill/>
        </p:spPr>
      </p:pic>
      <p:pic>
        <p:nvPicPr>
          <p:cNvPr id="9" name="Image 8" descr="antea_group_logo_standard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988" y="4707415"/>
            <a:ext cx="657896" cy="382623"/>
          </a:xfrm>
          <a:prstGeom prst="rect">
            <a:avLst/>
          </a:prstGeom>
        </p:spPr>
      </p:pic>
      <p:pic>
        <p:nvPicPr>
          <p:cNvPr id="31" name="Picture 1" descr="D:\Users\achardon\Documents\C_Clients Projets\140515 GEODEEP phases 1 2 3\Logo Geodeep white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2" y="6381328"/>
            <a:ext cx="1652716" cy="433963"/>
          </a:xfrm>
          <a:prstGeom prst="rect">
            <a:avLst/>
          </a:prstGeom>
          <a:noFill/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095" y="2553439"/>
            <a:ext cx="1569720" cy="35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6" descr="D:\Users\gdoucet\Desktop\Questionnaire\Collecte réponse\BRGM\l_brgm.gif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07" y="4066275"/>
            <a:ext cx="1202894" cy="526112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04" y="3098484"/>
            <a:ext cx="843565" cy="7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3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iapositive think-cell" r:id="rId5" imgW="360" imgH="360" progId="">
                  <p:embed/>
                </p:oleObj>
              </mc:Choice>
              <mc:Fallback>
                <p:oleObj name="Diapositive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31638" y="1382097"/>
            <a:ext cx="7244741" cy="324000"/>
          </a:xfrm>
          <a:prstGeom prst="round2SameRect">
            <a:avLst/>
          </a:prstGeom>
          <a:solidFill>
            <a:schemeClr val="tx2"/>
          </a:solidFill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Cluster </a:t>
            </a:r>
            <a:r>
              <a:rPr lang="fr-FR" sz="1400" b="1" dirty="0" err="1" smtClean="0">
                <a:solidFill>
                  <a:schemeClr val="bg1"/>
                </a:solidFill>
                <a:latin typeface="Calibri" pitchFamily="34" charset="0"/>
              </a:rPr>
              <a:t>offer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5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31639" y="1690347"/>
            <a:ext cx="7244740" cy="453526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108000" rIns="90000" bIns="4680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 smtClean="0">
                <a:solidFill>
                  <a:srgbClr val="000000"/>
                </a:solidFill>
              </a:rPr>
              <a:t>Financial solutions for </a:t>
            </a:r>
            <a:r>
              <a:rPr lang="fr-FR" b="1" dirty="0" err="1" smtClean="0">
                <a:solidFill>
                  <a:srgbClr val="000000"/>
                </a:solidFill>
              </a:rPr>
              <a:t>geological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risk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coverage</a:t>
            </a:r>
            <a:endParaRPr lang="fr-FR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fr-FR" b="1" dirty="0" smtClean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Secure projects from beginning to end with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fr-FR" sz="1400" dirty="0" smtClean="0">
                <a:solidFill>
                  <a:srgbClr val="000000"/>
                </a:solidFill>
              </a:rPr>
              <a:t>A </a:t>
            </a:r>
            <a:r>
              <a:rPr lang="fr-FR" sz="1400" dirty="0" err="1" smtClean="0">
                <a:solidFill>
                  <a:srgbClr val="000000"/>
                </a:solidFill>
              </a:rPr>
              <a:t>reliable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project</a:t>
            </a:r>
            <a:r>
              <a:rPr lang="fr-FR" sz="1400" dirty="0" smtClean="0">
                <a:solidFill>
                  <a:srgbClr val="000000"/>
                </a:solidFill>
              </a:rPr>
              <a:t> management (budget</a:t>
            </a:r>
            <a:r>
              <a:rPr lang="fr-FR" sz="1400" dirty="0">
                <a:solidFill>
                  <a:srgbClr val="000000"/>
                </a:solidFill>
              </a:rPr>
              <a:t>, </a:t>
            </a:r>
            <a:r>
              <a:rPr lang="fr-FR" sz="1400" dirty="0" err="1" smtClean="0">
                <a:solidFill>
                  <a:srgbClr val="000000"/>
                </a:solidFill>
              </a:rPr>
              <a:t>quality</a:t>
            </a:r>
            <a:r>
              <a:rPr lang="fr-FR" sz="1400" dirty="0" smtClean="0">
                <a:solidFill>
                  <a:srgbClr val="000000"/>
                </a:solidFill>
              </a:rPr>
              <a:t>, </a:t>
            </a:r>
            <a:r>
              <a:rPr lang="fr-FR" sz="1400" dirty="0" err="1" smtClean="0">
                <a:solidFill>
                  <a:srgbClr val="000000"/>
                </a:solidFill>
              </a:rPr>
              <a:t>cost</a:t>
            </a:r>
            <a:r>
              <a:rPr lang="fr-FR" sz="1400" dirty="0" smtClean="0">
                <a:solidFill>
                  <a:srgbClr val="000000"/>
                </a:solidFill>
              </a:rPr>
              <a:t>, time)</a:t>
            </a:r>
            <a:endParaRPr lang="fr-FR" sz="1400" dirty="0">
              <a:solidFill>
                <a:srgbClr val="000000"/>
              </a:solidFill>
            </a:endParaRPr>
          </a:p>
          <a:p>
            <a:pPr lvl="1"/>
            <a:r>
              <a:rPr lang="fr-FR" sz="1400" dirty="0" smtClean="0">
                <a:solidFill>
                  <a:srgbClr val="000000"/>
                </a:solidFill>
              </a:rPr>
              <a:t>A </a:t>
            </a:r>
            <a:r>
              <a:rPr lang="fr-FR" sz="1400" dirty="0" err="1" smtClean="0">
                <a:solidFill>
                  <a:srgbClr val="000000"/>
                </a:solidFill>
              </a:rPr>
              <a:t>clear</a:t>
            </a:r>
            <a:r>
              <a:rPr lang="fr-FR" sz="1400" dirty="0" smtClean="0">
                <a:solidFill>
                  <a:srgbClr val="000000"/>
                </a:solidFill>
              </a:rPr>
              <a:t> Business model, </a:t>
            </a:r>
            <a:r>
              <a:rPr lang="en-US" sz="1400" dirty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000000"/>
                </a:solidFill>
              </a:rPr>
              <a:t>cluster, which takes </a:t>
            </a:r>
            <a:r>
              <a:rPr lang="en-US" sz="1400" dirty="0">
                <a:solidFill>
                  <a:srgbClr val="000000"/>
                </a:solidFill>
              </a:rPr>
              <a:t>on the role of integrator or </a:t>
            </a:r>
            <a:r>
              <a:rPr lang="en-US" sz="1400" dirty="0" smtClean="0">
                <a:solidFill>
                  <a:srgbClr val="000000"/>
                </a:solidFill>
              </a:rPr>
              <a:t>developer, </a:t>
            </a:r>
            <a:r>
              <a:rPr lang="en-US" sz="1400" dirty="0">
                <a:solidFill>
                  <a:srgbClr val="000000"/>
                </a:solidFill>
              </a:rPr>
              <a:t>offers and guarantees a comprehensive range of </a:t>
            </a:r>
            <a:r>
              <a:rPr lang="en-US" sz="1400" dirty="0" smtClean="0">
                <a:solidFill>
                  <a:srgbClr val="000000"/>
                </a:solidFill>
              </a:rPr>
              <a:t>services</a:t>
            </a:r>
          </a:p>
          <a:p>
            <a:pPr marL="182563" lvl="1" indent="0">
              <a:buNone/>
            </a:pP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An </a:t>
            </a:r>
            <a:r>
              <a:rPr lang="fr-FR" b="1" dirty="0" err="1" smtClean="0">
                <a:solidFill>
                  <a:srgbClr val="000000"/>
                </a:solidFill>
              </a:rPr>
              <a:t>acknowledged</a:t>
            </a:r>
            <a:r>
              <a:rPr lang="fr-FR" b="1" dirty="0" smtClean="0">
                <a:solidFill>
                  <a:srgbClr val="000000"/>
                </a:solidFill>
              </a:rPr>
              <a:t> French know-how</a:t>
            </a:r>
            <a:r>
              <a:rPr lang="fr-FR" dirty="0" smtClean="0">
                <a:solidFill>
                  <a:srgbClr val="000000"/>
                </a:solidFill>
              </a:rPr>
              <a:t>: EPC, construction of </a:t>
            </a:r>
            <a:r>
              <a:rPr lang="fr-FR" dirty="0" err="1" smtClean="0">
                <a:solidFill>
                  <a:srgbClr val="000000"/>
                </a:solidFill>
              </a:rPr>
              <a:t>turn</a:t>
            </a:r>
            <a:r>
              <a:rPr lang="fr-FR" dirty="0" smtClean="0">
                <a:solidFill>
                  <a:srgbClr val="000000"/>
                </a:solidFill>
              </a:rPr>
              <a:t>-key plants, </a:t>
            </a:r>
            <a:r>
              <a:rPr lang="fr-FR" dirty="0" err="1" smtClean="0">
                <a:solidFill>
                  <a:srgbClr val="000000"/>
                </a:solidFill>
              </a:rPr>
              <a:t>geothermal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studies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World-class international partnerships </a:t>
            </a:r>
            <a:r>
              <a:rPr lang="en-US" dirty="0">
                <a:solidFill>
                  <a:srgbClr val="000000"/>
                </a:solidFill>
              </a:rPr>
              <a:t>for drilling, surface networks, investment and </a:t>
            </a:r>
            <a:r>
              <a:rPr lang="en-US" smtClean="0">
                <a:solidFill>
                  <a:srgbClr val="000000"/>
                </a:solidFill>
              </a:rPr>
              <a:t>project development</a:t>
            </a:r>
            <a:endParaRPr lang="fr-FR" b="1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Local </a:t>
            </a:r>
            <a:r>
              <a:rPr lang="fr-FR" b="1" dirty="0" err="1" smtClean="0">
                <a:solidFill>
                  <a:srgbClr val="000000"/>
                </a:solidFill>
              </a:rPr>
              <a:t>partnerships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to </a:t>
            </a:r>
            <a:r>
              <a:rPr lang="fr-FR" dirty="0" err="1" smtClean="0">
                <a:solidFill>
                  <a:srgbClr val="000000"/>
                </a:solidFill>
              </a:rPr>
              <a:t>promote</a:t>
            </a:r>
            <a:r>
              <a:rPr lang="fr-FR" dirty="0" smtClean="0">
                <a:solidFill>
                  <a:srgbClr val="000000"/>
                </a:solidFill>
              </a:rPr>
              <a:t> local </a:t>
            </a:r>
            <a:r>
              <a:rPr lang="fr-FR" dirty="0" err="1" smtClean="0">
                <a:solidFill>
                  <a:srgbClr val="000000"/>
                </a:solidFill>
              </a:rPr>
              <a:t>economic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development</a:t>
            </a:r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pPr lvl="0"/>
            <a:r>
              <a:rPr lang="en-US" b="1" dirty="0">
                <a:solidFill>
                  <a:srgbClr val="000000"/>
                </a:solidFill>
              </a:rPr>
              <a:t>The guarantee of sustainable projects</a:t>
            </a:r>
            <a:r>
              <a:rPr lang="en-US" dirty="0">
                <a:solidFill>
                  <a:srgbClr val="000000"/>
                </a:solidFill>
              </a:rPr>
              <a:t>, taking into </a:t>
            </a:r>
            <a:r>
              <a:rPr lang="en-US" dirty="0" smtClean="0">
                <a:solidFill>
                  <a:srgbClr val="000000"/>
                </a:solidFill>
              </a:rPr>
              <a:t>account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fr-FR" sz="1400" b="1" dirty="0" err="1" smtClean="0">
                <a:solidFill>
                  <a:srgbClr val="000000"/>
                </a:solidFill>
              </a:rPr>
              <a:t>Environmental</a:t>
            </a:r>
            <a:r>
              <a:rPr lang="fr-FR" sz="1400" b="1" dirty="0" smtClean="0">
                <a:solidFill>
                  <a:srgbClr val="000000"/>
                </a:solidFill>
              </a:rPr>
              <a:t>, </a:t>
            </a:r>
            <a:r>
              <a:rPr lang="fr-FR" sz="1400" b="1" dirty="0" err="1" smtClean="0">
                <a:solidFill>
                  <a:srgbClr val="000000"/>
                </a:solidFill>
              </a:rPr>
              <a:t>ethical</a:t>
            </a:r>
            <a:r>
              <a:rPr lang="fr-FR" sz="1400" b="1" dirty="0" smtClean="0">
                <a:solidFill>
                  <a:srgbClr val="000000"/>
                </a:solidFill>
              </a:rPr>
              <a:t> and social aspects  </a:t>
            </a:r>
            <a:r>
              <a:rPr lang="fr-FR" sz="1400" dirty="0" smtClean="0">
                <a:solidFill>
                  <a:srgbClr val="000000"/>
                </a:solidFill>
              </a:rPr>
              <a:t>to</a:t>
            </a:r>
            <a:r>
              <a:rPr lang="fr-FR" sz="1400" b="1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preserve</a:t>
            </a:r>
            <a:r>
              <a:rPr lang="fr-FR" sz="1400" dirty="0" smtClean="0">
                <a:solidFill>
                  <a:srgbClr val="000000"/>
                </a:solidFill>
              </a:rPr>
              <a:t> local </a:t>
            </a:r>
            <a:r>
              <a:rPr lang="fr-FR" sz="1400" dirty="0" err="1" smtClean="0">
                <a:solidFill>
                  <a:srgbClr val="000000"/>
                </a:solidFill>
              </a:rPr>
              <a:t>ecosystem</a:t>
            </a:r>
            <a:endParaRPr lang="fr-FR" sz="1400" dirty="0" smtClean="0">
              <a:solidFill>
                <a:srgbClr val="000000"/>
              </a:solidFill>
            </a:endParaRPr>
          </a:p>
          <a:p>
            <a:pPr lvl="1"/>
            <a:r>
              <a:rPr lang="fr-FR" sz="1400" b="1" dirty="0" err="1" smtClean="0">
                <a:solidFill>
                  <a:srgbClr val="000000"/>
                </a:solidFill>
              </a:rPr>
              <a:t>Geothermal</a:t>
            </a:r>
            <a:r>
              <a:rPr lang="fr-FR" sz="1400" b="1" dirty="0" smtClean="0">
                <a:solidFill>
                  <a:srgbClr val="000000"/>
                </a:solidFill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</a:rPr>
              <a:t>reservoir</a:t>
            </a:r>
            <a:r>
              <a:rPr lang="fr-FR" sz="1400" b="1" dirty="0" smtClean="0">
                <a:solidFill>
                  <a:srgbClr val="000000"/>
                </a:solidFill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</a:rPr>
              <a:t>caracteristics</a:t>
            </a:r>
            <a:r>
              <a:rPr lang="fr-FR" sz="1400" b="1" dirty="0" smtClean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to </a:t>
            </a:r>
            <a:r>
              <a:rPr lang="fr-FR" sz="1400" dirty="0" err="1" smtClean="0">
                <a:solidFill>
                  <a:srgbClr val="000000"/>
                </a:solidFill>
              </a:rPr>
              <a:t>offer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tailored</a:t>
            </a:r>
            <a:r>
              <a:rPr lang="fr-FR" sz="1400" dirty="0" smtClean="0">
                <a:solidFill>
                  <a:srgbClr val="000000"/>
                </a:solidFill>
              </a:rPr>
              <a:t> solutions </a:t>
            </a:r>
            <a:r>
              <a:rPr lang="fr-FR" sz="1400" dirty="0" err="1" smtClean="0">
                <a:solidFill>
                  <a:srgbClr val="000000"/>
                </a:solidFill>
              </a:rPr>
              <a:t>that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enhance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reservoir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longetivity</a:t>
            </a:r>
            <a:r>
              <a:rPr lang="fr-FR" sz="1400" dirty="0" smtClean="0">
                <a:solidFill>
                  <a:srgbClr val="000000"/>
                </a:solidFill>
              </a:rPr>
              <a:t> and </a:t>
            </a:r>
            <a:r>
              <a:rPr lang="fr-FR" sz="1400" dirty="0" err="1" smtClean="0">
                <a:solidFill>
                  <a:srgbClr val="000000"/>
                </a:solidFill>
              </a:rPr>
              <a:t>productivity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5300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800" dirty="0"/>
              <a:t>GEODEEP initiative</a:t>
            </a:r>
          </a:p>
        </p:txBody>
      </p:sp>
      <p:pic>
        <p:nvPicPr>
          <p:cNvPr id="7" name="Picture 1" descr="D:\Users\achardon\Documents\C_Clients Projets\140515 GEODEEP phases 1 2 3\Logo Geodeep whit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2" y="6381328"/>
            <a:ext cx="1652716" cy="433963"/>
          </a:xfrm>
          <a:prstGeom prst="rect">
            <a:avLst/>
          </a:prstGeom>
          <a:noFill/>
        </p:spPr>
      </p:pic>
      <p:sp>
        <p:nvSpPr>
          <p:cNvPr id="8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547664" y="908720"/>
            <a:ext cx="6843369" cy="338554"/>
          </a:xfrm>
        </p:spPr>
        <p:txBody>
          <a:bodyPr/>
          <a:lstStyle/>
          <a:p>
            <a:pPr algn="l"/>
            <a:r>
              <a:rPr lang="fr-FR" b="1" dirty="0" err="1" smtClean="0"/>
              <a:t>Develop</a:t>
            </a:r>
            <a:r>
              <a:rPr lang="fr-FR" b="1" dirty="0" smtClean="0"/>
              <a:t> </a:t>
            </a:r>
            <a:r>
              <a:rPr lang="fr-FR" b="1" dirty="0"/>
              <a:t>a performant </a:t>
            </a:r>
            <a:r>
              <a:rPr lang="fr-FR" b="1" dirty="0" err="1"/>
              <a:t>offer</a:t>
            </a:r>
            <a:r>
              <a:rPr lang="fr-FR" b="1" dirty="0"/>
              <a:t> </a:t>
            </a:r>
            <a:r>
              <a:rPr lang="fr-FR" b="1" dirty="0" err="1"/>
              <a:t>abroad</a:t>
            </a:r>
            <a:r>
              <a:rPr lang="fr-FR" b="1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French </a:t>
            </a:r>
            <a:r>
              <a:rPr lang="fr-FR" b="1" dirty="0" err="1"/>
              <a:t>experiences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24237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for the FASEP Project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23528" y="1340768"/>
            <a:ext cx="8496944" cy="5056336"/>
            <a:chOff x="323528" y="1412776"/>
            <a:chExt cx="8496944" cy="5056336"/>
          </a:xfrm>
        </p:grpSpPr>
        <p:graphicFrame>
          <p:nvGraphicFramePr>
            <p:cNvPr id="8" name="Diagramme 7"/>
            <p:cNvGraphicFramePr/>
            <p:nvPr>
              <p:extLst>
                <p:ext uri="{D42A27DB-BD31-4B8C-83A1-F6EECF244321}">
                  <p14:modId xmlns:p14="http://schemas.microsoft.com/office/powerpoint/2010/main" val="278082550"/>
                </p:ext>
              </p:extLst>
            </p:nvPr>
          </p:nvGraphicFramePr>
          <p:xfrm>
            <a:off x="323528" y="1412776"/>
            <a:ext cx="8496944" cy="5056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ZoneTexte 8"/>
            <p:cNvSpPr txBox="1"/>
            <p:nvPr/>
          </p:nvSpPr>
          <p:spPr>
            <a:xfrm>
              <a:off x="3491880" y="3657798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chemeClr val="accent1">
                      <a:lumMod val="25000"/>
                    </a:schemeClr>
                  </a:solidFill>
                </a:rPr>
                <a:t>Geothermal</a:t>
              </a:r>
              <a:r>
                <a:rPr lang="fr-FR" b="1" dirty="0" smtClean="0">
                  <a:solidFill>
                    <a:schemeClr val="accent1">
                      <a:lumMod val="25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accent1">
                      <a:lumMod val="25000"/>
                    </a:schemeClr>
                  </a:solidFill>
                </a:rPr>
                <a:t>energy</a:t>
              </a:r>
              <a:r>
                <a:rPr lang="fr-FR" b="1" dirty="0" smtClean="0">
                  <a:solidFill>
                    <a:schemeClr val="accent1">
                      <a:lumMod val="25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accent1">
                      <a:lumMod val="25000"/>
                    </a:schemeClr>
                  </a:solidFill>
                </a:rPr>
                <a:t>development</a:t>
              </a:r>
              <a:r>
                <a:rPr lang="fr-FR" b="1" dirty="0" smtClean="0">
                  <a:solidFill>
                    <a:schemeClr val="accent1">
                      <a:lumMod val="25000"/>
                    </a:schemeClr>
                  </a:solidFill>
                </a:rPr>
                <a:t> in </a:t>
              </a:r>
              <a:r>
                <a:rPr lang="fr-FR" b="1" dirty="0" err="1" smtClean="0">
                  <a:solidFill>
                    <a:schemeClr val="accent1">
                      <a:lumMod val="25000"/>
                    </a:schemeClr>
                  </a:solidFill>
                </a:rPr>
                <a:t>Vojvodina</a:t>
              </a:r>
              <a:endParaRPr lang="fr-FR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48988" y="1124744"/>
            <a:ext cx="279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25000"/>
                  </a:schemeClr>
                </a:solidFill>
              </a:rPr>
              <a:t>Coordination </a:t>
            </a:r>
            <a:r>
              <a:rPr lang="fr-FR" b="1" dirty="0" err="1" smtClean="0">
                <a:solidFill>
                  <a:schemeClr val="accent1">
                    <a:lumMod val="25000"/>
                  </a:schemeClr>
                </a:solidFill>
              </a:rPr>
              <a:t>between</a:t>
            </a:r>
            <a:r>
              <a:rPr lang="fr-FR" b="1" dirty="0" smtClean="0">
                <a:solidFill>
                  <a:schemeClr val="accent1">
                    <a:lumMod val="25000"/>
                  </a:schemeClr>
                </a:solidFill>
              </a:rPr>
              <a:t> :</a:t>
            </a:r>
            <a:endParaRPr lang="fr-FR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60513" y="122667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Thank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attention</a:t>
            </a:r>
            <a:endParaRPr lang="fr-FR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9" r="3609"/>
          <a:stretch/>
        </p:blipFill>
        <p:spPr bwMode="auto">
          <a:xfrm>
            <a:off x="804278" y="2636912"/>
            <a:ext cx="7656154" cy="281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smtClean="0"/>
              <a:t>Quick </a:t>
            </a:r>
            <a:r>
              <a:rPr lang="fr-FR" dirty="0" err="1" smtClean="0"/>
              <a:t>overview</a:t>
            </a:r>
            <a:r>
              <a:rPr lang="fr-FR" dirty="0" smtClean="0"/>
              <a:t> of ES Géothermie</a:t>
            </a:r>
          </a:p>
          <a:p>
            <a:endParaRPr lang="fr-FR" dirty="0" smtClean="0"/>
          </a:p>
          <a:p>
            <a:r>
              <a:rPr lang="fr-FR" dirty="0" smtClean="0"/>
              <a:t>French expertise in </a:t>
            </a:r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interested</a:t>
            </a:r>
            <a:r>
              <a:rPr lang="fr-FR" dirty="0" smtClean="0"/>
              <a:t> by </a:t>
            </a:r>
            <a:r>
              <a:rPr lang="fr-FR" dirty="0" err="1" smtClean="0"/>
              <a:t>Vojvodina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French support for </a:t>
            </a:r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in </a:t>
            </a:r>
            <a:r>
              <a:rPr lang="fr-FR" dirty="0" err="1" smtClean="0"/>
              <a:t>Vojvodina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6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 Géothermie</a:t>
            </a:r>
            <a:endParaRPr lang="fr-FR" dirty="0"/>
          </a:p>
        </p:txBody>
      </p:sp>
      <p:sp>
        <p:nvSpPr>
          <p:cNvPr id="4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5472608" cy="461803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3C5AA0"/>
              </a:buClr>
            </a:pPr>
            <a:r>
              <a:rPr lang="fr-FR" altLang="fr-FR" dirty="0" smtClean="0">
                <a:solidFill>
                  <a:srgbClr val="3C5AA0"/>
                </a:solidFill>
              </a:rPr>
              <a:t>Engineering </a:t>
            </a:r>
            <a:r>
              <a:rPr lang="fr-FR" altLang="fr-FR" dirty="0" err="1" smtClean="0">
                <a:solidFill>
                  <a:srgbClr val="3C5AA0"/>
                </a:solidFill>
              </a:rPr>
              <a:t>company</a:t>
            </a:r>
            <a:r>
              <a:rPr lang="fr-FR" altLang="fr-FR" dirty="0" smtClean="0">
                <a:solidFill>
                  <a:srgbClr val="3C5AA0"/>
                </a:solidFill>
              </a:rPr>
              <a:t> in </a:t>
            </a:r>
            <a:r>
              <a:rPr lang="fr-FR" altLang="fr-FR" dirty="0" err="1" smtClean="0">
                <a:solidFill>
                  <a:srgbClr val="3C5AA0"/>
                </a:solidFill>
              </a:rPr>
              <a:t>deep</a:t>
            </a:r>
            <a:r>
              <a:rPr lang="fr-FR" altLang="fr-FR" dirty="0" smtClean="0">
                <a:solidFill>
                  <a:srgbClr val="3C5AA0"/>
                </a:solidFill>
              </a:rPr>
              <a:t> </a:t>
            </a:r>
            <a:r>
              <a:rPr lang="fr-FR" altLang="fr-FR" dirty="0" err="1" smtClean="0">
                <a:solidFill>
                  <a:srgbClr val="3C5AA0"/>
                </a:solidFill>
              </a:rPr>
              <a:t>geothermal</a:t>
            </a:r>
            <a:r>
              <a:rPr lang="fr-FR" altLang="fr-FR" dirty="0" smtClean="0">
                <a:solidFill>
                  <a:srgbClr val="3C5AA0"/>
                </a:solidFill>
              </a:rPr>
              <a:t> </a:t>
            </a:r>
            <a:r>
              <a:rPr lang="fr-FR" altLang="fr-FR" dirty="0" err="1" smtClean="0">
                <a:solidFill>
                  <a:srgbClr val="3C5AA0"/>
                </a:solidFill>
              </a:rPr>
              <a:t>energy</a:t>
            </a:r>
            <a:endParaRPr lang="fr-FR" altLang="fr-FR" sz="2000" dirty="0" smtClean="0">
              <a:solidFill>
                <a:srgbClr val="3C5AA0"/>
              </a:solidFill>
            </a:endParaRPr>
          </a:p>
          <a:p>
            <a:pPr lvl="1">
              <a:buClr>
                <a:srgbClr val="96C800"/>
              </a:buClr>
            </a:pPr>
            <a:r>
              <a:rPr lang="fr-FR" altLang="fr-FR" dirty="0" err="1" smtClean="0"/>
              <a:t>Creation</a:t>
            </a:r>
            <a:r>
              <a:rPr lang="fr-FR" altLang="fr-FR" dirty="0" smtClean="0"/>
              <a:t> in 2008</a:t>
            </a:r>
          </a:p>
          <a:p>
            <a:pPr lvl="1">
              <a:buClr>
                <a:srgbClr val="96C800"/>
              </a:buClr>
            </a:pPr>
            <a:r>
              <a:rPr lang="fr-FR" altLang="fr-FR" dirty="0" smtClean="0"/>
              <a:t>Turn-over 2014 </a:t>
            </a:r>
            <a:r>
              <a:rPr lang="fr-FR" altLang="fr-FR" dirty="0"/>
              <a:t>: 1,7 M€</a:t>
            </a:r>
          </a:p>
          <a:p>
            <a:pPr lvl="1">
              <a:buClr>
                <a:srgbClr val="96C800"/>
              </a:buClr>
            </a:pPr>
            <a:r>
              <a:rPr lang="fr-FR" altLang="fr-FR" dirty="0"/>
              <a:t>Effectif : </a:t>
            </a:r>
            <a:r>
              <a:rPr lang="fr-FR" altLang="fr-FR" dirty="0" smtClean="0"/>
              <a:t>12 people </a:t>
            </a:r>
          </a:p>
          <a:p>
            <a:pPr lvl="1">
              <a:buClr>
                <a:srgbClr val="96C800"/>
              </a:buClr>
            </a:pPr>
            <a:r>
              <a:rPr lang="fr-FR" altLang="fr-FR" dirty="0" smtClean="0"/>
              <a:t>A </a:t>
            </a:r>
            <a:r>
              <a:rPr lang="fr-FR" altLang="fr-FR" dirty="0" err="1" smtClean="0"/>
              <a:t>subsidiary</a:t>
            </a:r>
            <a:r>
              <a:rPr lang="fr-FR" altLang="fr-FR" dirty="0" smtClean="0"/>
              <a:t> of ES Group, </a:t>
            </a:r>
            <a:r>
              <a:rPr lang="fr-FR" altLang="fr-FR" dirty="0" err="1" smtClean="0"/>
              <a:t>itself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owned</a:t>
            </a:r>
            <a:r>
              <a:rPr lang="fr-FR" altLang="fr-FR" dirty="0" smtClean="0"/>
              <a:t> by EDF</a:t>
            </a:r>
          </a:p>
          <a:p>
            <a:pPr lvl="1">
              <a:buClr>
                <a:srgbClr val="96C800"/>
              </a:buClr>
            </a:pPr>
            <a:endParaRPr lang="fr-FR" altLang="fr-FR" dirty="0"/>
          </a:p>
          <a:p>
            <a:pPr>
              <a:buClr>
                <a:srgbClr val="3C5AA0"/>
              </a:buClr>
            </a:pPr>
            <a:r>
              <a:rPr lang="fr-FR" altLang="fr-FR" dirty="0" smtClean="0">
                <a:solidFill>
                  <a:srgbClr val="3C5AA0"/>
                </a:solidFill>
              </a:rPr>
              <a:t>Main </a:t>
            </a:r>
            <a:r>
              <a:rPr lang="fr-FR" altLang="fr-FR" dirty="0" err="1" smtClean="0">
                <a:solidFill>
                  <a:srgbClr val="3C5AA0"/>
                </a:solidFill>
              </a:rPr>
              <a:t>skills</a:t>
            </a:r>
            <a:endParaRPr lang="fr-FR" altLang="fr-FR" dirty="0" smtClean="0">
              <a:solidFill>
                <a:srgbClr val="3C5AA0"/>
              </a:solidFill>
            </a:endParaRPr>
          </a:p>
          <a:p>
            <a:pPr lvl="1">
              <a:buClr>
                <a:srgbClr val="96C800"/>
              </a:buClr>
            </a:pPr>
            <a:r>
              <a:rPr lang="fr-FR" altLang="fr-FR" dirty="0" smtClean="0"/>
              <a:t>Exploration of </a:t>
            </a:r>
            <a:r>
              <a:rPr lang="fr-FR" altLang="fr-FR" dirty="0" err="1" smtClean="0"/>
              <a:t>geothermal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resources</a:t>
            </a:r>
            <a:endParaRPr lang="fr-FR" altLang="fr-FR" dirty="0"/>
          </a:p>
          <a:p>
            <a:pPr lvl="1">
              <a:buClr>
                <a:srgbClr val="96C800"/>
              </a:buClr>
            </a:pPr>
            <a:r>
              <a:rPr lang="fr-FR" altLang="fr-FR" dirty="0" smtClean="0"/>
              <a:t>3D </a:t>
            </a:r>
            <a:r>
              <a:rPr lang="fr-FR" altLang="fr-FR" dirty="0" err="1" smtClean="0"/>
              <a:t>Modeling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geophysical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logging</a:t>
            </a:r>
            <a:r>
              <a:rPr lang="fr-FR" altLang="fr-FR" dirty="0" smtClean="0"/>
              <a:t>, production tests, </a:t>
            </a:r>
            <a:r>
              <a:rPr lang="fr-FR" altLang="fr-FR" dirty="0" err="1" smtClean="0"/>
              <a:t>seismological</a:t>
            </a:r>
            <a:r>
              <a:rPr lang="fr-FR" altLang="fr-FR" dirty="0" smtClean="0"/>
              <a:t> monitoring</a:t>
            </a:r>
            <a:endParaRPr lang="fr-FR" altLang="fr-FR" dirty="0"/>
          </a:p>
          <a:p>
            <a:pPr lvl="1">
              <a:buClr>
                <a:srgbClr val="96C800"/>
              </a:buClr>
            </a:pPr>
            <a:r>
              <a:rPr lang="fr-FR" altLang="fr-FR" dirty="0" err="1"/>
              <a:t>Permitting</a:t>
            </a:r>
            <a:r>
              <a:rPr lang="fr-FR" altLang="fr-FR" dirty="0"/>
              <a:t> et </a:t>
            </a:r>
            <a:r>
              <a:rPr lang="fr-FR" altLang="fr-FR" dirty="0" err="1" smtClean="0"/>
              <a:t>mining</a:t>
            </a:r>
            <a:r>
              <a:rPr lang="fr-FR" altLang="fr-FR" dirty="0" smtClean="0"/>
              <a:t> claims</a:t>
            </a:r>
            <a:endParaRPr lang="fr-FR" altLang="fr-FR" dirty="0"/>
          </a:p>
          <a:p>
            <a:pPr lvl="1">
              <a:buClr>
                <a:srgbClr val="96C800"/>
              </a:buClr>
            </a:pPr>
            <a:r>
              <a:rPr lang="fr-FR" altLang="fr-FR" dirty="0" err="1" smtClean="0"/>
              <a:t>Technical</a:t>
            </a:r>
            <a:r>
              <a:rPr lang="fr-FR" altLang="fr-FR" dirty="0" smtClean="0"/>
              <a:t> assistance to </a:t>
            </a:r>
            <a:r>
              <a:rPr lang="fr-FR" altLang="fr-FR" dirty="0" err="1" smtClean="0"/>
              <a:t>project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owner</a:t>
            </a:r>
            <a:r>
              <a:rPr lang="fr-FR" altLang="fr-FR" dirty="0" smtClean="0"/>
              <a:t> </a:t>
            </a:r>
          </a:p>
          <a:p>
            <a:pPr lvl="1">
              <a:buClr>
                <a:srgbClr val="96C800"/>
              </a:buClr>
            </a:pPr>
            <a:r>
              <a:rPr lang="fr-FR" altLang="fr-FR" dirty="0" smtClean="0"/>
              <a:t>Surface </a:t>
            </a:r>
            <a:r>
              <a:rPr lang="fr-FR" altLang="fr-FR" dirty="0" err="1" smtClean="0"/>
              <a:t>facilities</a:t>
            </a:r>
            <a:r>
              <a:rPr lang="fr-FR" altLang="fr-FR" dirty="0" smtClean="0"/>
              <a:t> </a:t>
            </a:r>
            <a:r>
              <a:rPr lang="fr-FR" altLang="fr-FR" dirty="0"/>
              <a:t>c</a:t>
            </a:r>
            <a:r>
              <a:rPr lang="fr-FR" altLang="fr-FR" dirty="0" smtClean="0"/>
              <a:t>onception</a:t>
            </a:r>
            <a:endParaRPr lang="fr-FR" altLang="fr-FR" dirty="0"/>
          </a:p>
          <a:p>
            <a:pPr lvl="1">
              <a:buClr>
                <a:srgbClr val="96C800"/>
              </a:buClr>
            </a:pPr>
            <a:r>
              <a:rPr lang="fr-FR" altLang="fr-FR" dirty="0" smtClean="0"/>
              <a:t>Exploitation monitoring</a:t>
            </a:r>
            <a:endParaRPr lang="fr-FR" alt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827" y="1384327"/>
            <a:ext cx="1236700" cy="74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N:\F_GEOTHERMIE\Commun\07 - PROJET ECOGI ROQUETTE\01_Site Rittershoffen\3_2 Forage GRT-2\Photos\20140731-0801\20140731_2039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1659" y="2949939"/>
            <a:ext cx="2333387" cy="295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52" y="1384327"/>
            <a:ext cx="1084936" cy="622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03" y="2188044"/>
            <a:ext cx="1220098" cy="4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French expertise in </a:t>
            </a:r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67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2" y="188913"/>
            <a:ext cx="7272659" cy="717550"/>
          </a:xfrm>
        </p:spPr>
        <p:txBody>
          <a:bodyPr/>
          <a:lstStyle/>
          <a:p>
            <a:r>
              <a:rPr lang="fr-FR" dirty="0" smtClean="0"/>
              <a:t>French know-how for medium-high </a:t>
            </a:r>
            <a:r>
              <a:rPr lang="fr-FR" dirty="0" err="1" smtClean="0"/>
              <a:t>temperature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idx="1"/>
          </p:nvPr>
        </p:nvSpPr>
        <p:spPr>
          <a:xfrm>
            <a:off x="251520" y="1196752"/>
            <a:ext cx="4321175" cy="513023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2 main </a:t>
            </a:r>
            <a:r>
              <a:rPr lang="fr-FR" dirty="0" err="1" smtClean="0"/>
              <a:t>geothermal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 </a:t>
            </a:r>
            <a:r>
              <a:rPr lang="fr-FR" dirty="0" err="1" smtClean="0"/>
              <a:t>developped</a:t>
            </a:r>
            <a:r>
              <a:rPr lang="fr-FR" dirty="0" smtClean="0"/>
              <a:t> in France</a:t>
            </a:r>
          </a:p>
          <a:p>
            <a:pPr lvl="1"/>
            <a:r>
              <a:rPr lang="fr-FR" dirty="0" smtClean="0"/>
              <a:t>Paris Basin, </a:t>
            </a:r>
            <a:r>
              <a:rPr lang="fr-FR" dirty="0" err="1" smtClean="0"/>
              <a:t>largest</a:t>
            </a:r>
            <a:r>
              <a:rPr lang="fr-FR" dirty="0" smtClean="0"/>
              <a:t> district </a:t>
            </a:r>
            <a:r>
              <a:rPr lang="fr-FR" dirty="0" err="1" smtClean="0"/>
              <a:t>heating</a:t>
            </a:r>
            <a:r>
              <a:rPr lang="fr-FR" dirty="0" smtClean="0"/>
              <a:t> network </a:t>
            </a:r>
            <a:r>
              <a:rPr lang="fr-FR" dirty="0" err="1" smtClean="0"/>
              <a:t>density</a:t>
            </a:r>
            <a:r>
              <a:rPr lang="fr-FR" dirty="0" smtClean="0"/>
              <a:t> in continental Europe</a:t>
            </a:r>
          </a:p>
          <a:p>
            <a:pPr marL="719138" lvl="2"/>
            <a:r>
              <a:rPr lang="fr-FR" dirty="0" smtClean="0"/>
              <a:t>34 doublets in </a:t>
            </a:r>
            <a:r>
              <a:rPr lang="fr-FR" dirty="0" err="1" smtClean="0"/>
              <a:t>activity</a:t>
            </a:r>
            <a:r>
              <a:rPr lang="fr-FR" dirty="0" smtClean="0"/>
              <a:t>, </a:t>
            </a:r>
            <a:r>
              <a:rPr lang="fr-FR" dirty="0" err="1" smtClean="0"/>
              <a:t>temperature</a:t>
            </a:r>
            <a:r>
              <a:rPr lang="fr-FR" dirty="0" smtClean="0"/>
              <a:t> ~70°C </a:t>
            </a:r>
          </a:p>
          <a:p>
            <a:pPr marL="719138" lvl="2"/>
            <a:r>
              <a:rPr lang="fr-FR" dirty="0" smtClean="0"/>
              <a:t>22 doublets are </a:t>
            </a:r>
            <a:r>
              <a:rPr lang="fr-FR" dirty="0" err="1" smtClean="0"/>
              <a:t>operated</a:t>
            </a:r>
            <a:r>
              <a:rPr lang="fr-FR" dirty="0" smtClean="0"/>
              <a:t> by Dalkia</a:t>
            </a:r>
          </a:p>
          <a:p>
            <a:pPr marL="719138" lvl="2"/>
            <a:r>
              <a:rPr lang="fr-FR" dirty="0" err="1" smtClean="0"/>
              <a:t>Heat</a:t>
            </a:r>
            <a:r>
              <a:rPr lang="fr-FR" dirty="0" smtClean="0"/>
              <a:t> production &gt;1100 </a:t>
            </a:r>
            <a:r>
              <a:rPr lang="fr-FR" dirty="0" err="1" smtClean="0"/>
              <a:t>MWh</a:t>
            </a:r>
            <a:r>
              <a:rPr lang="fr-FR" dirty="0" smtClean="0"/>
              <a:t>/y </a:t>
            </a:r>
          </a:p>
          <a:p>
            <a:pPr marL="719138" lvl="2"/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for the </a:t>
            </a:r>
            <a:r>
              <a:rPr lang="fr-FR" dirty="0" err="1" smtClean="0"/>
              <a:t>equivalent</a:t>
            </a:r>
            <a:r>
              <a:rPr lang="fr-FR" dirty="0" smtClean="0"/>
              <a:t> of 300 000 homes</a:t>
            </a:r>
          </a:p>
          <a:p>
            <a:pPr marL="719138" lvl="2"/>
            <a:r>
              <a:rPr lang="fr-FR" dirty="0" smtClean="0"/>
              <a:t>Over 40 </a:t>
            </a:r>
            <a:r>
              <a:rPr lang="fr-FR" dirty="0" err="1" smtClean="0"/>
              <a:t>years</a:t>
            </a:r>
            <a:r>
              <a:rPr lang="fr-FR" dirty="0" smtClean="0"/>
              <a:t> operating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Alsace, pilot for </a:t>
            </a:r>
            <a:r>
              <a:rPr lang="fr-FR" dirty="0" err="1" smtClean="0"/>
              <a:t>Enhanced</a:t>
            </a:r>
            <a:r>
              <a:rPr lang="fr-FR" dirty="0" smtClean="0"/>
              <a:t> </a:t>
            </a:r>
            <a:r>
              <a:rPr lang="fr-FR" dirty="0" err="1" smtClean="0"/>
              <a:t>Geothermal</a:t>
            </a:r>
            <a:r>
              <a:rPr lang="fr-FR" dirty="0" smtClean="0"/>
              <a:t> System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targeting</a:t>
            </a:r>
            <a:r>
              <a:rPr lang="fr-FR" dirty="0" smtClean="0"/>
              <a:t> </a:t>
            </a:r>
            <a:r>
              <a:rPr lang="fr-FR" dirty="0" err="1" smtClean="0"/>
              <a:t>fractured</a:t>
            </a:r>
            <a:r>
              <a:rPr lang="fr-FR" dirty="0" smtClean="0"/>
              <a:t> </a:t>
            </a:r>
            <a:r>
              <a:rPr lang="fr-FR" dirty="0" err="1" smtClean="0"/>
              <a:t>reservoir</a:t>
            </a:r>
            <a:endParaRPr lang="fr-FR" dirty="0" smtClean="0"/>
          </a:p>
          <a:p>
            <a:pPr marL="719138" lvl="2"/>
            <a:r>
              <a:rPr lang="fr-FR" dirty="0" err="1" smtClean="0"/>
              <a:t>Soultz-sous-Forêts</a:t>
            </a:r>
            <a:r>
              <a:rPr lang="fr-FR" dirty="0" smtClean="0"/>
              <a:t> </a:t>
            </a:r>
            <a:r>
              <a:rPr lang="fr-FR" dirty="0" err="1" smtClean="0"/>
              <a:t>European</a:t>
            </a:r>
            <a:r>
              <a:rPr lang="fr-FR" dirty="0" smtClean="0"/>
              <a:t> EGS pilot plant for power </a:t>
            </a:r>
            <a:r>
              <a:rPr lang="fr-FR" dirty="0" err="1" smtClean="0"/>
              <a:t>generation</a:t>
            </a:r>
            <a:r>
              <a:rPr lang="fr-FR" dirty="0" smtClean="0"/>
              <a:t> (~2,1 </a:t>
            </a:r>
            <a:r>
              <a:rPr lang="fr-FR" dirty="0" err="1" smtClean="0"/>
              <a:t>MWe</a:t>
            </a:r>
            <a:r>
              <a:rPr lang="fr-FR" dirty="0" smtClean="0"/>
              <a:t>)</a:t>
            </a:r>
          </a:p>
          <a:p>
            <a:pPr marL="719138" lvl="2"/>
            <a:r>
              <a:rPr lang="fr-FR" dirty="0" smtClean="0"/>
              <a:t>ECOGI </a:t>
            </a:r>
            <a:r>
              <a:rPr lang="fr-FR" dirty="0" err="1" smtClean="0"/>
              <a:t>project</a:t>
            </a:r>
            <a:r>
              <a:rPr lang="fr-FR" dirty="0" smtClean="0"/>
              <a:t>, </a:t>
            </a:r>
            <a:r>
              <a:rPr lang="fr-FR" dirty="0" err="1" smtClean="0"/>
              <a:t>providing</a:t>
            </a:r>
            <a:r>
              <a:rPr lang="fr-FR" dirty="0" smtClean="0"/>
              <a:t> local high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for local </a:t>
            </a:r>
            <a:r>
              <a:rPr lang="fr-FR" dirty="0" err="1" smtClean="0"/>
              <a:t>industry</a:t>
            </a:r>
            <a:r>
              <a:rPr lang="fr-FR" dirty="0" smtClean="0"/>
              <a:t> (~25 </a:t>
            </a:r>
            <a:r>
              <a:rPr lang="fr-FR" dirty="0" err="1" smtClean="0"/>
              <a:t>MWth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767608" y="1196752"/>
            <a:ext cx="4078329" cy="2880320"/>
            <a:chOff x="4853904" y="1196752"/>
            <a:chExt cx="4078329" cy="2880320"/>
          </a:xfrm>
        </p:grpSpPr>
        <p:pic>
          <p:nvPicPr>
            <p:cNvPr id="2050" name="Picture 2" descr="http://www.geothermie-perspectives.fr/sites/default/files/styles/article_image_tres_large/public/etats-des-lieux_juillet2012_vieuxdoublets3.jpg?itok=TsYk79Cx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904" y="1196752"/>
              <a:ext cx="4078329" cy="2880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/>
            <p:cNvGrpSpPr/>
            <p:nvPr/>
          </p:nvGrpSpPr>
          <p:grpSpPr>
            <a:xfrm>
              <a:off x="4853904" y="3457575"/>
              <a:ext cx="1964632" cy="542494"/>
              <a:chOff x="4853904" y="3457575"/>
              <a:chExt cx="1964632" cy="542494"/>
            </a:xfrm>
          </p:grpSpPr>
          <p:sp>
            <p:nvSpPr>
              <p:cNvPr id="3" name="ZoneTexte 2"/>
              <p:cNvSpPr txBox="1"/>
              <p:nvPr/>
            </p:nvSpPr>
            <p:spPr>
              <a:xfrm>
                <a:off x="4853904" y="3457575"/>
                <a:ext cx="19646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tlCol="0">
                <a:spAutoFit/>
              </a:bodyPr>
              <a:lstStyle/>
              <a:p>
                <a:r>
                  <a:rPr lang="fr-FR" sz="600" b="1" dirty="0" err="1" smtClean="0">
                    <a:solidFill>
                      <a:srgbClr val="000000"/>
                    </a:solidFill>
                  </a:rPr>
                  <a:t>Geothermal</a:t>
                </a:r>
                <a:r>
                  <a:rPr lang="fr-FR" sz="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fr-FR" sz="600" b="1" dirty="0" err="1" smtClean="0">
                    <a:solidFill>
                      <a:srgbClr val="000000"/>
                    </a:solidFill>
                  </a:rPr>
                  <a:t>distric</a:t>
                </a:r>
                <a:r>
                  <a:rPr lang="fr-FR" sz="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fr-FR" sz="600" b="1" dirty="0" err="1" smtClean="0">
                    <a:solidFill>
                      <a:srgbClr val="000000"/>
                    </a:solidFill>
                  </a:rPr>
                  <a:t>heatings</a:t>
                </a:r>
                <a:r>
                  <a:rPr lang="fr-FR" sz="600" b="1" dirty="0" smtClean="0">
                    <a:solidFill>
                      <a:srgbClr val="000000"/>
                    </a:solidFill>
                  </a:rPr>
                  <a:t> in Paris area, by end of July 2012</a:t>
                </a:r>
                <a:endParaRPr lang="fr-FR" sz="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4975472" y="3630737"/>
                <a:ext cx="16127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err="1" smtClean="0">
                    <a:solidFill>
                      <a:srgbClr val="000000"/>
                    </a:solidFill>
                  </a:rPr>
                  <a:t>Refurbished</a:t>
                </a:r>
                <a:r>
                  <a:rPr lang="fr-FR" sz="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fr-FR" sz="600" dirty="0" err="1" smtClean="0">
                    <a:solidFill>
                      <a:srgbClr val="000000"/>
                    </a:solidFill>
                  </a:rPr>
                  <a:t>facility</a:t>
                </a:r>
                <a:endParaRPr lang="fr-FR" sz="600" dirty="0" smtClean="0">
                  <a:solidFill>
                    <a:srgbClr val="000000"/>
                  </a:solidFill>
                </a:endParaRPr>
              </a:p>
              <a:p>
                <a:r>
                  <a:rPr lang="fr-FR" sz="600" dirty="0" err="1" smtClean="0">
                    <a:solidFill>
                      <a:srgbClr val="000000"/>
                    </a:solidFill>
                  </a:rPr>
                  <a:t>Work</a:t>
                </a:r>
                <a:r>
                  <a:rPr lang="fr-FR" sz="600" dirty="0" smtClean="0">
                    <a:solidFill>
                      <a:srgbClr val="000000"/>
                    </a:solidFill>
                  </a:rPr>
                  <a:t>-over </a:t>
                </a:r>
                <a:r>
                  <a:rPr lang="fr-FR" sz="600" dirty="0" err="1" smtClean="0">
                    <a:solidFill>
                      <a:srgbClr val="000000"/>
                    </a:solidFill>
                  </a:rPr>
                  <a:t>planned</a:t>
                </a:r>
                <a:endParaRPr lang="fr-FR" sz="600" dirty="0" smtClean="0">
                  <a:solidFill>
                    <a:srgbClr val="000000"/>
                  </a:solidFill>
                </a:endParaRPr>
              </a:p>
              <a:p>
                <a:r>
                  <a:rPr lang="fr-FR" sz="600" dirty="0" err="1" smtClean="0">
                    <a:solidFill>
                      <a:srgbClr val="000000"/>
                    </a:solidFill>
                  </a:rPr>
                  <a:t>Other</a:t>
                </a:r>
                <a:r>
                  <a:rPr lang="fr-FR" sz="600" dirty="0" smtClean="0">
                    <a:solidFill>
                      <a:srgbClr val="000000"/>
                    </a:solidFill>
                  </a:rPr>
                  <a:t> operating doublets</a:t>
                </a:r>
                <a:endParaRPr lang="fr-FR" sz="6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" name="Picture 3" descr="D:\Dalkia\Géothermie\Références Dalkia\Fort d'Issy-Les-Moulineaux\2011-04-23_Visite chantier Issy-Les-Moulineaux\DSC045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016" y="1187127"/>
            <a:ext cx="1074296" cy="14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:\Dalkia\Géothermie\Références Dalkia\Lognes SAN Val Maubuée (dogger 1800 m)\2014-03-12_Photo site\DSC096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923" y="2995092"/>
            <a:ext cx="1429807" cy="10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85" y="2573723"/>
            <a:ext cx="1179645" cy="4518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5" descr="D:\Photothèque\Photo 2012\12-03-28 GPK2 artésian mode\IMG_1190 (Petit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54" y="4293097"/>
            <a:ext cx="237968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77" y="4293097"/>
            <a:ext cx="476794" cy="656852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4740122" y="4509120"/>
            <a:ext cx="2136134" cy="1771373"/>
            <a:chOff x="4740122" y="4725513"/>
            <a:chExt cx="1920109" cy="1554980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122" y="4725513"/>
              <a:ext cx="1920109" cy="1554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5687843" y="5242650"/>
              <a:ext cx="72008" cy="60726"/>
            </a:xfrm>
            <a:prstGeom prst="ellipse">
              <a:avLst/>
            </a:pr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31318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2" y="188912"/>
            <a:ext cx="7488684" cy="719808"/>
          </a:xfrm>
          <a:gradFill rotWithShape="1">
            <a:gsLst>
              <a:gs pos="5300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 err="1"/>
              <a:t>Typical</a:t>
            </a:r>
            <a:r>
              <a:rPr lang="fr-FR" dirty="0"/>
              <a:t> French </a:t>
            </a:r>
            <a:r>
              <a:rPr lang="fr-FR" dirty="0" err="1"/>
              <a:t>geothermal</a:t>
            </a:r>
            <a:r>
              <a:rPr lang="fr-FR" dirty="0"/>
              <a:t> District </a:t>
            </a:r>
            <a:r>
              <a:rPr lang="fr-FR" dirty="0" err="1"/>
              <a:t>Heating</a:t>
            </a:r>
            <a:r>
              <a:rPr lang="fr-FR" dirty="0"/>
              <a:t> profile </a:t>
            </a:r>
          </a:p>
        </p:txBody>
      </p:sp>
      <p:pic>
        <p:nvPicPr>
          <p:cNvPr id="7" name="Picture 2" descr="A2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273500" cy="285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905805" y="1052736"/>
            <a:ext cx="3888432" cy="381642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23838" algn="l"/>
              </a:tabLst>
            </a:pPr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</a:t>
            </a:r>
            <a:r>
              <a:rPr lang="fr-FR" sz="160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Pumps</a:t>
            </a:r>
            <a:r>
              <a:rPr lang="fr-FR" sz="1250" b="1" spc="-40" dirty="0" smtClean="0">
                <a:solidFill>
                  <a:srgbClr val="000000"/>
                </a:solidFill>
              </a:rPr>
              <a:t>, production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well</a:t>
            </a:r>
            <a:r>
              <a:rPr lang="fr-FR" sz="1250" b="1" spc="-40" dirty="0" smtClean="0">
                <a:solidFill>
                  <a:srgbClr val="000000"/>
                </a:solidFill>
              </a:rPr>
              <a:t> (in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red</a:t>
            </a:r>
            <a:r>
              <a:rPr lang="fr-FR" sz="1250" b="1" spc="-40" dirty="0" smtClean="0">
                <a:solidFill>
                  <a:srgbClr val="000000"/>
                </a:solidFill>
              </a:rPr>
              <a:t>), injection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well</a:t>
            </a:r>
            <a:r>
              <a:rPr lang="fr-FR" sz="1250" b="1" spc="-40" dirty="0" smtClean="0">
                <a:solidFill>
                  <a:srgbClr val="000000"/>
                </a:solidFill>
              </a:rPr>
              <a:t> (in 	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blue</a:t>
            </a:r>
            <a:r>
              <a:rPr lang="fr-FR" sz="1250" b="1" spc="-40" dirty="0" smtClean="0">
                <a:solidFill>
                  <a:srgbClr val="000000"/>
                </a:solidFill>
              </a:rPr>
              <a:t>),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welllheads</a:t>
            </a:r>
            <a:r>
              <a:rPr lang="fr-FR" sz="1250" b="1" spc="-4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</a:t>
            </a:r>
            <a:r>
              <a:rPr lang="fr-FR" sz="160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Geothermal</a:t>
            </a:r>
            <a:r>
              <a:rPr lang="fr-FR" sz="1250" b="1" spc="-40" dirty="0" smtClean="0">
                <a:solidFill>
                  <a:srgbClr val="000000"/>
                </a:solidFill>
              </a:rPr>
              <a:t> power plant.</a:t>
            </a:r>
          </a:p>
          <a:p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</a:t>
            </a:r>
            <a:r>
              <a:rPr lang="fr-FR" sz="1250" b="1" spc="-40" dirty="0" smtClean="0">
                <a:solidFill>
                  <a:srgbClr val="000000"/>
                </a:solidFill>
              </a:rPr>
              <a:t> Natural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Gas</a:t>
            </a:r>
            <a:r>
              <a:rPr lang="fr-FR" sz="1250" b="1" spc="-40" dirty="0" smtClean="0">
                <a:solidFill>
                  <a:srgbClr val="000000"/>
                </a:solidFill>
              </a:rPr>
              <a:t> power plant for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peaks</a:t>
            </a:r>
            <a:r>
              <a:rPr lang="fr-FR" sz="1250" b="1" spc="-40" dirty="0" smtClean="0">
                <a:solidFill>
                  <a:srgbClr val="000000"/>
                </a:solidFill>
              </a:rPr>
              <a:t> or backups.</a:t>
            </a:r>
          </a:p>
          <a:p>
            <a:pPr>
              <a:tabLst>
                <a:tab pos="233363" algn="l"/>
              </a:tabLst>
            </a:pPr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 </a:t>
            </a:r>
            <a:r>
              <a:rPr lang="fr-FR" sz="1250" b="1" spc="-40" dirty="0" smtClean="0">
                <a:solidFill>
                  <a:srgbClr val="000000"/>
                </a:solidFill>
              </a:rPr>
              <a:t>District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heating</a:t>
            </a:r>
            <a:r>
              <a:rPr lang="fr-FR" sz="1250" b="1" spc="-40" dirty="0" smtClean="0">
                <a:solidFill>
                  <a:srgbClr val="000000"/>
                </a:solidFill>
              </a:rPr>
              <a:t> underground network distribution 	pipes.</a:t>
            </a:r>
          </a:p>
          <a:p>
            <a:pPr>
              <a:tabLst>
                <a:tab pos="214313" algn="l"/>
              </a:tabLst>
            </a:pPr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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Heat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exchanger</a:t>
            </a:r>
            <a:r>
              <a:rPr lang="fr-FR" sz="1250" b="1" spc="-40" dirty="0" smtClean="0">
                <a:solidFill>
                  <a:srgbClr val="000000"/>
                </a:solidFill>
              </a:rPr>
              <a:t> for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heating</a:t>
            </a:r>
            <a:r>
              <a:rPr lang="fr-FR" sz="1250" b="1" spc="-40" dirty="0" smtClean="0">
                <a:solidFill>
                  <a:srgbClr val="000000"/>
                </a:solidFill>
              </a:rPr>
              <a:t> (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sub</a:t>
            </a:r>
            <a:r>
              <a:rPr lang="fr-FR" sz="1250" b="1" spc="-40" dirty="0" smtClean="0">
                <a:solidFill>
                  <a:srgbClr val="000000"/>
                </a:solidFill>
              </a:rPr>
              <a:t>-station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separating</a:t>
            </a:r>
            <a:r>
              <a:rPr lang="fr-FR" sz="1250" b="1" spc="-40" dirty="0" smtClean="0">
                <a:solidFill>
                  <a:srgbClr val="000000"/>
                </a:solidFill>
              </a:rPr>
              <a:t> 	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primary</a:t>
            </a:r>
            <a:r>
              <a:rPr lang="fr-FR" sz="1250" b="1" spc="-40" dirty="0" smtClean="0">
                <a:solidFill>
                  <a:srgbClr val="000000"/>
                </a:solidFill>
              </a:rPr>
              <a:t> &amp;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secondary</a:t>
            </a:r>
            <a:r>
              <a:rPr lang="fr-FR" sz="1250" b="1" spc="-40" dirty="0" smtClean="0">
                <a:solidFill>
                  <a:srgbClr val="000000"/>
                </a:solidFill>
              </a:rPr>
              <a:t> distribution networks).</a:t>
            </a:r>
          </a:p>
          <a:p>
            <a:pPr>
              <a:tabLst>
                <a:tab pos="242888" algn="l"/>
              </a:tabLst>
            </a:pPr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</a:t>
            </a:r>
            <a:r>
              <a:rPr lang="fr-FR" b="1" spc="-4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Heat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exchanger</a:t>
            </a:r>
            <a:r>
              <a:rPr lang="fr-FR" sz="1250" b="1" spc="-40" dirty="0" smtClean="0">
                <a:solidFill>
                  <a:srgbClr val="000000"/>
                </a:solidFill>
              </a:rPr>
              <a:t> for hot water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dedicated</a:t>
            </a:r>
            <a:r>
              <a:rPr lang="fr-FR" sz="1250" b="1" spc="-40" dirty="0" smtClean="0">
                <a:solidFill>
                  <a:srgbClr val="000000"/>
                </a:solidFill>
              </a:rPr>
              <a:t> to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sanitary</a:t>
            </a:r>
            <a:r>
              <a:rPr lang="fr-FR" sz="1250" b="1" spc="-40" dirty="0" smtClean="0">
                <a:solidFill>
                  <a:srgbClr val="000000"/>
                </a:solidFill>
              </a:rPr>
              <a:t> 	use.</a:t>
            </a:r>
          </a:p>
          <a:p>
            <a:pPr marL="285750" indent="-285750">
              <a:buFont typeface="Wingdings"/>
              <a:buChar char=""/>
            </a:pPr>
            <a:endParaRPr lang="fr-FR" sz="1250" b="1" spc="-40" dirty="0" smtClean="0">
              <a:solidFill>
                <a:srgbClr val="000000"/>
              </a:solidFill>
            </a:endParaRPr>
          </a:p>
          <a:p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</a:t>
            </a:r>
            <a:r>
              <a:rPr lang="fr-FR" sz="1250" b="1" spc="-40" dirty="0" smtClean="0">
                <a:solidFill>
                  <a:srgbClr val="000000"/>
                </a:solidFill>
              </a:rPr>
              <a:t> Building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equiped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with</a:t>
            </a:r>
            <a:r>
              <a:rPr lang="fr-FR" sz="1250" b="1" spc="-40" dirty="0" smtClean="0">
                <a:solidFill>
                  <a:srgbClr val="000000"/>
                </a:solidFill>
              </a:rPr>
              <a:t> high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temperature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radiators</a:t>
            </a:r>
            <a:r>
              <a:rPr lang="fr-FR" sz="1250" b="1" spc="-4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r-FR" sz="1600" b="1" spc="-40" dirty="0" smtClean="0">
                <a:solidFill>
                  <a:srgbClr val="000000"/>
                </a:solidFill>
                <a:sym typeface="Wingdings"/>
              </a:rPr>
              <a:t></a:t>
            </a:r>
            <a:r>
              <a:rPr lang="fr-FR" sz="160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smtClean="0">
                <a:solidFill>
                  <a:srgbClr val="000000"/>
                </a:solidFill>
              </a:rPr>
              <a:t>Building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equiped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with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low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temperature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heat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emitters</a:t>
            </a:r>
            <a:r>
              <a:rPr lang="fr-FR" sz="1250" b="1" spc="-40" dirty="0" smtClean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204788" algn="l"/>
              </a:tabLst>
            </a:pPr>
            <a:r>
              <a:rPr lang="fr-FR" sz="1600" b="1" spc="-40" dirty="0">
                <a:solidFill>
                  <a:srgbClr val="000000"/>
                </a:solidFill>
                <a:sym typeface="Wingdings"/>
              </a:rPr>
              <a:t></a:t>
            </a:r>
            <a:r>
              <a:rPr lang="fr-FR" sz="1250" b="1" spc="-40" dirty="0" smtClean="0">
                <a:solidFill>
                  <a:srgbClr val="000000"/>
                </a:solidFill>
              </a:rPr>
              <a:t> Public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equipement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using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low</a:t>
            </a:r>
            <a:r>
              <a:rPr lang="fr-FR" sz="1250" b="1" spc="-40" dirty="0" smtClean="0">
                <a:solidFill>
                  <a:srgbClr val="000000"/>
                </a:solidFill>
              </a:rPr>
              <a:t> 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temperature</a:t>
            </a:r>
            <a:r>
              <a:rPr lang="fr-FR" sz="1250" b="1" spc="-40" dirty="0" smtClean="0">
                <a:solidFill>
                  <a:srgbClr val="000000"/>
                </a:solidFill>
              </a:rPr>
              <a:t> (i.e. 	</a:t>
            </a:r>
            <a:r>
              <a:rPr lang="fr-FR" sz="1250" b="1" spc="-40" dirty="0" err="1" smtClean="0">
                <a:solidFill>
                  <a:srgbClr val="000000"/>
                </a:solidFill>
              </a:rPr>
              <a:t>swiming</a:t>
            </a:r>
            <a:r>
              <a:rPr lang="fr-FR" sz="1250" b="1" spc="-40" dirty="0" smtClean="0">
                <a:solidFill>
                  <a:srgbClr val="000000"/>
                </a:solidFill>
              </a:rPr>
              <a:t> pool).</a:t>
            </a:r>
            <a:endParaRPr lang="fr-FR" sz="1250" b="1" spc="-40" dirty="0">
              <a:solidFill>
                <a:srgbClr val="00000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09" y="3933056"/>
            <a:ext cx="1440160" cy="648072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322209" y="5013176"/>
            <a:ext cx="7545560" cy="126014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marL="0" lvl="1"/>
            <a:r>
              <a:rPr lang="fr-FR" sz="2000" b="1" dirty="0"/>
              <a:t>DALKIA </a:t>
            </a:r>
            <a:r>
              <a:rPr lang="fr-FR" sz="2000" b="1" dirty="0" err="1"/>
              <a:t>operates</a:t>
            </a:r>
            <a:r>
              <a:rPr lang="fr-FR" sz="2000" b="1" dirty="0"/>
              <a:t> 45% of the total district </a:t>
            </a:r>
            <a:r>
              <a:rPr lang="fr-FR" sz="2000" b="1" dirty="0" err="1"/>
              <a:t>heating</a:t>
            </a:r>
            <a:r>
              <a:rPr lang="fr-FR" sz="2000" b="1" dirty="0"/>
              <a:t> </a:t>
            </a:r>
            <a:r>
              <a:rPr lang="fr-FR" sz="2000" b="1" dirty="0" err="1"/>
              <a:t>using</a:t>
            </a:r>
            <a:r>
              <a:rPr lang="fr-FR" sz="2000" b="1" dirty="0"/>
              <a:t> </a:t>
            </a:r>
            <a:r>
              <a:rPr lang="fr-FR" sz="2000" b="1" dirty="0" err="1"/>
              <a:t>geothermal</a:t>
            </a:r>
            <a:r>
              <a:rPr lang="fr-FR" sz="2000" b="1" dirty="0"/>
              <a:t> </a:t>
            </a:r>
            <a:r>
              <a:rPr lang="fr-FR" sz="2000" b="1" dirty="0" err="1"/>
              <a:t>energy</a:t>
            </a:r>
            <a:r>
              <a:rPr lang="fr-FR" sz="2000" b="1" dirty="0"/>
              <a:t> in France </a:t>
            </a:r>
            <a:r>
              <a:rPr lang="fr-FR" sz="2000" spc="-130" dirty="0"/>
              <a:t>:</a:t>
            </a:r>
          </a:p>
          <a:p>
            <a:pPr marL="342900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More </a:t>
            </a:r>
            <a:r>
              <a:rPr lang="fr-FR" sz="2000" dirty="0" err="1"/>
              <a:t>than</a:t>
            </a:r>
            <a:r>
              <a:rPr lang="fr-FR" sz="2000" dirty="0"/>
              <a:t> 20 </a:t>
            </a:r>
            <a:r>
              <a:rPr lang="fr-FR" sz="2000" dirty="0" err="1" smtClean="0"/>
              <a:t>Geothermal</a:t>
            </a:r>
            <a:r>
              <a:rPr lang="fr-FR" sz="2000" dirty="0" smtClean="0"/>
              <a:t> </a:t>
            </a:r>
            <a:r>
              <a:rPr lang="fr-FR" sz="2000" dirty="0"/>
              <a:t>P</a:t>
            </a:r>
            <a:r>
              <a:rPr lang="fr-FR" sz="2000" dirty="0" smtClean="0"/>
              <a:t>lants and District </a:t>
            </a:r>
            <a:r>
              <a:rPr lang="fr-FR" sz="2000" dirty="0" err="1"/>
              <a:t>Heating</a:t>
            </a:r>
            <a:r>
              <a:rPr lang="fr-FR" sz="2000" dirty="0"/>
              <a:t> Networks </a:t>
            </a:r>
            <a:endParaRPr lang="fr-FR" sz="2000" dirty="0" smtClean="0"/>
          </a:p>
          <a:p>
            <a:pPr marL="342900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000" dirty="0" err="1" smtClean="0"/>
              <a:t>Supply</a:t>
            </a:r>
            <a:r>
              <a:rPr lang="fr-FR" sz="2000" dirty="0" smtClean="0"/>
              <a:t> District </a:t>
            </a:r>
            <a:r>
              <a:rPr lang="fr-FR" sz="2000" dirty="0" err="1" smtClean="0"/>
              <a:t>heating</a:t>
            </a:r>
            <a:r>
              <a:rPr lang="fr-FR" sz="2000" dirty="0" smtClean="0"/>
              <a:t> for more </a:t>
            </a:r>
            <a:r>
              <a:rPr lang="fr-FR" sz="2000" dirty="0" err="1" smtClean="0"/>
              <a:t>than</a:t>
            </a:r>
            <a:r>
              <a:rPr lang="fr-FR" sz="2000" dirty="0" smtClean="0"/>
              <a:t> 250 000 </a:t>
            </a:r>
            <a:r>
              <a:rPr lang="fr-FR" sz="2000" dirty="0" err="1" smtClean="0"/>
              <a:t>inhabitants</a:t>
            </a:r>
            <a:endParaRPr lang="fr-FR" sz="2000" dirty="0" smtClean="0"/>
          </a:p>
          <a:p>
            <a:pPr marL="342900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000" dirty="0" err="1" smtClean="0"/>
              <a:t>Nearly</a:t>
            </a:r>
            <a:r>
              <a:rPr lang="fr-FR" sz="2000" dirty="0" smtClean="0"/>
              <a:t> </a:t>
            </a:r>
            <a:r>
              <a:rPr lang="fr-FR" sz="2000" dirty="0"/>
              <a:t>10 new </a:t>
            </a:r>
            <a:r>
              <a:rPr lang="fr-FR" sz="2000" dirty="0" err="1"/>
              <a:t>implementations</a:t>
            </a:r>
            <a:r>
              <a:rPr lang="fr-FR" sz="2000" dirty="0"/>
              <a:t> or </a:t>
            </a:r>
            <a:r>
              <a:rPr lang="fr-FR" sz="2000" dirty="0" err="1"/>
              <a:t>rewamping</a:t>
            </a:r>
            <a:r>
              <a:rPr lang="fr-FR" sz="2000" dirty="0"/>
              <a:t> </a:t>
            </a:r>
            <a:r>
              <a:rPr lang="fr-FR" sz="2000" dirty="0" err="1"/>
              <a:t>since</a:t>
            </a:r>
            <a:r>
              <a:rPr lang="fr-FR" sz="2000" dirty="0"/>
              <a:t> 2011, and </a:t>
            </a:r>
            <a:r>
              <a:rPr lang="fr-FR" sz="2000" dirty="0" err="1"/>
              <a:t>going</a:t>
            </a:r>
            <a:r>
              <a:rPr lang="fr-FR" sz="2000" dirty="0"/>
              <a:t> on…</a:t>
            </a:r>
          </a:p>
        </p:txBody>
      </p:sp>
    </p:spTree>
    <p:extLst>
      <p:ext uri="{BB962C8B-B14F-4D97-AF65-F5344CB8AC3E}">
        <p14:creationId xmlns:p14="http://schemas.microsoft.com/office/powerpoint/2010/main" val="33953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02379"/>
              </p:ext>
            </p:extLst>
          </p:nvPr>
        </p:nvGraphicFramePr>
        <p:xfrm>
          <a:off x="5868144" y="1052736"/>
          <a:ext cx="2664296" cy="3195172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1728192"/>
                <a:gridCol w="936104"/>
              </a:tblGrid>
              <a:tr h="42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fr-FR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wells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2500-3000 m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4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Operating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3611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8 000 h/</a:t>
                      </a:r>
                      <a:r>
                        <a:rPr kumimoji="0" lang="fr-FR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year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3611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Wellhead</a:t>
                      </a: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170°C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 </a:t>
                      </a:r>
                      <a:r>
                        <a:rPr kumimoji="0" lang="fr-FR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loop</a:t>
                      </a:r>
                      <a:endParaRPr kumimoji="0" lang="fr-FR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km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3611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Thermal power by the </a:t>
                      </a:r>
                      <a:r>
                        <a:rPr kumimoji="0" lang="fr-FR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refinery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MW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Ownership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3611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40% ES Group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40% Roquette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20% CDC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3611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Investment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 M€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100" dirty="0" smtClean="0"/>
                        <a:t>French incentive from </a:t>
                      </a:r>
                      <a:r>
                        <a:rPr lang="en-US" altLang="fr-FR" sz="1100" dirty="0" err="1" smtClean="0"/>
                        <a:t>Fonds</a:t>
                      </a:r>
                      <a:r>
                        <a:rPr lang="en-US" altLang="fr-FR" sz="1100" dirty="0" smtClean="0"/>
                        <a:t> Chaleur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fr-FR" sz="1100" dirty="0" smtClean="0"/>
                        <a:t>25 M€ 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8191" marR="78191" marT="41468" marB="4146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ECOGI </a:t>
            </a:r>
            <a:r>
              <a:rPr lang="fr-FR" dirty="0" err="1" smtClean="0"/>
              <a:t>project</a:t>
            </a:r>
            <a:r>
              <a:rPr lang="fr-FR" dirty="0" smtClean="0"/>
              <a:t>, an </a:t>
            </a:r>
            <a:r>
              <a:rPr lang="fr-FR" dirty="0" err="1" smtClean="0"/>
              <a:t>innovative</a:t>
            </a:r>
            <a:r>
              <a:rPr lang="fr-FR" dirty="0" smtClean="0"/>
              <a:t> business model</a:t>
            </a:r>
            <a:endParaRPr lang="fr-FR" dirty="0"/>
          </a:p>
        </p:txBody>
      </p:sp>
      <p:pic>
        <p:nvPicPr>
          <p:cNvPr id="1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06" y="1124744"/>
            <a:ext cx="5302922" cy="29523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395536" y="4509120"/>
            <a:ext cx="7560840" cy="208823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marL="0" lvl="1">
              <a:lnSpc>
                <a:spcPct val="120000"/>
              </a:lnSpc>
            </a:pPr>
            <a:r>
              <a:rPr lang="fr-FR" sz="2000" b="1" dirty="0" err="1" smtClean="0"/>
              <a:t>Providing</a:t>
            </a:r>
            <a:r>
              <a:rPr lang="fr-FR" sz="2000" b="1" dirty="0" smtClean="0"/>
              <a:t> high </a:t>
            </a:r>
            <a:r>
              <a:rPr lang="fr-FR" sz="2000" b="1" dirty="0" err="1" smtClean="0"/>
              <a:t>temperature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heat</a:t>
            </a:r>
            <a:r>
              <a:rPr lang="fr-FR" sz="2000" b="1" dirty="0" smtClean="0"/>
              <a:t> to the </a:t>
            </a:r>
            <a:r>
              <a:rPr lang="fr-FR" sz="2000" b="1" dirty="0" err="1" smtClean="0"/>
              <a:t>industry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example</a:t>
            </a:r>
            <a:r>
              <a:rPr lang="fr-FR" sz="2000" b="1" dirty="0" smtClean="0"/>
              <a:t> of Roquette bio-</a:t>
            </a:r>
            <a:r>
              <a:rPr lang="fr-FR" sz="2000" b="1" dirty="0" err="1" smtClean="0"/>
              <a:t>refinery</a:t>
            </a:r>
            <a:endParaRPr lang="fr-FR" sz="2000" spc="-130" dirty="0"/>
          </a:p>
          <a:p>
            <a:pPr marL="342900" lvl="2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000" dirty="0" err="1" smtClean="0"/>
              <a:t>Maximizing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use</a:t>
            </a:r>
          </a:p>
          <a:p>
            <a:pPr marL="800100" lvl="3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700" dirty="0" smtClean="0"/>
              <a:t>Operating </a:t>
            </a:r>
            <a:r>
              <a:rPr lang="fr-FR" sz="1700" dirty="0" err="1" smtClean="0"/>
              <a:t>nearly</a:t>
            </a:r>
            <a:r>
              <a:rPr lang="fr-FR" sz="1700" dirty="0" smtClean="0"/>
              <a:t> 24h/d 365d/y</a:t>
            </a:r>
          </a:p>
          <a:p>
            <a:pPr marL="800100" lvl="3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700" dirty="0" smtClean="0"/>
              <a:t>No </a:t>
            </a:r>
            <a:r>
              <a:rPr lang="fr-FR" sz="1700" dirty="0" err="1" smtClean="0"/>
              <a:t>energy</a:t>
            </a:r>
            <a:r>
              <a:rPr lang="fr-FR" sz="1700" dirty="0" smtClean="0"/>
              <a:t> </a:t>
            </a:r>
            <a:r>
              <a:rPr lang="fr-FR" sz="1700" dirty="0" err="1" smtClean="0"/>
              <a:t>loss</a:t>
            </a:r>
            <a:r>
              <a:rPr lang="fr-FR" sz="1700" dirty="0" smtClean="0"/>
              <a:t>  </a:t>
            </a:r>
            <a:r>
              <a:rPr lang="fr-FR" sz="1700" dirty="0" err="1" smtClean="0"/>
              <a:t>compared</a:t>
            </a:r>
            <a:r>
              <a:rPr lang="fr-FR" sz="1700" dirty="0" smtClean="0"/>
              <a:t> </a:t>
            </a:r>
            <a:r>
              <a:rPr lang="fr-FR" sz="1700" dirty="0"/>
              <a:t>to </a:t>
            </a:r>
            <a:r>
              <a:rPr lang="fr-FR" sz="1700" dirty="0" err="1" smtClean="0"/>
              <a:t>electricity</a:t>
            </a:r>
            <a:r>
              <a:rPr lang="fr-FR" sz="1700" dirty="0" smtClean="0"/>
              <a:t> conversion</a:t>
            </a:r>
          </a:p>
          <a:p>
            <a:pPr marL="342900" lvl="2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000" dirty="0" smtClean="0"/>
              <a:t>Investment of the </a:t>
            </a:r>
            <a:r>
              <a:rPr lang="fr-FR" sz="2000" dirty="0" err="1" smtClean="0"/>
              <a:t>industrial</a:t>
            </a:r>
            <a:r>
              <a:rPr lang="fr-FR" sz="2000" dirty="0" smtClean="0"/>
              <a:t> client </a:t>
            </a:r>
            <a:r>
              <a:rPr lang="fr-FR" sz="2000" dirty="0" err="1" smtClean="0"/>
              <a:t>into</a:t>
            </a:r>
            <a:r>
              <a:rPr lang="fr-FR" sz="2000" dirty="0" smtClean="0"/>
              <a:t> the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 </a:t>
            </a:r>
            <a:r>
              <a:rPr lang="fr-FR" sz="2000" dirty="0" err="1" smtClean="0"/>
              <a:t>company</a:t>
            </a:r>
            <a:endParaRPr lang="fr-FR" sz="2000" dirty="0" smtClean="0"/>
          </a:p>
          <a:p>
            <a:pPr marL="342900" lvl="2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000" dirty="0" smtClean="0"/>
              <a:t>Secure the </a:t>
            </a:r>
            <a:r>
              <a:rPr lang="fr-FR" sz="2000" dirty="0" err="1" smtClean="0"/>
              <a:t>industrial’s</a:t>
            </a:r>
            <a:r>
              <a:rPr lang="fr-FR" sz="2000" dirty="0" smtClean="0"/>
              <a:t> local </a:t>
            </a:r>
            <a:r>
              <a:rPr lang="fr-FR" sz="2000" dirty="0" err="1" smtClean="0"/>
              <a:t>presence</a:t>
            </a:r>
            <a:endParaRPr lang="fr-FR" sz="2000" dirty="0" smtClean="0"/>
          </a:p>
          <a:p>
            <a:pPr marL="342900" lvl="2" indent="-34290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000" dirty="0" err="1" smtClean="0"/>
              <a:t>Transform</a:t>
            </a:r>
            <a:r>
              <a:rPr lang="fr-FR" sz="2000" dirty="0" smtClean="0"/>
              <a:t> local </a:t>
            </a:r>
            <a:r>
              <a:rPr lang="fr-FR" sz="2000" dirty="0" err="1" smtClean="0"/>
              <a:t>resources</a:t>
            </a:r>
            <a:r>
              <a:rPr lang="fr-FR" sz="2000" dirty="0" smtClean="0"/>
              <a:t> (</a:t>
            </a:r>
            <a:r>
              <a:rPr lang="fr-FR" sz="2000" dirty="0" err="1" smtClean="0"/>
              <a:t>crops</a:t>
            </a:r>
            <a:r>
              <a:rPr lang="fr-FR" sz="2000" dirty="0" smtClean="0"/>
              <a:t>) </a:t>
            </a:r>
            <a:r>
              <a:rPr lang="fr-FR" sz="2000" dirty="0" err="1" smtClean="0"/>
              <a:t>locally</a:t>
            </a:r>
            <a:endParaRPr lang="fr-FR" sz="2000" dirty="0" smtClean="0"/>
          </a:p>
        </p:txBody>
      </p:sp>
      <p:pic>
        <p:nvPicPr>
          <p:cNvPr id="12" name="Picture 5" descr="N:\F_GEOTHERMIE\Commun\3-COMMUNICATION\Logos\logo-roquet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967" y="5877272"/>
            <a:ext cx="1765649" cy="6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N:\F_GEOTHERMIE\Commun\3-COMMUNICATION\Logos\groupe_E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233" y="5075614"/>
            <a:ext cx="1003559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:\F_GEOTHERMIE\Commun\3-COMMUNICATION\Logos\logo-caisses-des-depots.gif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89"/>
          <a:stretch/>
        </p:blipFill>
        <p:spPr bwMode="auto">
          <a:xfrm>
            <a:off x="7190198" y="5029837"/>
            <a:ext cx="604418" cy="6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ECOGI, a </a:t>
            </a:r>
            <a:r>
              <a:rPr lang="fr-FR" dirty="0" err="1" smtClean="0"/>
              <a:t>technical</a:t>
            </a:r>
            <a:r>
              <a:rPr lang="fr-FR" dirty="0" smtClean="0"/>
              <a:t> challenge</a:t>
            </a:r>
            <a:endParaRPr lang="fr-FR" dirty="0"/>
          </a:p>
        </p:txBody>
      </p:sp>
      <p:pic>
        <p:nvPicPr>
          <p:cNvPr id="6" name="Picture 4" descr="Tracé EC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53" y="1124744"/>
            <a:ext cx="74888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>
            <a:stCxn id="24" idx="0"/>
          </p:cNvCxnSpPr>
          <p:nvPr/>
        </p:nvCxnSpPr>
        <p:spPr>
          <a:xfrm flipH="1" flipV="1">
            <a:off x="899592" y="1628800"/>
            <a:ext cx="4027382" cy="2088232"/>
          </a:xfrm>
          <a:prstGeom prst="straightConnector1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N:\F_GEOTHERMIE\Commun\03 - COMMUNICATION\02 - Photos - video\02 - ECOGI\_Photos pour Comm\GRT-2_Essais-Prod_marguerites\20140731_20385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717032"/>
            <a:ext cx="2857636" cy="167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>
            <a:stCxn id="4098" idx="0"/>
          </p:cNvCxnSpPr>
          <p:nvPr/>
        </p:nvCxnSpPr>
        <p:spPr>
          <a:xfrm flipH="1" flipV="1">
            <a:off x="755576" y="1628800"/>
            <a:ext cx="780746" cy="2088232"/>
          </a:xfrm>
          <a:prstGeom prst="straightConnector1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13"/>
          <a:stretch/>
        </p:blipFill>
        <p:spPr bwMode="auto">
          <a:xfrm>
            <a:off x="6902019" y="3681028"/>
            <a:ext cx="1584175" cy="196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/>
          <p:cNvCxnSpPr>
            <a:stCxn id="15" idx="0"/>
          </p:cNvCxnSpPr>
          <p:nvPr/>
        </p:nvCxnSpPr>
        <p:spPr>
          <a:xfrm flipH="1" flipV="1">
            <a:off x="4926974" y="2204864"/>
            <a:ext cx="2767133" cy="1476164"/>
          </a:xfrm>
          <a:prstGeom prst="straightConnector1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5312821"/>
            <a:ext cx="285763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 </a:t>
            </a:r>
            <a:r>
              <a:rPr lang="fr-FR" sz="1400" dirty="0" err="1" smtClean="0"/>
              <a:t>wells</a:t>
            </a:r>
            <a:r>
              <a:rPr lang="fr-FR" sz="1400" dirty="0" smtClean="0"/>
              <a:t> </a:t>
            </a:r>
            <a:r>
              <a:rPr lang="fr-FR" sz="1400" dirty="0" err="1" smtClean="0"/>
              <a:t>targeting</a:t>
            </a:r>
            <a:r>
              <a:rPr lang="fr-FR" sz="1400" dirty="0" smtClean="0"/>
              <a:t> fractures at 2500m TVD</a:t>
            </a:r>
          </a:p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COMPLETED (177°C at the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well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bottom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902018" y="5589240"/>
            <a:ext cx="15841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15 km pipes</a:t>
            </a:r>
          </a:p>
          <a:p>
            <a:pPr algn="ctr"/>
            <a:r>
              <a:rPr lang="fr-FR" sz="1400" dirty="0" err="1" smtClean="0"/>
              <a:t>Losses</a:t>
            </a:r>
            <a:r>
              <a:rPr lang="fr-FR" sz="1400" dirty="0" smtClean="0"/>
              <a:t> </a:t>
            </a:r>
            <a:r>
              <a:rPr lang="fr-FR" sz="1400" dirty="0" err="1" smtClean="0"/>
              <a:t>less</a:t>
            </a:r>
            <a:r>
              <a:rPr lang="fr-FR" sz="1400" dirty="0" smtClean="0"/>
              <a:t> </a:t>
            </a:r>
            <a:r>
              <a:rPr lang="fr-FR" sz="1400" dirty="0" err="1" smtClean="0"/>
              <a:t>than</a:t>
            </a:r>
            <a:r>
              <a:rPr lang="fr-FR" sz="1400" dirty="0" smtClean="0"/>
              <a:t> 5°C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529809" y="602012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Commissionning</a:t>
            </a:r>
            <a:r>
              <a:rPr lang="fr-FR" dirty="0" smtClean="0"/>
              <a:t> </a:t>
            </a:r>
            <a:r>
              <a:rPr lang="fr-FR" dirty="0" err="1" smtClean="0"/>
              <a:t>planned</a:t>
            </a:r>
            <a:r>
              <a:rPr lang="fr-FR" dirty="0" smtClean="0"/>
              <a:t> for </a:t>
            </a:r>
            <a:r>
              <a:rPr lang="fr-FR" dirty="0" err="1" smtClean="0"/>
              <a:t>early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925141" y="6112460"/>
            <a:ext cx="1561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going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 : 8 on 15 km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3717032"/>
            <a:ext cx="3590267" cy="15121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3131841" y="5240813"/>
            <a:ext cx="359026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Plant construction</a:t>
            </a:r>
          </a:p>
          <a:p>
            <a:pPr algn="ctr"/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Started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beginning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month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4" descr="ROQUETTE  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1" y="1196752"/>
            <a:ext cx="1944881" cy="12333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879492" y="764704"/>
            <a:ext cx="4663806" cy="3744797"/>
            <a:chOff x="3904702" y="804516"/>
            <a:chExt cx="5148893" cy="3915620"/>
          </a:xfrm>
        </p:grpSpPr>
        <p:sp>
          <p:nvSpPr>
            <p:cNvPr id="7" name="Ellipse 6"/>
            <p:cNvSpPr/>
            <p:nvPr/>
          </p:nvSpPr>
          <p:spPr>
            <a:xfrm>
              <a:off x="4405879" y="804516"/>
              <a:ext cx="4006479" cy="2983339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580112" y="1483224"/>
              <a:ext cx="1454844" cy="1256802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60972" y="2241549"/>
              <a:ext cx="6318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fr-FR" sz="1400" b="1" dirty="0" err="1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LabEX</a:t>
              </a:r>
              <a:endParaRPr lang="fr-FR" sz="1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" name="Imag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082" y="1700808"/>
              <a:ext cx="756548" cy="8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6942986" y="1392039"/>
              <a:ext cx="989012" cy="306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fr-FR" sz="14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EGS Alsace</a:t>
              </a:r>
            </a:p>
          </p:txBody>
        </p:sp>
        <p:pic>
          <p:nvPicPr>
            <p:cNvPr id="12" name="Imag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788" y="2642235"/>
              <a:ext cx="801364" cy="55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6137573" y="3197283"/>
              <a:ext cx="80541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fr-FR" sz="14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COGEOS</a:t>
              </a:r>
              <a:endParaRPr lang="fr-FR" sz="1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" name="Imag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881" y="1345576"/>
              <a:ext cx="933505" cy="93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4" descr="esgeotherm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648" y="3696563"/>
              <a:ext cx="850646" cy="41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795" y="1140789"/>
              <a:ext cx="9144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494" y="1673304"/>
              <a:ext cx="6286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252" y="2218270"/>
              <a:ext cx="691086" cy="62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157" y="2916578"/>
              <a:ext cx="5524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34" y="3434878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 descr="KITlogo_RGB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04329" y="2761755"/>
              <a:ext cx="664179" cy="43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 descr="LOGO GEOTH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25510" y="3350386"/>
              <a:ext cx="563789" cy="77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83421" y="2087869"/>
              <a:ext cx="970174" cy="382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 23" descr="C:\Donnees\2014 Ademe R&amp;D\Logo_CIGP_v2.png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702" y="3913048"/>
              <a:ext cx="1002354" cy="807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close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 for R&amp;D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026954"/>
            <a:ext cx="2232248" cy="30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contenu 3"/>
          <p:cNvSpPr>
            <a:spLocks noGrp="1"/>
          </p:cNvSpPr>
          <p:nvPr>
            <p:ph idx="1"/>
          </p:nvPr>
        </p:nvSpPr>
        <p:spPr>
          <a:xfrm>
            <a:off x="3616873" y="5229200"/>
            <a:ext cx="4987575" cy="1512168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research</a:t>
            </a:r>
            <a:r>
              <a:rPr lang="fr-FR" dirty="0" smtClean="0"/>
              <a:t> areas</a:t>
            </a:r>
          </a:p>
          <a:p>
            <a:pPr lvl="1"/>
            <a:r>
              <a:rPr lang="fr-FR" dirty="0" err="1" smtClean="0"/>
              <a:t>Development</a:t>
            </a:r>
            <a:r>
              <a:rPr lang="fr-FR" dirty="0" smtClean="0"/>
              <a:t> of exploration </a:t>
            </a:r>
            <a:r>
              <a:rPr lang="fr-FR" dirty="0" err="1" smtClean="0"/>
              <a:t>tools</a:t>
            </a:r>
            <a:r>
              <a:rPr lang="fr-FR" dirty="0" smtClean="0"/>
              <a:t> (</a:t>
            </a:r>
            <a:r>
              <a:rPr lang="fr-FR" dirty="0" err="1" smtClean="0"/>
              <a:t>seismic</a:t>
            </a:r>
            <a:r>
              <a:rPr lang="fr-FR" dirty="0" smtClean="0"/>
              <a:t> noise)</a:t>
            </a:r>
          </a:p>
          <a:p>
            <a:pPr lvl="1"/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err="1" smtClean="0"/>
              <a:t>reservoir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endParaRPr lang="fr-FR" dirty="0" smtClean="0"/>
          </a:p>
          <a:p>
            <a:pPr lvl="1"/>
            <a:r>
              <a:rPr lang="fr-FR" dirty="0" err="1" smtClean="0"/>
              <a:t>Optimizing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endParaRPr lang="fr-FR" dirty="0" smtClean="0"/>
          </a:p>
          <a:p>
            <a:pPr lvl="1"/>
            <a:r>
              <a:rPr lang="fr-FR" dirty="0" smtClean="0"/>
              <a:t>Social </a:t>
            </a:r>
            <a:r>
              <a:rPr lang="fr-FR" dirty="0" err="1" smtClean="0"/>
              <a:t>acceptance</a:t>
            </a:r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912" y="3347434"/>
            <a:ext cx="1982417" cy="15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483269" y="5144001"/>
            <a:ext cx="1555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© EOST, Vergne et al, 2014</a:t>
            </a:r>
            <a:endParaRPr lang="fr-FR" sz="1050" dirty="0"/>
          </a:p>
        </p:txBody>
      </p:sp>
      <p:sp>
        <p:nvSpPr>
          <p:cNvPr id="28" name="Espace réservé du contenu 3"/>
          <p:cNvSpPr>
            <a:spLocks noGrp="1"/>
          </p:cNvSpPr>
          <p:nvPr>
            <p:ph idx="1"/>
          </p:nvPr>
        </p:nvSpPr>
        <p:spPr>
          <a:xfrm>
            <a:off x="36874" y="4293096"/>
            <a:ext cx="5468610" cy="992502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fr-FR" sz="2600" dirty="0" err="1"/>
              <a:t>Industrial</a:t>
            </a:r>
            <a:r>
              <a:rPr lang="fr-FR" sz="2600" dirty="0"/>
              <a:t> chair </a:t>
            </a:r>
          </a:p>
          <a:p>
            <a:pPr lvl="1"/>
            <a:r>
              <a:rPr lang="en-US" dirty="0"/>
              <a:t>Many academic and industrial </a:t>
            </a:r>
            <a:r>
              <a:rPr lang="en-US" dirty="0" smtClean="0"/>
              <a:t>players</a:t>
            </a:r>
          </a:p>
          <a:p>
            <a:pPr lvl="1"/>
            <a:r>
              <a:rPr lang="fr-FR" dirty="0" smtClean="0"/>
              <a:t>Public and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r>
              <a:rPr lang="fr-FR" dirty="0" smtClean="0"/>
              <a:t>, a total </a:t>
            </a:r>
            <a:r>
              <a:rPr lang="fr-FR" dirty="0" err="1" smtClean="0"/>
              <a:t>amount</a:t>
            </a:r>
            <a:r>
              <a:rPr lang="fr-FR" dirty="0" smtClean="0"/>
              <a:t> up </a:t>
            </a:r>
            <a:r>
              <a:rPr lang="fr-FR" dirty="0"/>
              <a:t>to ~10 M</a:t>
            </a:r>
            <a:r>
              <a:rPr lang="fr-FR" dirty="0" smtClean="0"/>
              <a:t>€</a:t>
            </a:r>
            <a:endParaRPr lang="fr-FR" dirty="0"/>
          </a:p>
        </p:txBody>
      </p:sp>
      <p:sp>
        <p:nvSpPr>
          <p:cNvPr id="29" name="Espace réservé du contenu 3"/>
          <p:cNvSpPr>
            <a:spLocks noGrp="1"/>
          </p:cNvSpPr>
          <p:nvPr>
            <p:ph idx="1"/>
          </p:nvPr>
        </p:nvSpPr>
        <p:spPr>
          <a:xfrm>
            <a:off x="35496" y="5229200"/>
            <a:ext cx="3922536" cy="1224136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Missions</a:t>
            </a:r>
          </a:p>
          <a:p>
            <a:pPr lvl="1"/>
            <a:r>
              <a:rPr lang="fr-FR" dirty="0" err="1" smtClean="0"/>
              <a:t>Research</a:t>
            </a:r>
            <a:r>
              <a:rPr lang="fr-FR" dirty="0" smtClean="0"/>
              <a:t> (</a:t>
            </a:r>
            <a:r>
              <a:rPr lang="fr-FR" dirty="0" err="1" smtClean="0"/>
              <a:t>phD</a:t>
            </a:r>
            <a:r>
              <a:rPr lang="fr-FR" dirty="0" smtClean="0"/>
              <a:t>, post-docs…)</a:t>
            </a:r>
          </a:p>
          <a:p>
            <a:pPr lvl="1">
              <a:defRPr/>
            </a:pPr>
            <a:r>
              <a:rPr lang="fr-FR" dirty="0" smtClean="0"/>
              <a:t>Training</a:t>
            </a:r>
          </a:p>
          <a:p>
            <a:pPr lvl="1">
              <a:defRPr/>
            </a:pPr>
            <a:r>
              <a:rPr lang="fr-FR" dirty="0" smtClean="0"/>
              <a:t>Communication</a:t>
            </a:r>
          </a:p>
          <a:p>
            <a:pPr lvl="1"/>
            <a:endParaRPr lang="fr-F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396299"/>
            <a:ext cx="683648" cy="3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heme/theme1.xml><?xml version="1.0" encoding="utf-8"?>
<a:theme xmlns:a="http://schemas.openxmlformats.org/drawingml/2006/main" name="Theme_ESG">
  <a:themeElements>
    <a:clrScheme name="Groupe ES">
      <a:dk1>
        <a:srgbClr val="3C5AA0"/>
      </a:dk1>
      <a:lt1>
        <a:srgbClr val="FFFFFF"/>
      </a:lt1>
      <a:dk2>
        <a:srgbClr val="324C88"/>
      </a:dk2>
      <a:lt2>
        <a:srgbClr val="E1E6FA"/>
      </a:lt2>
      <a:accent1>
        <a:srgbClr val="E1E6FA"/>
      </a:accent1>
      <a:accent2>
        <a:srgbClr val="96C800"/>
      </a:accent2>
      <a:accent3>
        <a:srgbClr val="8CA0C8"/>
      </a:accent3>
      <a:accent4>
        <a:srgbClr val="324C88"/>
      </a:accent4>
      <a:accent5>
        <a:srgbClr val="A5A5A5"/>
      </a:accent5>
      <a:accent6>
        <a:srgbClr val="FFC000"/>
      </a:accent6>
      <a:hlink>
        <a:srgbClr val="96C800"/>
      </a:hlink>
      <a:folHlink>
        <a:srgbClr val="FF6600"/>
      </a:folHlink>
    </a:clrScheme>
    <a:fontScheme name="Groupe ES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1">
        <a:dk1>
          <a:srgbClr val="3C5AA0"/>
        </a:dk1>
        <a:lt1>
          <a:srgbClr val="FFFFFF"/>
        </a:lt1>
        <a:dk2>
          <a:srgbClr val="FFFFFF"/>
        </a:dk2>
        <a:lt2>
          <a:srgbClr val="8CA0C8"/>
        </a:lt2>
        <a:accent1>
          <a:srgbClr val="E1E6FA"/>
        </a:accent1>
        <a:accent2>
          <a:srgbClr val="8D8D8D"/>
        </a:accent2>
        <a:accent3>
          <a:srgbClr val="FFFFFF"/>
        </a:accent3>
        <a:accent4>
          <a:srgbClr val="324C88"/>
        </a:accent4>
        <a:accent5>
          <a:srgbClr val="EEF0FC"/>
        </a:accent5>
        <a:accent6>
          <a:srgbClr val="7F7F7F"/>
        </a:accent6>
        <a:hlink>
          <a:srgbClr val="96C8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2">
        <a:dk1>
          <a:srgbClr val="3C5AA0"/>
        </a:dk1>
        <a:lt1>
          <a:srgbClr val="FFFFFF"/>
        </a:lt1>
        <a:dk2>
          <a:srgbClr val="FFFFFF"/>
        </a:dk2>
        <a:lt2>
          <a:srgbClr val="8CA0C8"/>
        </a:lt2>
        <a:accent1>
          <a:srgbClr val="E1E6FA"/>
        </a:accent1>
        <a:accent2>
          <a:srgbClr val="3C5AA0"/>
        </a:accent2>
        <a:accent3>
          <a:srgbClr val="FFFFFF"/>
        </a:accent3>
        <a:accent4>
          <a:srgbClr val="324C88"/>
        </a:accent4>
        <a:accent5>
          <a:srgbClr val="EEF0FC"/>
        </a:accent5>
        <a:accent6>
          <a:srgbClr val="355191"/>
        </a:accent6>
        <a:hlink>
          <a:srgbClr val="96C8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Groupe ES">
    <a:dk1>
      <a:srgbClr val="3C5AA0"/>
    </a:dk1>
    <a:lt1>
      <a:srgbClr val="FFFFFF"/>
    </a:lt1>
    <a:dk2>
      <a:srgbClr val="324C88"/>
    </a:dk2>
    <a:lt2>
      <a:srgbClr val="E1E6FA"/>
    </a:lt2>
    <a:accent1>
      <a:srgbClr val="E1E6FA"/>
    </a:accent1>
    <a:accent2>
      <a:srgbClr val="96C800"/>
    </a:accent2>
    <a:accent3>
      <a:srgbClr val="8CA0C8"/>
    </a:accent3>
    <a:accent4>
      <a:srgbClr val="324C88"/>
    </a:accent4>
    <a:accent5>
      <a:srgbClr val="A5A5A5"/>
    </a:accent5>
    <a:accent6>
      <a:srgbClr val="FFC000"/>
    </a:accent6>
    <a:hlink>
      <a:srgbClr val="96C800"/>
    </a:hlink>
    <a:folHlink>
      <a:srgbClr val="FF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1171</Words>
  <Application>Microsoft Office PowerPoint</Application>
  <PresentationFormat>On-screen Show (4:3)</PresentationFormat>
  <Paragraphs>236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Theme_ESG</vt:lpstr>
      <vt:lpstr>Image</vt:lpstr>
      <vt:lpstr>Diapositive think-cell</vt:lpstr>
      <vt:lpstr>Geothermal Energy Projects in Vojvodina</vt:lpstr>
      <vt:lpstr>Outline</vt:lpstr>
      <vt:lpstr>ES Géothermie</vt:lpstr>
      <vt:lpstr>French expertise in geothermal energy</vt:lpstr>
      <vt:lpstr>French know-how for medium-high temperature</vt:lpstr>
      <vt:lpstr>Typical French geothermal District Heating profile </vt:lpstr>
      <vt:lpstr>ECOGI project, an innovative business model</vt:lpstr>
      <vt:lpstr>ECOGI, a technical challenge</vt:lpstr>
      <vt:lpstr>A close cooperation with University for R&amp;D</vt:lpstr>
      <vt:lpstr>Why are we interested by Vojvodina ?</vt:lpstr>
      <vt:lpstr>Vojvodina, a promising underground</vt:lpstr>
      <vt:lpstr>Vojvodina, a favorable economical context</vt:lpstr>
      <vt:lpstr>French support for geothermal development in Vojvodina</vt:lpstr>
      <vt:lpstr>Studies state funded to export french know-how</vt:lpstr>
      <vt:lpstr>Study details</vt:lpstr>
      <vt:lpstr>GEODEEP, a cluster of experienced French companies</vt:lpstr>
      <vt:lpstr>GEODEEP initiative</vt:lpstr>
      <vt:lpstr>Conclusion for the FASEP Project</vt:lpstr>
      <vt:lpstr>PowerPoint Presentation</vt:lpstr>
    </vt:vector>
  </TitlesOfParts>
  <Company>Groupe Electricité de Strasbourg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Energy Projects in Vojvodina</dc:title>
  <dc:creator>DALMAIS Eléonore</dc:creator>
  <cp:lastModifiedBy>Administrator</cp:lastModifiedBy>
  <cp:revision>68</cp:revision>
  <cp:lastPrinted>2015-05-20T10:37:54Z</cp:lastPrinted>
  <dcterms:created xsi:type="dcterms:W3CDTF">2015-05-12T14:11:26Z</dcterms:created>
  <dcterms:modified xsi:type="dcterms:W3CDTF">2015-05-22T10:02:23Z</dcterms:modified>
</cp:coreProperties>
</file>