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2"/>
    <p:sldMasterId id="2147483677" r:id="rId3"/>
    <p:sldMasterId id="2147483679" r:id="rId4"/>
    <p:sldMasterId id="2147483694" r:id="rId5"/>
    <p:sldMasterId id="2147483696" r:id="rId6"/>
    <p:sldMasterId id="2147483698" r:id="rId7"/>
    <p:sldMasterId id="2147483700" r:id="rId8"/>
    <p:sldMasterId id="2147483759" r:id="rId9"/>
    <p:sldMasterId id="2147483761" r:id="rId10"/>
  </p:sldMasterIdLst>
  <p:notesMasterIdLst>
    <p:notesMasterId r:id="rId52"/>
  </p:notesMasterIdLst>
  <p:handoutMasterIdLst>
    <p:handoutMasterId r:id="rId53"/>
  </p:handoutMasterIdLst>
  <p:sldIdLst>
    <p:sldId id="461" r:id="rId11"/>
    <p:sldId id="568" r:id="rId12"/>
    <p:sldId id="569" r:id="rId13"/>
    <p:sldId id="570" r:id="rId14"/>
    <p:sldId id="571" r:id="rId15"/>
    <p:sldId id="547" r:id="rId16"/>
    <p:sldId id="485" r:id="rId17"/>
    <p:sldId id="453" r:id="rId18"/>
    <p:sldId id="520" r:id="rId19"/>
    <p:sldId id="471" r:id="rId20"/>
    <p:sldId id="473" r:id="rId21"/>
    <p:sldId id="456" r:id="rId22"/>
    <p:sldId id="470" r:id="rId23"/>
    <p:sldId id="475" r:id="rId24"/>
    <p:sldId id="510" r:id="rId25"/>
    <p:sldId id="575" r:id="rId26"/>
    <p:sldId id="572" r:id="rId27"/>
    <p:sldId id="573" r:id="rId28"/>
    <p:sldId id="574" r:id="rId29"/>
    <p:sldId id="427" r:id="rId30"/>
    <p:sldId id="484" r:id="rId31"/>
    <p:sldId id="449" r:id="rId32"/>
    <p:sldId id="447" r:id="rId33"/>
    <p:sldId id="446" r:id="rId34"/>
    <p:sldId id="474" r:id="rId35"/>
    <p:sldId id="444" r:id="rId36"/>
    <p:sldId id="445" r:id="rId37"/>
    <p:sldId id="441" r:id="rId38"/>
    <p:sldId id="448" r:id="rId39"/>
    <p:sldId id="506" r:id="rId40"/>
    <p:sldId id="563" r:id="rId41"/>
    <p:sldId id="564" r:id="rId42"/>
    <p:sldId id="567" r:id="rId43"/>
    <p:sldId id="558" r:id="rId44"/>
    <p:sldId id="559" r:id="rId45"/>
    <p:sldId id="560" r:id="rId46"/>
    <p:sldId id="556" r:id="rId47"/>
    <p:sldId id="576" r:id="rId48"/>
    <p:sldId id="554" r:id="rId49"/>
    <p:sldId id="577" r:id="rId50"/>
    <p:sldId id="433" r:id="rId51"/>
  </p:sldIdLst>
  <p:sldSz cx="9144000" cy="6858000" type="screen4x3"/>
  <p:notesSz cx="6797675" cy="9926638"/>
  <p:embeddedFontLst>
    <p:embeddedFont>
      <p:font typeface="Futura Bk BT" panose="020B0502020204020303"/>
      <p:regular r:id="rId54"/>
      <p:italic r:id="rId55"/>
    </p:embeddedFont>
    <p:embeddedFont>
      <p:font typeface="Futura Md BT" panose="020B0602020204020303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Futura Md B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7FFFD"/>
    <a:srgbClr val="003C2C"/>
    <a:srgbClr val="040000"/>
    <a:srgbClr val="008000"/>
    <a:srgbClr val="FF00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8" autoAdjust="0"/>
    <p:restoredTop sz="94610" autoAdjust="0"/>
  </p:normalViewPr>
  <p:slideViewPr>
    <p:cSldViewPr>
      <p:cViewPr>
        <p:scale>
          <a:sx n="63" d="100"/>
          <a:sy n="63" d="100"/>
        </p:scale>
        <p:origin x="-990" y="-456"/>
      </p:cViewPr>
      <p:guideLst>
        <p:guide orient="horz" pos="480"/>
        <p:guide pos="5511"/>
        <p:guide pos="5563"/>
      </p:guideLst>
    </p:cSldViewPr>
  </p:slideViewPr>
  <p:outlineViewPr>
    <p:cViewPr>
      <p:scale>
        <a:sx n="100" d="100"/>
        <a:sy n="100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01D34F9-283A-48DF-9C46-23940C2B2EE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959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Klicken Sie, um die Formate des Vorlagentextes zu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38CE30-6206-4DAC-9062-8BB12D62CE5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6678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4007C0-31F3-40A2-B397-7EA21FC6F30C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5DC0A8-9962-4319-B583-EA97308B8F64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8DFA26-1859-4BA8-A6F0-84D4C1132987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40F015-D2C0-446D-8BEC-B8ED0E342DD3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2000"/>
            <a:ext cx="4976813" cy="3732213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722813"/>
            <a:ext cx="4956175" cy="4497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514" tIns="46257" rIns="92514" bIns="46257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67150B-0204-4D27-9953-19BA014EC41A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836381-4B23-484E-A3AE-17E6BF8D3375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2D4294-6D0B-4CA7-99DA-04E707FC8E95}" type="slidenum">
              <a:rPr lang="de-DE" altLang="de-DE" sz="800" smtClean="0"/>
              <a:pPr eaLnBrk="1" hangingPunct="1">
                <a:spcBef>
                  <a:spcPct val="0"/>
                </a:spcBef>
              </a:pPr>
              <a:t>32</a:t>
            </a:fld>
            <a:endParaRPr lang="de-DE" altLang="de-DE" sz="8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752475"/>
            <a:ext cx="4935538" cy="37020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smtClean="0">
                <a:latin typeface="Futura Md BT" pitchFamily="34" charset="0"/>
                <a:cs typeface="Arial" charset="0"/>
              </a:rPr>
              <a:t>Filter screen clogging due to precipitation of carbonates (dolomite, calcite, aragonite) and metal compounds (iron hydroxides or oxides, galenite) can be successfully removed by applying soft acidizing.</a:t>
            </a:r>
          </a:p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56BAAC-C1EA-43BB-9992-3A7FC9E09CD7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81DAE5-F5FD-4274-A932-19832F305770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8186A7-7EBB-4056-BB01-3EBFF0049738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6B3686-4086-461C-8CC2-99EE3FE091FD}" type="slidenum">
              <a:rPr lang="de-DE" altLang="de-DE" sz="800" smtClean="0"/>
              <a:pPr eaLnBrk="1" hangingPunct="1">
                <a:spcBef>
                  <a:spcPct val="0"/>
                </a:spcBef>
              </a:pPr>
              <a:t>37</a:t>
            </a:fld>
            <a:endParaRPr lang="de-DE" altLang="de-DE" sz="8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de-DE" smtClean="0"/>
          </a:p>
        </p:txBody>
      </p:sp>
      <p:sp>
        <p:nvSpPr>
          <p:cNvPr id="54276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F809C2-5DAB-4E80-841F-17E7DF6C0CA0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636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636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6B3686-4086-461C-8CC2-99EE3FE091FD}" type="slidenum">
              <a:rPr lang="de-DE" altLang="de-DE" sz="800" smtClean="0"/>
              <a:pPr eaLnBrk="1" hangingPunct="1">
                <a:spcBef>
                  <a:spcPct val="0"/>
                </a:spcBef>
              </a:pPr>
              <a:t>38</a:t>
            </a:fld>
            <a:endParaRPr lang="de-DE" altLang="de-DE" sz="8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AF474E-924F-4794-85CA-76ABEDA8CD08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32C1C0-E907-4373-B152-1DE8C3195992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0D6E4F-6972-45B6-AF8D-B5DB90CAC5AD}" type="slidenum">
              <a:rPr lang="en-US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de-DE" smtClean="0"/>
          </a:p>
        </p:txBody>
      </p:sp>
      <p:sp>
        <p:nvSpPr>
          <p:cNvPr id="56324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A75FC8-8B7A-4435-AB37-360244912ACB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de-DE" smtClean="0"/>
          </a:p>
        </p:txBody>
      </p:sp>
      <p:sp>
        <p:nvSpPr>
          <p:cNvPr id="57348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475708-F036-403C-B238-41B99F8DF9CC}" type="slidenum">
              <a:rPr lang="de-DE" altLang="de-DE" smtClean="0">
                <a:solidFill>
                  <a:srgbClr val="000000"/>
                </a:solidFill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8F4F2E-D117-4250-95EB-876DFF0085A6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8E0602-5909-4A9D-B76E-AEA430636468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F380D9-5840-48E6-BD67-408F986F94FD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63588"/>
            <a:ext cx="4978400" cy="3733800"/>
          </a:xfrm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7575"/>
            <a:ext cx="4956175" cy="44211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49" tIns="44924" rIns="89849" bIns="44924"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CB9638-549D-4DE8-878E-460C7583B8F8}" type="slidenum">
              <a:rPr lang="de-DE" altLang="de-DE" smtClean="0">
                <a:latin typeface="Futura Md BT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>
              <a:latin typeface="Futura Md BT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76813" cy="3732212"/>
          </a:xfrm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478C3-B1C8-4694-9789-B1E0E860343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883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08B80-D5EA-40EC-AFA5-8B48750199B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861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313F1-4CA0-4FF0-8F33-5C254C6CF56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93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88ACE-2AC5-4EF4-A74F-6C98DB9BD05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415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78E3-D657-4E17-83AA-65868781EC5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6907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C4AD-57BA-4CC7-BF94-D463AC171CA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2026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15636" y="6237312"/>
            <a:ext cx="7612749" cy="432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Futura Md BT" pitchFamily="34" charset="0"/>
              </a:defRPr>
            </a:lvl1pPr>
            <a:lvl2pPr>
              <a:defRPr sz="2800">
                <a:solidFill>
                  <a:srgbClr val="008789"/>
                </a:solidFill>
                <a:latin typeface="Futura Md BT" pitchFamily="34" charset="0"/>
              </a:defRPr>
            </a:lvl2pPr>
            <a:lvl3pPr>
              <a:defRPr sz="2800">
                <a:solidFill>
                  <a:srgbClr val="008789"/>
                </a:solidFill>
                <a:latin typeface="Futura Md BT" pitchFamily="34" charset="0"/>
              </a:defRPr>
            </a:lvl3pPr>
            <a:lvl4pPr>
              <a:defRPr sz="2800">
                <a:solidFill>
                  <a:srgbClr val="008789"/>
                </a:solidFill>
                <a:latin typeface="Futura Md BT" pitchFamily="34" charset="0"/>
              </a:defRPr>
            </a:lvl4pPr>
            <a:lvl5pPr>
              <a:defRPr sz="2800">
                <a:solidFill>
                  <a:srgbClr val="008789"/>
                </a:solidFill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39750" y="260102"/>
            <a:ext cx="8155363" cy="4320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rgbClr val="008789"/>
                </a:solidFill>
                <a:latin typeface="Futura Md BT" pitchFamily="34" charset="0"/>
              </a:defRPr>
            </a:lvl1pPr>
            <a:lvl2pPr>
              <a:defRPr sz="2800">
                <a:solidFill>
                  <a:srgbClr val="008789"/>
                </a:solidFill>
                <a:latin typeface="Futura Md BT" pitchFamily="34" charset="0"/>
              </a:defRPr>
            </a:lvl2pPr>
            <a:lvl3pPr>
              <a:defRPr sz="2800">
                <a:solidFill>
                  <a:srgbClr val="008789"/>
                </a:solidFill>
                <a:latin typeface="Futura Md BT" pitchFamily="34" charset="0"/>
              </a:defRPr>
            </a:lvl3pPr>
            <a:lvl4pPr>
              <a:defRPr sz="2800">
                <a:solidFill>
                  <a:srgbClr val="008789"/>
                </a:solidFill>
                <a:latin typeface="Futura Md BT" pitchFamily="34" charset="0"/>
              </a:defRPr>
            </a:lvl4pPr>
            <a:lvl5pPr>
              <a:defRPr sz="2800">
                <a:solidFill>
                  <a:srgbClr val="008789"/>
                </a:solidFill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23862" y="1052736"/>
            <a:ext cx="8296275" cy="451326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Clr>
                <a:srgbClr val="008789"/>
              </a:buClr>
              <a:buSzPct val="130000"/>
              <a:defRPr sz="2000">
                <a:latin typeface="Futura Md BT" pitchFamily="34" charset="0"/>
              </a:defRPr>
            </a:lvl1pPr>
            <a:lvl2pPr marL="684000" indent="-342000">
              <a:spcBef>
                <a:spcPts val="600"/>
              </a:spcBef>
              <a:buFont typeface="Courier New" pitchFamily="49" charset="0"/>
              <a:buChar char="o"/>
              <a:defRPr sz="2000">
                <a:latin typeface="Futura Md BT" pitchFamily="34" charset="0"/>
              </a:defRPr>
            </a:lvl2pPr>
            <a:lvl3pPr marL="928800" indent="-342000">
              <a:spcBef>
                <a:spcPts val="600"/>
              </a:spcBef>
              <a:buFont typeface="Wingdings" pitchFamily="2" charset="2"/>
              <a:buChar char="§"/>
              <a:defRPr sz="2000">
                <a:latin typeface="Futura Md BT" pitchFamily="34" charset="0"/>
              </a:defRPr>
            </a:lvl3pPr>
            <a:lvl4pPr marL="1368000" indent="-342000">
              <a:spcBef>
                <a:spcPts val="600"/>
              </a:spcBef>
              <a:buFont typeface="Symbol" pitchFamily="18" charset="2"/>
              <a:buChar char="-"/>
              <a:defRPr>
                <a:latin typeface="Futura Md BT" pitchFamily="34" charset="0"/>
              </a:defRPr>
            </a:lvl4pPr>
            <a:lvl5pPr marL="1710000" indent="-342000">
              <a:spcBef>
                <a:spcPts val="600"/>
              </a:spcBef>
              <a:buFont typeface="Arial" pitchFamily="34" charset="0"/>
              <a:buChar char="•"/>
              <a:defRPr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985553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484188" y="1989138"/>
            <a:ext cx="8175625" cy="4427537"/>
          </a:xfrm>
          <a:prstGeom prst="rect">
            <a:avLst/>
          </a:prstGeom>
          <a:solidFill>
            <a:srgbClr val="FFD2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4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83577" y="441325"/>
            <a:ext cx="8176846" cy="1366838"/>
          </a:xfrm>
          <a:prstGeom prst="rect">
            <a:avLst/>
          </a:prstGeom>
          <a:solidFill>
            <a:srgbClr val="FFD2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>
              <a:defRPr>
                <a:ln w="3175">
                  <a:solidFill>
                    <a:srgbClr val="41414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s-I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83645" y="2132857"/>
            <a:ext cx="7743629" cy="4176464"/>
          </a:xfrm>
        </p:spPr>
        <p:txBody>
          <a:bodyPr/>
          <a:lstStyle>
            <a:lvl1pPr marL="359030" indent="-359030">
              <a:buSzPct val="100000"/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Futura Md BT" pitchFamily="34" charset="0"/>
              </a:defRPr>
            </a:lvl1pPr>
          </a:lstStyle>
          <a:p>
            <a:pPr>
              <a:defRPr/>
            </a:pPr>
            <a:fld id="{06FE8CC3-0A39-4D31-9362-870A91CA8676}" type="datetimeFigureOut">
              <a:rPr lang="is-IS"/>
              <a:pPr>
                <a:defRPr/>
              </a:pPr>
              <a:t>22.5.2015</a:t>
            </a:fld>
            <a:endParaRPr lang="is-I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Futura Md BT" pitchFamily="34" charset="0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Futura Md BT" pitchFamily="34" charset="0"/>
              </a:defRPr>
            </a:lvl1pPr>
          </a:lstStyle>
          <a:p>
            <a:pPr>
              <a:defRPr/>
            </a:pPr>
            <a:fld id="{A14C71D4-0757-4457-ACFA-2ECD5618B7E5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02638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15636" y="6237312"/>
            <a:ext cx="7612749" cy="432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Futura Md BT" pitchFamily="34" charset="0"/>
              </a:defRPr>
            </a:lvl1pPr>
            <a:lvl2pPr>
              <a:defRPr sz="2800">
                <a:solidFill>
                  <a:srgbClr val="008789"/>
                </a:solidFill>
                <a:latin typeface="Futura Md BT" pitchFamily="34" charset="0"/>
              </a:defRPr>
            </a:lvl2pPr>
            <a:lvl3pPr>
              <a:defRPr sz="2800">
                <a:solidFill>
                  <a:srgbClr val="008789"/>
                </a:solidFill>
                <a:latin typeface="Futura Md BT" pitchFamily="34" charset="0"/>
              </a:defRPr>
            </a:lvl3pPr>
            <a:lvl4pPr>
              <a:defRPr sz="2800">
                <a:solidFill>
                  <a:srgbClr val="008789"/>
                </a:solidFill>
                <a:latin typeface="Futura Md BT" pitchFamily="34" charset="0"/>
              </a:defRPr>
            </a:lvl4pPr>
            <a:lvl5pPr>
              <a:defRPr sz="2800">
                <a:solidFill>
                  <a:srgbClr val="008789"/>
                </a:solidFill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39750" y="260102"/>
            <a:ext cx="8155363" cy="4320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rgbClr val="008789"/>
                </a:solidFill>
                <a:latin typeface="Futura Md BT" pitchFamily="34" charset="0"/>
              </a:defRPr>
            </a:lvl1pPr>
            <a:lvl2pPr>
              <a:defRPr sz="2800">
                <a:solidFill>
                  <a:srgbClr val="008789"/>
                </a:solidFill>
                <a:latin typeface="Futura Md BT" pitchFamily="34" charset="0"/>
              </a:defRPr>
            </a:lvl2pPr>
            <a:lvl3pPr>
              <a:defRPr sz="2800">
                <a:solidFill>
                  <a:srgbClr val="008789"/>
                </a:solidFill>
                <a:latin typeface="Futura Md BT" pitchFamily="34" charset="0"/>
              </a:defRPr>
            </a:lvl3pPr>
            <a:lvl4pPr>
              <a:defRPr sz="2800">
                <a:solidFill>
                  <a:srgbClr val="008789"/>
                </a:solidFill>
                <a:latin typeface="Futura Md BT" pitchFamily="34" charset="0"/>
              </a:defRPr>
            </a:lvl4pPr>
            <a:lvl5pPr>
              <a:defRPr sz="2800">
                <a:solidFill>
                  <a:srgbClr val="008789"/>
                </a:solidFill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23862" y="1052736"/>
            <a:ext cx="8296275" cy="451326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Clr>
                <a:srgbClr val="008789"/>
              </a:buClr>
              <a:buSzPct val="130000"/>
              <a:defRPr sz="2000">
                <a:latin typeface="Futura Md BT" pitchFamily="34" charset="0"/>
              </a:defRPr>
            </a:lvl1pPr>
            <a:lvl2pPr marL="684000" indent="-342000">
              <a:spcBef>
                <a:spcPts val="600"/>
              </a:spcBef>
              <a:buFont typeface="Courier New" pitchFamily="49" charset="0"/>
              <a:buChar char="o"/>
              <a:defRPr sz="2000">
                <a:latin typeface="Futura Md BT" pitchFamily="34" charset="0"/>
              </a:defRPr>
            </a:lvl2pPr>
            <a:lvl3pPr marL="928800" indent="-342000">
              <a:spcBef>
                <a:spcPts val="600"/>
              </a:spcBef>
              <a:buFont typeface="Wingdings" pitchFamily="2" charset="2"/>
              <a:buChar char="§"/>
              <a:defRPr sz="2000">
                <a:latin typeface="Futura Md BT" pitchFamily="34" charset="0"/>
              </a:defRPr>
            </a:lvl3pPr>
            <a:lvl4pPr marL="1368000" indent="-342000">
              <a:spcBef>
                <a:spcPts val="600"/>
              </a:spcBef>
              <a:buFont typeface="Symbol" pitchFamily="18" charset="2"/>
              <a:buChar char="-"/>
              <a:defRPr>
                <a:latin typeface="Futura Md BT" pitchFamily="34" charset="0"/>
              </a:defRPr>
            </a:lvl4pPr>
            <a:lvl5pPr marL="1710000" indent="-342000">
              <a:spcBef>
                <a:spcPts val="600"/>
              </a:spcBef>
              <a:buFont typeface="Arial" pitchFamily="34" charset="0"/>
              <a:buChar char="•"/>
              <a:defRPr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5486"/>
      </p:ext>
    </p:extLst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15636" y="6237312"/>
            <a:ext cx="7612749" cy="432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Futura Md BT" pitchFamily="34" charset="0"/>
              </a:defRPr>
            </a:lvl1pPr>
            <a:lvl2pPr>
              <a:defRPr sz="2800">
                <a:solidFill>
                  <a:srgbClr val="008789"/>
                </a:solidFill>
                <a:latin typeface="Futura Md BT" pitchFamily="34" charset="0"/>
              </a:defRPr>
            </a:lvl2pPr>
            <a:lvl3pPr>
              <a:defRPr sz="2800">
                <a:solidFill>
                  <a:srgbClr val="008789"/>
                </a:solidFill>
                <a:latin typeface="Futura Md BT" pitchFamily="34" charset="0"/>
              </a:defRPr>
            </a:lvl3pPr>
            <a:lvl4pPr>
              <a:defRPr sz="2800">
                <a:solidFill>
                  <a:srgbClr val="008789"/>
                </a:solidFill>
                <a:latin typeface="Futura Md BT" pitchFamily="34" charset="0"/>
              </a:defRPr>
            </a:lvl4pPr>
            <a:lvl5pPr>
              <a:defRPr sz="2800">
                <a:solidFill>
                  <a:srgbClr val="008789"/>
                </a:solidFill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39750" y="260102"/>
            <a:ext cx="8155363" cy="4320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rgbClr val="008789"/>
                </a:solidFill>
                <a:latin typeface="Futura Md BT" pitchFamily="34" charset="0"/>
              </a:defRPr>
            </a:lvl1pPr>
            <a:lvl2pPr>
              <a:defRPr sz="2800">
                <a:solidFill>
                  <a:srgbClr val="008789"/>
                </a:solidFill>
                <a:latin typeface="Futura Md BT" pitchFamily="34" charset="0"/>
              </a:defRPr>
            </a:lvl2pPr>
            <a:lvl3pPr>
              <a:defRPr sz="2800">
                <a:solidFill>
                  <a:srgbClr val="008789"/>
                </a:solidFill>
                <a:latin typeface="Futura Md BT" pitchFamily="34" charset="0"/>
              </a:defRPr>
            </a:lvl3pPr>
            <a:lvl4pPr>
              <a:defRPr sz="2800">
                <a:solidFill>
                  <a:srgbClr val="008789"/>
                </a:solidFill>
                <a:latin typeface="Futura Md BT" pitchFamily="34" charset="0"/>
              </a:defRPr>
            </a:lvl4pPr>
            <a:lvl5pPr>
              <a:defRPr sz="2800">
                <a:solidFill>
                  <a:srgbClr val="008789"/>
                </a:solidFill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23862" y="1052736"/>
            <a:ext cx="8296275" cy="451326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Clr>
                <a:srgbClr val="008789"/>
              </a:buClr>
              <a:buSzPct val="130000"/>
              <a:defRPr sz="2000">
                <a:latin typeface="Futura Md BT" pitchFamily="34" charset="0"/>
              </a:defRPr>
            </a:lvl1pPr>
            <a:lvl2pPr marL="684000" indent="-342000">
              <a:spcBef>
                <a:spcPts val="600"/>
              </a:spcBef>
              <a:buFont typeface="Courier New" pitchFamily="49" charset="0"/>
              <a:buChar char="o"/>
              <a:defRPr sz="2000">
                <a:latin typeface="Futura Md BT" pitchFamily="34" charset="0"/>
              </a:defRPr>
            </a:lvl2pPr>
            <a:lvl3pPr marL="928800" indent="-342000">
              <a:spcBef>
                <a:spcPts val="600"/>
              </a:spcBef>
              <a:buFont typeface="Wingdings" pitchFamily="2" charset="2"/>
              <a:buChar char="§"/>
              <a:defRPr sz="2000">
                <a:latin typeface="Futura Md BT" pitchFamily="34" charset="0"/>
              </a:defRPr>
            </a:lvl3pPr>
            <a:lvl4pPr marL="1368000" indent="-342000">
              <a:spcBef>
                <a:spcPts val="600"/>
              </a:spcBef>
              <a:buFont typeface="Symbol" pitchFamily="18" charset="2"/>
              <a:buChar char="-"/>
              <a:defRPr>
                <a:latin typeface="Futura Md BT" pitchFamily="34" charset="0"/>
              </a:defRPr>
            </a:lvl4pPr>
            <a:lvl5pPr marL="1710000" indent="-342000">
              <a:spcBef>
                <a:spcPts val="600"/>
              </a:spcBef>
              <a:buFont typeface="Arial" pitchFamily="34" charset="0"/>
              <a:buChar char="•"/>
              <a:defRPr>
                <a:latin typeface="Futura Md BT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465069"/>
      </p:ext>
    </p:extLst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DEAB-DC49-494F-9BC5-8877138067B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A921-DEF7-40DB-BC53-031E5586888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6213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DEAB-DC49-494F-9BC5-8877138067B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6EB15-6A5C-4C05-BCC7-966D9A70BBB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298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7C786-4AC9-4039-AED6-FED51699096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993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DCA7C-1A11-42DE-AF8F-34F22CA10FF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534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58FE-0F76-4FE1-B526-BE1A0316746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6970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1714C-029A-4A15-88BA-4387BB07F47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081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CFC48-23D7-4080-AB84-B9434E05AE8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604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6131A-3BBB-4AFA-80C4-3BDF2A063D6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66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9.vml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2.v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.v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.bin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.v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6.v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.bin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.v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8.v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F98E1E7-F511-4B50-B46A-81FB4D0BEF3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 userDrawn="1"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esigner Zeichnung" r:id="rId14" imgW="5514975" imgH="4391025" progId="Designer.Drawing.7">
                  <p:embed/>
                </p:oleObj>
              </mc:Choice>
              <mc:Fallback>
                <p:oleObj name="Designer Zeichnung" r:id="rId14" imgW="5514975" imgH="4391025" progId="Designer.Drawing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3DF78FF-6BE4-4B79-B520-11239B7AC20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 userDrawn="1"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Designer Zeichnung" r:id="rId4" imgW="5514975" imgH="4391025" progId="Designer.Drawing.7">
                  <p:embed/>
                </p:oleObj>
              </mc:Choice>
              <mc:Fallback>
                <p:oleObj name="Designer Zeichnung" r:id="rId4" imgW="5514975" imgH="4391025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DFAFBD5-45DA-45DC-B664-EB1AE7478EC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 userDrawn="1"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esigner Zeichnung" r:id="rId4" imgW="5514975" imgH="4391025" progId="Designer.Drawing.7">
                  <p:embed/>
                </p:oleObj>
              </mc:Choice>
              <mc:Fallback>
                <p:oleObj name="Designer Zeichnung" r:id="rId4" imgW="5514975" imgH="4391025" progId="Designer.Drawing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D4CB614-E325-4357-A196-6E82A9EDE7D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aphicFrame>
        <p:nvGraphicFramePr>
          <p:cNvPr id="3079" name="Object 7"/>
          <p:cNvGraphicFramePr>
            <a:graphicFrameLocks noChangeAspect="1"/>
          </p:cNvGraphicFramePr>
          <p:nvPr userDrawn="1"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Designer Zeichnung" r:id="rId4" imgW="5514975" imgH="4391025" progId="Designer.Drawing.7">
                  <p:embed/>
                </p:oleObj>
              </mc:Choice>
              <mc:Fallback>
                <p:oleObj name="Designer Zeichnung" r:id="rId4" imgW="5514975" imgH="4391025" progId="Designer.Drawing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C4E80AF-1C14-48F5-A70B-220C5F9F801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 userDrawn="1"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Designer Zeichnung" r:id="rId4" imgW="5514975" imgH="4391025" progId="Designer.Drawing.7">
                  <p:embed/>
                </p:oleObj>
              </mc:Choice>
              <mc:Fallback>
                <p:oleObj name="Designer Zeichnung" r:id="rId4" imgW="5514975" imgH="4391025" progId="Designer.Drawing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5DDDD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kt 1"/>
          <p:cNvGraphicFramePr>
            <a:graphicFrameLocks noChangeAspect="1"/>
          </p:cNvGraphicFramePr>
          <p:nvPr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Designer Zeichnung" r:id="rId4" imgW="5514975" imgH="4391025" progId="Designer.Drawing.6">
                  <p:embed/>
                </p:oleObj>
              </mc:Choice>
              <mc:Fallback>
                <p:oleObj name="Designer Zeichnung" r:id="rId4" imgW="5514975" imgH="4391025" progId="Designer.Drawing.6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feld 2"/>
          <p:cNvSpPr txBox="1">
            <a:spLocks noChangeArrowheads="1"/>
          </p:cNvSpPr>
          <p:nvPr/>
        </p:nvSpPr>
        <p:spPr bwMode="auto">
          <a:xfrm>
            <a:off x="8718550" y="6550025"/>
            <a:ext cx="395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 eaLnBrk="1" hangingPunct="1">
              <a:defRPr/>
            </a:pPr>
            <a:fld id="{AAEFCC04-2824-45D0-95FB-C8209D0A61E9}" type="slidenum">
              <a:rPr lang="de-DE" altLang="de-DE" sz="1200" smtClean="0">
                <a:solidFill>
                  <a:srgbClr val="000000"/>
                </a:solidFill>
                <a:latin typeface="Futura Bk BT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1200" smtClean="0">
              <a:solidFill>
                <a:srgbClr val="000000"/>
              </a:solidFill>
              <a:latin typeface="Futura Bk B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ransition spd="med">
    <p:zoom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188" y="404813"/>
            <a:ext cx="6780212" cy="1403350"/>
          </a:xfrm>
          <a:prstGeom prst="rect">
            <a:avLst/>
          </a:prstGeom>
        </p:spPr>
        <p:txBody>
          <a:bodyPr vert="horz" lIns="95741" tIns="47871" rIns="95741" bIns="4787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s-IS"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4188" y="1952625"/>
            <a:ext cx="81756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41" tIns="47871" rIns="95741" bIns="478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  <a:endParaRPr lang="is-I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65850"/>
            <a:ext cx="2133600" cy="365125"/>
          </a:xfrm>
          <a:prstGeom prst="rect">
            <a:avLst/>
          </a:prstGeom>
        </p:spPr>
        <p:txBody>
          <a:bodyPr vert="horz" lIns="95741" tIns="47871" rIns="95741" bIns="47871" rtlCol="0" anchor="ctr"/>
          <a:lstStyle>
            <a:lvl1pPr algn="l" defTabSz="957413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>
                    <a:tint val="75000"/>
                  </a:srgbClr>
                </a:solidFill>
                <a:latin typeface="Calibri"/>
              </a:defRPr>
            </a:lvl1pPr>
          </a:lstStyle>
          <a:p>
            <a:pPr>
              <a:defRPr/>
            </a:pPr>
            <a:fld id="{933AC193-CADE-4C65-8A30-094B8BD91380}" type="datetimeFigureOut">
              <a:rPr lang="is-IS"/>
              <a:pPr>
                <a:defRPr/>
              </a:pPr>
              <a:t>22.5.2015</a:t>
            </a:fld>
            <a:endParaRPr lang="is-I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5850"/>
            <a:ext cx="2895600" cy="365125"/>
          </a:xfrm>
          <a:prstGeom prst="rect">
            <a:avLst/>
          </a:prstGeom>
        </p:spPr>
        <p:txBody>
          <a:bodyPr vert="horz" lIns="95741" tIns="47871" rIns="95741" bIns="47871" rtlCol="0" anchor="ctr"/>
          <a:lstStyle>
            <a:lvl1pPr algn="ctr" defTabSz="957413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>
                    <a:tint val="75000"/>
                  </a:srgbClr>
                </a:solidFill>
                <a:latin typeface="Calibri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65850"/>
            <a:ext cx="2133600" cy="365125"/>
          </a:xfrm>
          <a:prstGeom prst="rect">
            <a:avLst/>
          </a:prstGeom>
        </p:spPr>
        <p:txBody>
          <a:bodyPr vert="horz" lIns="95741" tIns="47871" rIns="95741" bIns="47871" rtlCol="0" anchor="ctr"/>
          <a:lstStyle>
            <a:lvl1pPr algn="r" defTabSz="957413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>
                    <a:tint val="75000"/>
                  </a:srgbClr>
                </a:solidFill>
                <a:latin typeface="Calibri"/>
              </a:defRPr>
            </a:lvl1pPr>
          </a:lstStyle>
          <a:p>
            <a:pPr>
              <a:defRPr/>
            </a:pPr>
            <a:fld id="{AC844463-C780-462F-B020-06C9F3EF164D}" type="slidenum">
              <a:rPr lang="is-IS"/>
              <a:pPr>
                <a:defRPr/>
              </a:pPr>
              <a:t>‹#›</a:t>
            </a:fld>
            <a:endParaRPr lang="is-IS"/>
          </a:p>
        </p:txBody>
      </p:sp>
      <p:pic>
        <p:nvPicPr>
          <p:cNvPr id="6151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862013"/>
            <a:ext cx="596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2" name="Group 9"/>
          <p:cNvGrpSpPr>
            <a:grpSpLocks/>
          </p:cNvGrpSpPr>
          <p:nvPr userDrawn="1"/>
        </p:nvGrpSpPr>
        <p:grpSpPr bwMode="auto">
          <a:xfrm>
            <a:off x="6399213" y="333375"/>
            <a:ext cx="2301875" cy="528638"/>
            <a:chOff x="6933220" y="332656"/>
            <a:chExt cx="2493388" cy="529630"/>
          </a:xfrm>
        </p:grpSpPr>
        <p:sp>
          <p:nvSpPr>
            <p:cNvPr id="9" name="Rectangle 8"/>
            <p:cNvSpPr/>
            <p:nvPr userDrawn="1"/>
          </p:nvSpPr>
          <p:spPr>
            <a:xfrm>
              <a:off x="7940893" y="440809"/>
              <a:ext cx="1485715" cy="324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41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srgbClr val="FFFFFF"/>
                </a:solidFill>
              </a:endParaRPr>
            </a:p>
          </p:txBody>
        </p:sp>
        <p:pic>
          <p:nvPicPr>
            <p:cNvPr id="6154" name="Picture 6" descr="S:\0-vnr\000\Logobanki\Mannvit\Afmælismerki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220" y="332656"/>
              <a:ext cx="2493388" cy="529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iming>
    <p:tnLst>
      <p:par>
        <p:cTn id="1" dur="indefinite" restart="never" nodeType="tmRoot"/>
      </p:par>
    </p:tnLst>
  </p:timing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sz="4400" b="1" kern="1200">
          <a:ln w="3175">
            <a:solidFill>
              <a:srgbClr val="414141"/>
            </a:solidFill>
          </a:ln>
          <a:solidFill>
            <a:srgbClr val="FFD200"/>
          </a:solidFill>
          <a:latin typeface="+mj-lt"/>
          <a:ea typeface="+mj-ea"/>
          <a:cs typeface="+mj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5pPr>
      <a:lvl6pPr marL="457200" algn="l" defTabSz="957263" rtl="0" fontAlgn="base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6pPr>
      <a:lvl7pPr marL="914400" algn="l" defTabSz="957263" rtl="0" fontAlgn="base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7pPr>
      <a:lvl8pPr marL="1371600" algn="l" defTabSz="957263" rtl="0" fontAlgn="base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8pPr>
      <a:lvl9pPr marL="1828800" algn="l" defTabSz="957263" rtl="0" fontAlgn="base">
        <a:spcBef>
          <a:spcPct val="0"/>
        </a:spcBef>
        <a:spcAft>
          <a:spcPct val="0"/>
        </a:spcAft>
        <a:defRPr sz="4400" b="1">
          <a:solidFill>
            <a:srgbClr val="FFD200"/>
          </a:solidFill>
          <a:latin typeface="Calibri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SzPct val="120000"/>
        <a:buFont typeface="Arial" charset="0"/>
        <a:buChar char="•"/>
        <a:defRPr sz="2000" kern="1200">
          <a:solidFill>
            <a:srgbClr val="41414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414141"/>
          </a:solidFill>
          <a:latin typeface="+mn-lt"/>
          <a:ea typeface="+mn-ea"/>
          <a:cs typeface="+mn-cs"/>
        </a:defRPr>
      </a:lvl2pPr>
      <a:lvl3pPr marL="1195388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414141"/>
          </a:solidFill>
          <a:latin typeface="+mn-lt"/>
          <a:ea typeface="+mn-ea"/>
          <a:cs typeface="+mn-cs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414141"/>
          </a:solidFill>
          <a:latin typeface="+mn-lt"/>
          <a:ea typeface="+mn-ea"/>
          <a:cs typeface="+mn-cs"/>
        </a:defRPr>
      </a:lvl4pPr>
      <a:lvl5pPr marL="2152650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414141"/>
          </a:solidFill>
          <a:latin typeface="+mn-lt"/>
          <a:ea typeface="+mn-ea"/>
          <a:cs typeface="+mn-cs"/>
        </a:defRPr>
      </a:lvl5pPr>
      <a:lvl6pPr marL="2632887" indent="-239353" algn="l" defTabSz="95741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1593" indent="-239353" algn="l" defTabSz="95741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0300" indent="-239353" algn="l" defTabSz="95741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9007" indent="-239353" algn="l" defTabSz="95741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707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413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120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827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3533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2240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947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9654" algn="l" defTabSz="957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5DDDD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kt 1"/>
          <p:cNvGraphicFramePr>
            <a:graphicFrameLocks noChangeAspect="1"/>
          </p:cNvGraphicFramePr>
          <p:nvPr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Designer Zeichnung" r:id="rId4" imgW="5514975" imgH="4391025" progId="Designer.Drawing.6">
                  <p:embed/>
                </p:oleObj>
              </mc:Choice>
              <mc:Fallback>
                <p:oleObj name="Designer Zeichnung" r:id="rId4" imgW="5514975" imgH="4391025" progId="Designer.Drawing.6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feld 2"/>
          <p:cNvSpPr txBox="1">
            <a:spLocks noChangeArrowheads="1"/>
          </p:cNvSpPr>
          <p:nvPr/>
        </p:nvSpPr>
        <p:spPr bwMode="auto">
          <a:xfrm>
            <a:off x="8718550" y="6550025"/>
            <a:ext cx="395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 eaLnBrk="1" hangingPunct="1">
              <a:defRPr/>
            </a:pPr>
            <a:fld id="{C786DEC3-B50D-446C-B610-A02E1047E69B}" type="slidenum">
              <a:rPr lang="de-DE" altLang="de-DE" sz="1200" smtClean="0">
                <a:solidFill>
                  <a:srgbClr val="000000"/>
                </a:solidFill>
                <a:latin typeface="Futura Bk BT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1200" smtClean="0">
              <a:solidFill>
                <a:srgbClr val="000000"/>
              </a:solidFill>
              <a:latin typeface="Futura Bk B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ransition spd="med">
    <p:zoom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5DDDD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kt 1"/>
          <p:cNvGraphicFramePr>
            <a:graphicFrameLocks noChangeAspect="1"/>
          </p:cNvGraphicFramePr>
          <p:nvPr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Designer Zeichnung" r:id="rId4" imgW="5514975" imgH="4391025" progId="Designer.Drawing.6">
                  <p:embed/>
                </p:oleObj>
              </mc:Choice>
              <mc:Fallback>
                <p:oleObj name="Designer Zeichnung" r:id="rId4" imgW="5514975" imgH="4391025" progId="Designer.Drawing.6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feld 2"/>
          <p:cNvSpPr txBox="1">
            <a:spLocks noChangeArrowheads="1"/>
          </p:cNvSpPr>
          <p:nvPr/>
        </p:nvSpPr>
        <p:spPr bwMode="auto">
          <a:xfrm>
            <a:off x="8718550" y="6550025"/>
            <a:ext cx="395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 eaLnBrk="1" hangingPunct="1">
              <a:defRPr/>
            </a:pPr>
            <a:fld id="{75C520D0-ACE1-4359-9DF5-01256DF634E6}" type="slidenum">
              <a:rPr lang="de-DE" altLang="de-DE" sz="1200" smtClean="0">
                <a:solidFill>
                  <a:srgbClr val="000000"/>
                </a:solidFill>
                <a:latin typeface="Futura Bk BT" pitchFamily="34" charset="0"/>
              </a:rPr>
              <a:pPr algn="ctr" eaLnBrk="1" hangingPunct="1">
                <a:defRPr/>
              </a:pPr>
              <a:t>‹#›</a:t>
            </a:fld>
            <a:endParaRPr lang="de-DE" altLang="de-DE" sz="1200" smtClean="0">
              <a:solidFill>
                <a:srgbClr val="000000"/>
              </a:solidFill>
              <a:latin typeface="Futura Bk B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ransition spd="med">
    <p:zoom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Md B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3DF78FF-6BE4-4B79-B520-11239B7AC20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 userDrawn="1"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3" name="Designer Zeichnung" r:id="rId4" imgW="5514975" imgH="4391025" progId="Designer.Drawing.7">
                  <p:embed/>
                </p:oleObj>
              </mc:Choice>
              <mc:Fallback>
                <p:oleObj name="Designer Zeichnung" r:id="rId4" imgW="5514975" imgH="4391025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6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5410200" y="54864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de-DE" sz="1600" b="1">
              <a:latin typeface="Futura Md BT" pitchFamily="34" charset="0"/>
            </a:endParaRP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1835150" y="5484813"/>
            <a:ext cx="57927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de-DE" sz="1600">
                <a:latin typeface="Arial" charset="0"/>
                <a:cs typeface="Arial" charset="0"/>
              </a:rPr>
              <a:t>“Geothermal Energy Days” in Vojvodina (SRB), 2015</a:t>
            </a:r>
            <a:endParaRPr lang="en-GB" altLang="de-DE" sz="1600" b="1">
              <a:latin typeface="Arial" charset="0"/>
              <a:cs typeface="Arial" charset="0"/>
            </a:endParaRPr>
          </a:p>
        </p:txBody>
      </p:sp>
      <p:sp>
        <p:nvSpPr>
          <p:cNvPr id="399365" name="Text Box 5"/>
          <p:cNvSpPr txBox="1">
            <a:spLocks noChangeArrowheads="1"/>
          </p:cNvSpPr>
          <p:nvPr/>
        </p:nvSpPr>
        <p:spPr bwMode="auto">
          <a:xfrm>
            <a:off x="685800" y="838200"/>
            <a:ext cx="7162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de-DE" sz="2400" b="1">
              <a:latin typeface="Futura Md BT" pitchFamily="34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667000" y="166688"/>
            <a:ext cx="6624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de-DE" sz="2400">
              <a:latin typeface="Futura Md BT" pitchFamily="34" charset="0"/>
            </a:endParaRP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609600" y="1066800"/>
            <a:ext cx="7848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3000" b="1">
                <a:latin typeface="Arial" charset="0"/>
                <a:cs typeface="Times New Roman" charset="0"/>
              </a:rPr>
              <a:t>The Neustadt-Glewe Geothermal Plant: From Exploration to Successful Operation</a:t>
            </a:r>
            <a:r>
              <a:rPr lang="en-US" altLang="de-DE" sz="3000" b="1">
                <a:latin typeface="Futura Md BT" pitchFamily="34" charset="0"/>
                <a:cs typeface="Times New Roman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000" b="1">
              <a:latin typeface="Futura Md BT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3000" b="1">
              <a:latin typeface="Futura Md BT" pitchFamily="34" charset="0"/>
            </a:endParaRP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457200" y="3200400"/>
            <a:ext cx="82915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Peter Seibt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Geothermie Neubrandenburg GmbH</a:t>
            </a: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746125" y="60340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de-DE" sz="2000">
              <a:latin typeface="Futura Md BT" pitchFamily="34" charset="0"/>
            </a:endParaRP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1050925" y="5962650"/>
            <a:ext cx="184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graphicFrame>
        <p:nvGraphicFramePr>
          <p:cNvPr id="10250" name="Object 13"/>
          <p:cNvGraphicFramePr>
            <a:graphicFrameLocks noChangeAspect="1"/>
          </p:cNvGraphicFramePr>
          <p:nvPr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Designer Zeichnung" r:id="rId4" imgW="5514975" imgH="4391025" progId="Designer.Drawing.7">
                  <p:embed/>
                </p:oleObj>
              </mc:Choice>
              <mc:Fallback>
                <p:oleObj name="Designer Zeichnung" r:id="rId4" imgW="5514975" imgH="4391025" progId="Designer.Drawing.7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3" grpId="0" autoUpdateAnimBg="0"/>
      <p:bldP spid="399364" grpId="0" autoUpdateAnimBg="0"/>
      <p:bldP spid="39936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647825" y="-69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914400" y="48006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de-DE" sz="2400"/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4568825" y="3425825"/>
          <a:ext cx="6350" cy="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CorelDRAW" r:id="rId4" imgW="5800725" imgH="7058025" progId="CorelDRAW.Graphic.9">
                  <p:embed/>
                </p:oleObj>
              </mc:Choice>
              <mc:Fallback>
                <p:oleObj name="CorelDRAW" r:id="rId4" imgW="5800725" imgH="7058025" progId="CorelDRAW.Graphic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3425825"/>
                        <a:ext cx="6350" cy="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1" name="Picture 7" descr="BOHRTU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4876800" y="2057400"/>
            <a:ext cx="320040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600" b="1">
              <a:latin typeface="Futura Md BT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600" b="1">
              <a:latin typeface="Futura Md BT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400" b="1">
              <a:latin typeface="Futura Md BT" pitchFamily="34" charset="0"/>
            </a:endParaRP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4648200" y="3068638"/>
            <a:ext cx="411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Reservoir development by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drilling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rotary drilling rig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5889625" y="98266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de-DE">
              <a:latin typeface="Futura Md BT" pitchFamily="34" charset="0"/>
            </a:endParaRPr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3124200" y="365125"/>
            <a:ext cx="5707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Exploration of the Neustadt-Glewe site</a:t>
            </a:r>
            <a:endParaRPr lang="de-DE" altLang="de-DE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03225" y="473075"/>
            <a:ext cx="4876800" cy="548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90600" y="152400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en-GB" altLang="de-DE" sz="1800">
              <a:latin typeface="Futura Md BT" pitchFamily="34" charset="0"/>
            </a:endParaRPr>
          </a:p>
        </p:txBody>
      </p:sp>
      <p:sp>
        <p:nvSpPr>
          <p:cNvPr id="24580" name="Freeform 129"/>
          <p:cNvSpPr>
            <a:spLocks/>
          </p:cNvSpPr>
          <p:nvPr/>
        </p:nvSpPr>
        <p:spPr bwMode="auto">
          <a:xfrm>
            <a:off x="593725" y="1673225"/>
            <a:ext cx="4378325" cy="25400"/>
          </a:xfrm>
          <a:custGeom>
            <a:avLst/>
            <a:gdLst>
              <a:gd name="T0" fmla="*/ 2147483647 w 2758"/>
              <a:gd name="T1" fmla="*/ 0 h 16"/>
              <a:gd name="T2" fmla="*/ 0 w 2758"/>
              <a:gd name="T3" fmla="*/ 2147483647 h 16"/>
              <a:gd name="T4" fmla="*/ 0 w 2758"/>
              <a:gd name="T5" fmla="*/ 2147483647 h 16"/>
              <a:gd name="T6" fmla="*/ 2147483647 w 2758"/>
              <a:gd name="T7" fmla="*/ 2147483647 h 16"/>
              <a:gd name="T8" fmla="*/ 2147483647 w 2758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58" h="16">
                <a:moveTo>
                  <a:pt x="2758" y="0"/>
                </a:moveTo>
                <a:lnTo>
                  <a:pt x="0" y="4"/>
                </a:lnTo>
                <a:lnTo>
                  <a:pt x="0" y="16"/>
                </a:lnTo>
                <a:lnTo>
                  <a:pt x="2758" y="12"/>
                </a:lnTo>
                <a:lnTo>
                  <a:pt x="2758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1" name="Freeform 130"/>
          <p:cNvSpPr>
            <a:spLocks/>
          </p:cNvSpPr>
          <p:nvPr/>
        </p:nvSpPr>
        <p:spPr bwMode="auto">
          <a:xfrm>
            <a:off x="611188" y="4768850"/>
            <a:ext cx="4387850" cy="944563"/>
          </a:xfrm>
          <a:custGeom>
            <a:avLst/>
            <a:gdLst>
              <a:gd name="T0" fmla="*/ 0 w 2764"/>
              <a:gd name="T1" fmla="*/ 2147483647 h 595"/>
              <a:gd name="T2" fmla="*/ 0 w 2764"/>
              <a:gd name="T3" fmla="*/ 2147483647 h 595"/>
              <a:gd name="T4" fmla="*/ 2147483647 w 2764"/>
              <a:gd name="T5" fmla="*/ 2147483647 h 595"/>
              <a:gd name="T6" fmla="*/ 2147483647 w 2764"/>
              <a:gd name="T7" fmla="*/ 0 h 595"/>
              <a:gd name="T8" fmla="*/ 0 w 2764"/>
              <a:gd name="T9" fmla="*/ 2147483647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" h="595">
                <a:moveTo>
                  <a:pt x="0" y="419"/>
                </a:moveTo>
                <a:lnTo>
                  <a:pt x="0" y="595"/>
                </a:lnTo>
                <a:lnTo>
                  <a:pt x="2764" y="130"/>
                </a:lnTo>
                <a:lnTo>
                  <a:pt x="2764" y="0"/>
                </a:lnTo>
                <a:lnTo>
                  <a:pt x="0" y="419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2" name="Freeform 131"/>
          <p:cNvSpPr>
            <a:spLocks/>
          </p:cNvSpPr>
          <p:nvPr/>
        </p:nvSpPr>
        <p:spPr bwMode="auto">
          <a:xfrm>
            <a:off x="615950" y="4116388"/>
            <a:ext cx="4386263" cy="1317625"/>
          </a:xfrm>
          <a:custGeom>
            <a:avLst/>
            <a:gdLst>
              <a:gd name="T0" fmla="*/ 0 w 2763"/>
              <a:gd name="T1" fmla="*/ 2147483647 h 830"/>
              <a:gd name="T2" fmla="*/ 0 w 2763"/>
              <a:gd name="T3" fmla="*/ 2147483647 h 830"/>
              <a:gd name="T4" fmla="*/ 2147483647 w 2763"/>
              <a:gd name="T5" fmla="*/ 2147483647 h 830"/>
              <a:gd name="T6" fmla="*/ 2147483647 w 2763"/>
              <a:gd name="T7" fmla="*/ 0 h 830"/>
              <a:gd name="T8" fmla="*/ 0 w 2763"/>
              <a:gd name="T9" fmla="*/ 2147483647 h 8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3" h="830">
                <a:moveTo>
                  <a:pt x="0" y="355"/>
                </a:moveTo>
                <a:lnTo>
                  <a:pt x="0" y="830"/>
                </a:lnTo>
                <a:lnTo>
                  <a:pt x="2763" y="411"/>
                </a:lnTo>
                <a:lnTo>
                  <a:pt x="2762" y="0"/>
                </a:lnTo>
                <a:lnTo>
                  <a:pt x="0" y="355"/>
                </a:lnTo>
                <a:close/>
              </a:path>
            </a:pathLst>
          </a:custGeom>
          <a:solidFill>
            <a:srgbClr val="FFF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3" name="Freeform 132"/>
          <p:cNvSpPr>
            <a:spLocks/>
          </p:cNvSpPr>
          <p:nvPr/>
        </p:nvSpPr>
        <p:spPr bwMode="auto">
          <a:xfrm>
            <a:off x="611188" y="3836988"/>
            <a:ext cx="4387850" cy="842962"/>
          </a:xfrm>
          <a:custGeom>
            <a:avLst/>
            <a:gdLst>
              <a:gd name="T0" fmla="*/ 2147483647 w 2764"/>
              <a:gd name="T1" fmla="*/ 2147483647 h 531"/>
              <a:gd name="T2" fmla="*/ 0 w 2764"/>
              <a:gd name="T3" fmla="*/ 2147483647 h 531"/>
              <a:gd name="T4" fmla="*/ 2147483647 w 2764"/>
              <a:gd name="T5" fmla="*/ 2147483647 h 531"/>
              <a:gd name="T6" fmla="*/ 2147483647 w 2764"/>
              <a:gd name="T7" fmla="*/ 0 h 531"/>
              <a:gd name="T8" fmla="*/ 2147483647 w 2764"/>
              <a:gd name="T9" fmla="*/ 2147483647 h 5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" h="531">
                <a:moveTo>
                  <a:pt x="3" y="290"/>
                </a:moveTo>
                <a:lnTo>
                  <a:pt x="0" y="531"/>
                </a:lnTo>
                <a:lnTo>
                  <a:pt x="2764" y="176"/>
                </a:lnTo>
                <a:lnTo>
                  <a:pt x="2764" y="0"/>
                </a:lnTo>
                <a:lnTo>
                  <a:pt x="3" y="290"/>
                </a:lnTo>
                <a:close/>
              </a:path>
            </a:pathLst>
          </a:custGeom>
          <a:solidFill>
            <a:srgbClr val="AA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4" name="Freeform 133"/>
          <p:cNvSpPr>
            <a:spLocks/>
          </p:cNvSpPr>
          <p:nvPr/>
        </p:nvSpPr>
        <p:spPr bwMode="auto">
          <a:xfrm>
            <a:off x="611188" y="3602038"/>
            <a:ext cx="4378325" cy="719137"/>
          </a:xfrm>
          <a:custGeom>
            <a:avLst/>
            <a:gdLst>
              <a:gd name="T0" fmla="*/ 2147483647 w 2758"/>
              <a:gd name="T1" fmla="*/ 2147483647 h 453"/>
              <a:gd name="T2" fmla="*/ 0 w 2758"/>
              <a:gd name="T3" fmla="*/ 2147483647 h 453"/>
              <a:gd name="T4" fmla="*/ 2147483647 w 2758"/>
              <a:gd name="T5" fmla="*/ 2147483647 h 453"/>
              <a:gd name="T6" fmla="*/ 2147483647 w 2758"/>
              <a:gd name="T7" fmla="*/ 0 h 453"/>
              <a:gd name="T8" fmla="*/ 2147483647 w 2758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58" h="453">
                <a:moveTo>
                  <a:pt x="3" y="229"/>
                </a:moveTo>
                <a:lnTo>
                  <a:pt x="0" y="453"/>
                </a:lnTo>
                <a:lnTo>
                  <a:pt x="2758" y="167"/>
                </a:lnTo>
                <a:lnTo>
                  <a:pt x="2758" y="0"/>
                </a:lnTo>
                <a:lnTo>
                  <a:pt x="3" y="229"/>
                </a:lnTo>
                <a:close/>
              </a:path>
            </a:pathLst>
          </a:custGeom>
          <a:solidFill>
            <a:srgbClr val="96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5" name="Freeform 134"/>
          <p:cNvSpPr>
            <a:spLocks/>
          </p:cNvSpPr>
          <p:nvPr/>
        </p:nvSpPr>
        <p:spPr bwMode="auto">
          <a:xfrm>
            <a:off x="617538" y="3367088"/>
            <a:ext cx="4371975" cy="609600"/>
          </a:xfrm>
          <a:custGeom>
            <a:avLst/>
            <a:gdLst>
              <a:gd name="T0" fmla="*/ 2147483647 w 2754"/>
              <a:gd name="T1" fmla="*/ 2147483647 h 384"/>
              <a:gd name="T2" fmla="*/ 0 w 2754"/>
              <a:gd name="T3" fmla="*/ 2147483647 h 384"/>
              <a:gd name="T4" fmla="*/ 2147483647 w 2754"/>
              <a:gd name="T5" fmla="*/ 2147483647 h 384"/>
              <a:gd name="T6" fmla="*/ 2147483647 w 2754"/>
              <a:gd name="T7" fmla="*/ 0 h 384"/>
              <a:gd name="T8" fmla="*/ 2147483647 w 2754"/>
              <a:gd name="T9" fmla="*/ 2147483647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54" h="384">
                <a:moveTo>
                  <a:pt x="1" y="166"/>
                </a:moveTo>
                <a:lnTo>
                  <a:pt x="0" y="384"/>
                </a:lnTo>
                <a:lnTo>
                  <a:pt x="2754" y="147"/>
                </a:lnTo>
                <a:lnTo>
                  <a:pt x="2754" y="0"/>
                </a:lnTo>
                <a:lnTo>
                  <a:pt x="1" y="166"/>
                </a:lnTo>
                <a:close/>
              </a:path>
            </a:pathLst>
          </a:custGeom>
          <a:solidFill>
            <a:srgbClr val="DFDF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6" name="Freeform 135"/>
          <p:cNvSpPr>
            <a:spLocks/>
          </p:cNvSpPr>
          <p:nvPr/>
        </p:nvSpPr>
        <p:spPr bwMode="auto">
          <a:xfrm>
            <a:off x="611188" y="2617788"/>
            <a:ext cx="4387850" cy="1030287"/>
          </a:xfrm>
          <a:custGeom>
            <a:avLst/>
            <a:gdLst>
              <a:gd name="T0" fmla="*/ 2147483647 w 2764"/>
              <a:gd name="T1" fmla="*/ 2147483647 h 649"/>
              <a:gd name="T2" fmla="*/ 0 w 2764"/>
              <a:gd name="T3" fmla="*/ 2147483647 h 649"/>
              <a:gd name="T4" fmla="*/ 2147483647 w 2764"/>
              <a:gd name="T5" fmla="*/ 2147483647 h 649"/>
              <a:gd name="T6" fmla="*/ 2147483647 w 2764"/>
              <a:gd name="T7" fmla="*/ 0 h 649"/>
              <a:gd name="T8" fmla="*/ 2147483647 w 2764"/>
              <a:gd name="T9" fmla="*/ 2147483647 h 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" h="649">
                <a:moveTo>
                  <a:pt x="3" y="60"/>
                </a:moveTo>
                <a:lnTo>
                  <a:pt x="0" y="649"/>
                </a:lnTo>
                <a:lnTo>
                  <a:pt x="2764" y="479"/>
                </a:lnTo>
                <a:lnTo>
                  <a:pt x="2764" y="0"/>
                </a:lnTo>
                <a:lnTo>
                  <a:pt x="3" y="6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7" name="Freeform 136"/>
          <p:cNvSpPr>
            <a:spLocks/>
          </p:cNvSpPr>
          <p:nvPr/>
        </p:nvSpPr>
        <p:spPr bwMode="auto">
          <a:xfrm>
            <a:off x="615950" y="2247900"/>
            <a:ext cx="4386263" cy="469900"/>
          </a:xfrm>
          <a:custGeom>
            <a:avLst/>
            <a:gdLst>
              <a:gd name="T0" fmla="*/ 0 w 2763"/>
              <a:gd name="T1" fmla="*/ 2147483647 h 296"/>
              <a:gd name="T2" fmla="*/ 0 w 2763"/>
              <a:gd name="T3" fmla="*/ 2147483647 h 296"/>
              <a:gd name="T4" fmla="*/ 2147483647 w 2763"/>
              <a:gd name="T5" fmla="*/ 2147483647 h 296"/>
              <a:gd name="T6" fmla="*/ 2147483647 w 2763"/>
              <a:gd name="T7" fmla="*/ 0 h 296"/>
              <a:gd name="T8" fmla="*/ 0 w 2763"/>
              <a:gd name="T9" fmla="*/ 2147483647 h 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3" h="296">
                <a:moveTo>
                  <a:pt x="0" y="56"/>
                </a:moveTo>
                <a:lnTo>
                  <a:pt x="0" y="296"/>
                </a:lnTo>
                <a:lnTo>
                  <a:pt x="2763" y="233"/>
                </a:lnTo>
                <a:lnTo>
                  <a:pt x="2763" y="0"/>
                </a:lnTo>
                <a:lnTo>
                  <a:pt x="0" y="56"/>
                </a:lnTo>
                <a:close/>
              </a:path>
            </a:pathLst>
          </a:custGeom>
          <a:solidFill>
            <a:srgbClr val="75C5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8" name="Freeform 137"/>
          <p:cNvSpPr>
            <a:spLocks/>
          </p:cNvSpPr>
          <p:nvPr/>
        </p:nvSpPr>
        <p:spPr bwMode="auto">
          <a:xfrm>
            <a:off x="611188" y="1698625"/>
            <a:ext cx="4387850" cy="642938"/>
          </a:xfrm>
          <a:custGeom>
            <a:avLst/>
            <a:gdLst>
              <a:gd name="T0" fmla="*/ 2147483647 w 2764"/>
              <a:gd name="T1" fmla="*/ 2147483647 h 405"/>
              <a:gd name="T2" fmla="*/ 0 w 2764"/>
              <a:gd name="T3" fmla="*/ 2147483647 h 405"/>
              <a:gd name="T4" fmla="*/ 2147483647 w 2764"/>
              <a:gd name="T5" fmla="*/ 2147483647 h 405"/>
              <a:gd name="T6" fmla="*/ 2147483647 w 2764"/>
              <a:gd name="T7" fmla="*/ 0 h 405"/>
              <a:gd name="T8" fmla="*/ 2147483647 w 2764"/>
              <a:gd name="T9" fmla="*/ 2147483647 h 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" h="405">
                <a:moveTo>
                  <a:pt x="3" y="2"/>
                </a:moveTo>
                <a:lnTo>
                  <a:pt x="0" y="405"/>
                </a:lnTo>
                <a:lnTo>
                  <a:pt x="2764" y="345"/>
                </a:lnTo>
                <a:lnTo>
                  <a:pt x="2764" y="0"/>
                </a:lnTo>
                <a:lnTo>
                  <a:pt x="3" y="2"/>
                </a:lnTo>
                <a:close/>
              </a:path>
            </a:pathLst>
          </a:custGeom>
          <a:solidFill>
            <a:srgbClr val="DFDF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9" name="Rectangle 138"/>
          <p:cNvSpPr>
            <a:spLocks noChangeArrowheads="1"/>
          </p:cNvSpPr>
          <p:nvPr/>
        </p:nvSpPr>
        <p:spPr bwMode="auto">
          <a:xfrm>
            <a:off x="4425950" y="1698625"/>
            <a:ext cx="381000" cy="388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590" name="Freeform 139"/>
          <p:cNvSpPr>
            <a:spLocks/>
          </p:cNvSpPr>
          <p:nvPr/>
        </p:nvSpPr>
        <p:spPr bwMode="auto">
          <a:xfrm>
            <a:off x="4806950" y="2078038"/>
            <a:ext cx="9525" cy="19050"/>
          </a:xfrm>
          <a:custGeom>
            <a:avLst/>
            <a:gdLst>
              <a:gd name="T0" fmla="*/ 0 w 6"/>
              <a:gd name="T1" fmla="*/ 0 h 12"/>
              <a:gd name="T2" fmla="*/ 0 w 6"/>
              <a:gd name="T3" fmla="*/ 2147483647 h 12"/>
              <a:gd name="T4" fmla="*/ 0 w 6"/>
              <a:gd name="T5" fmla="*/ 2147483647 h 12"/>
              <a:gd name="T6" fmla="*/ 0 w 6"/>
              <a:gd name="T7" fmla="*/ 2147483647 h 12"/>
              <a:gd name="T8" fmla="*/ 0 w 6"/>
              <a:gd name="T9" fmla="*/ 2147483647 h 12"/>
              <a:gd name="T10" fmla="*/ 0 w 6"/>
              <a:gd name="T11" fmla="*/ 0 h 12"/>
              <a:gd name="T12" fmla="*/ 0 w 6"/>
              <a:gd name="T13" fmla="*/ 2147483647 h 12"/>
              <a:gd name="T14" fmla="*/ 2147483647 w 6"/>
              <a:gd name="T15" fmla="*/ 2147483647 h 12"/>
              <a:gd name="T16" fmla="*/ 2147483647 w 6"/>
              <a:gd name="T17" fmla="*/ 2147483647 h 12"/>
              <a:gd name="T18" fmla="*/ 0 w 6"/>
              <a:gd name="T19" fmla="*/ 0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12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1" name="Freeform 140"/>
          <p:cNvSpPr>
            <a:spLocks/>
          </p:cNvSpPr>
          <p:nvPr/>
        </p:nvSpPr>
        <p:spPr bwMode="auto">
          <a:xfrm>
            <a:off x="4416425" y="2078038"/>
            <a:ext cx="390525" cy="19050"/>
          </a:xfrm>
          <a:custGeom>
            <a:avLst/>
            <a:gdLst>
              <a:gd name="T0" fmla="*/ 0 w 246"/>
              <a:gd name="T1" fmla="*/ 2147483647 h 12"/>
              <a:gd name="T2" fmla="*/ 2147483647 w 246"/>
              <a:gd name="T3" fmla="*/ 2147483647 h 12"/>
              <a:gd name="T4" fmla="*/ 2147483647 w 246"/>
              <a:gd name="T5" fmla="*/ 2147483647 h 12"/>
              <a:gd name="T6" fmla="*/ 2147483647 w 246"/>
              <a:gd name="T7" fmla="*/ 0 h 12"/>
              <a:gd name="T8" fmla="*/ 2147483647 w 246"/>
              <a:gd name="T9" fmla="*/ 0 h 12"/>
              <a:gd name="T10" fmla="*/ 0 w 246"/>
              <a:gd name="T11" fmla="*/ 2147483647 h 12"/>
              <a:gd name="T12" fmla="*/ 0 w 246"/>
              <a:gd name="T13" fmla="*/ 2147483647 h 12"/>
              <a:gd name="T14" fmla="*/ 0 w 246"/>
              <a:gd name="T15" fmla="*/ 2147483647 h 12"/>
              <a:gd name="T16" fmla="*/ 2147483647 w 246"/>
              <a:gd name="T17" fmla="*/ 2147483647 h 12"/>
              <a:gd name="T18" fmla="*/ 0 w 246"/>
              <a:gd name="T19" fmla="*/ 2147483647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6" h="12">
                <a:moveTo>
                  <a:pt x="0" y="6"/>
                </a:moveTo>
                <a:lnTo>
                  <a:pt x="6" y="12"/>
                </a:lnTo>
                <a:lnTo>
                  <a:pt x="246" y="12"/>
                </a:lnTo>
                <a:lnTo>
                  <a:pt x="246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2" name="Freeform 141"/>
          <p:cNvSpPr>
            <a:spLocks/>
          </p:cNvSpPr>
          <p:nvPr/>
        </p:nvSpPr>
        <p:spPr bwMode="auto">
          <a:xfrm>
            <a:off x="4416425" y="1687513"/>
            <a:ext cx="20638" cy="400050"/>
          </a:xfrm>
          <a:custGeom>
            <a:avLst/>
            <a:gdLst>
              <a:gd name="T0" fmla="*/ 2147483647 w 13"/>
              <a:gd name="T1" fmla="*/ 0 h 252"/>
              <a:gd name="T2" fmla="*/ 0 w 13"/>
              <a:gd name="T3" fmla="*/ 2147483647 h 252"/>
              <a:gd name="T4" fmla="*/ 0 w 13"/>
              <a:gd name="T5" fmla="*/ 2147483647 h 252"/>
              <a:gd name="T6" fmla="*/ 2147483647 w 13"/>
              <a:gd name="T7" fmla="*/ 2147483647 h 252"/>
              <a:gd name="T8" fmla="*/ 2147483647 w 13"/>
              <a:gd name="T9" fmla="*/ 2147483647 h 252"/>
              <a:gd name="T10" fmla="*/ 2147483647 w 13"/>
              <a:gd name="T11" fmla="*/ 0 h 252"/>
              <a:gd name="T12" fmla="*/ 2147483647 w 13"/>
              <a:gd name="T13" fmla="*/ 0 h 252"/>
              <a:gd name="T14" fmla="*/ 0 w 13"/>
              <a:gd name="T15" fmla="*/ 0 h 252"/>
              <a:gd name="T16" fmla="*/ 0 w 13"/>
              <a:gd name="T17" fmla="*/ 2147483647 h 252"/>
              <a:gd name="T18" fmla="*/ 2147483647 w 13"/>
              <a:gd name="T19" fmla="*/ 0 h 2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" h="252">
                <a:moveTo>
                  <a:pt x="6" y="0"/>
                </a:moveTo>
                <a:lnTo>
                  <a:pt x="0" y="7"/>
                </a:lnTo>
                <a:lnTo>
                  <a:pt x="0" y="252"/>
                </a:lnTo>
                <a:lnTo>
                  <a:pt x="13" y="252"/>
                </a:lnTo>
                <a:lnTo>
                  <a:pt x="13" y="7"/>
                </a:lnTo>
                <a:lnTo>
                  <a:pt x="6" y="0"/>
                </a:lnTo>
                <a:lnTo>
                  <a:pt x="0" y="0"/>
                </a:lnTo>
                <a:lnTo>
                  <a:pt x="0" y="7"/>
                </a:lnTo>
                <a:lnTo>
                  <a:pt x="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3" name="Freeform 142"/>
          <p:cNvSpPr>
            <a:spLocks/>
          </p:cNvSpPr>
          <p:nvPr/>
        </p:nvSpPr>
        <p:spPr bwMode="auto">
          <a:xfrm>
            <a:off x="4425950" y="1687513"/>
            <a:ext cx="390525" cy="20637"/>
          </a:xfrm>
          <a:custGeom>
            <a:avLst/>
            <a:gdLst>
              <a:gd name="T0" fmla="*/ 2147483647 w 246"/>
              <a:gd name="T1" fmla="*/ 2147483647 h 13"/>
              <a:gd name="T2" fmla="*/ 2147483647 w 246"/>
              <a:gd name="T3" fmla="*/ 0 h 13"/>
              <a:gd name="T4" fmla="*/ 0 w 246"/>
              <a:gd name="T5" fmla="*/ 0 h 13"/>
              <a:gd name="T6" fmla="*/ 0 w 246"/>
              <a:gd name="T7" fmla="*/ 2147483647 h 13"/>
              <a:gd name="T8" fmla="*/ 2147483647 w 246"/>
              <a:gd name="T9" fmla="*/ 2147483647 h 13"/>
              <a:gd name="T10" fmla="*/ 2147483647 w 246"/>
              <a:gd name="T11" fmla="*/ 2147483647 h 13"/>
              <a:gd name="T12" fmla="*/ 2147483647 w 246"/>
              <a:gd name="T13" fmla="*/ 2147483647 h 13"/>
              <a:gd name="T14" fmla="*/ 2147483647 w 246"/>
              <a:gd name="T15" fmla="*/ 0 h 13"/>
              <a:gd name="T16" fmla="*/ 2147483647 w 246"/>
              <a:gd name="T17" fmla="*/ 0 h 13"/>
              <a:gd name="T18" fmla="*/ 2147483647 w 246"/>
              <a:gd name="T19" fmla="*/ 2147483647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6" h="13">
                <a:moveTo>
                  <a:pt x="246" y="7"/>
                </a:moveTo>
                <a:lnTo>
                  <a:pt x="240" y="0"/>
                </a:lnTo>
                <a:lnTo>
                  <a:pt x="0" y="0"/>
                </a:lnTo>
                <a:lnTo>
                  <a:pt x="0" y="13"/>
                </a:lnTo>
                <a:lnTo>
                  <a:pt x="240" y="13"/>
                </a:lnTo>
                <a:lnTo>
                  <a:pt x="246" y="7"/>
                </a:lnTo>
                <a:lnTo>
                  <a:pt x="246" y="0"/>
                </a:lnTo>
                <a:lnTo>
                  <a:pt x="240" y="0"/>
                </a:lnTo>
                <a:lnTo>
                  <a:pt x="246" y="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4" name="Freeform 143"/>
          <p:cNvSpPr>
            <a:spLocks/>
          </p:cNvSpPr>
          <p:nvPr/>
        </p:nvSpPr>
        <p:spPr bwMode="auto">
          <a:xfrm>
            <a:off x="4797425" y="1698625"/>
            <a:ext cx="19050" cy="398463"/>
          </a:xfrm>
          <a:custGeom>
            <a:avLst/>
            <a:gdLst>
              <a:gd name="T0" fmla="*/ 2147483647 w 12"/>
              <a:gd name="T1" fmla="*/ 2147483647 h 251"/>
              <a:gd name="T2" fmla="*/ 2147483647 w 12"/>
              <a:gd name="T3" fmla="*/ 2147483647 h 251"/>
              <a:gd name="T4" fmla="*/ 2147483647 w 12"/>
              <a:gd name="T5" fmla="*/ 0 h 251"/>
              <a:gd name="T6" fmla="*/ 0 w 12"/>
              <a:gd name="T7" fmla="*/ 0 h 251"/>
              <a:gd name="T8" fmla="*/ 0 w 12"/>
              <a:gd name="T9" fmla="*/ 2147483647 h 251"/>
              <a:gd name="T10" fmla="*/ 2147483647 w 12"/>
              <a:gd name="T11" fmla="*/ 2147483647 h 251"/>
              <a:gd name="T12" fmla="*/ 2147483647 w 12"/>
              <a:gd name="T13" fmla="*/ 2147483647 h 251"/>
              <a:gd name="T14" fmla="*/ 2147483647 w 12"/>
              <a:gd name="T15" fmla="*/ 2147483647 h 251"/>
              <a:gd name="T16" fmla="*/ 2147483647 w 12"/>
              <a:gd name="T17" fmla="*/ 2147483647 h 251"/>
              <a:gd name="T18" fmla="*/ 2147483647 w 12"/>
              <a:gd name="T19" fmla="*/ 2147483647 h 2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" h="251">
                <a:moveTo>
                  <a:pt x="6" y="251"/>
                </a:moveTo>
                <a:lnTo>
                  <a:pt x="12" y="245"/>
                </a:lnTo>
                <a:lnTo>
                  <a:pt x="12" y="0"/>
                </a:lnTo>
                <a:lnTo>
                  <a:pt x="0" y="0"/>
                </a:lnTo>
                <a:lnTo>
                  <a:pt x="0" y="245"/>
                </a:lnTo>
                <a:lnTo>
                  <a:pt x="6" y="251"/>
                </a:lnTo>
                <a:lnTo>
                  <a:pt x="12" y="251"/>
                </a:lnTo>
                <a:lnTo>
                  <a:pt x="12" y="245"/>
                </a:lnTo>
                <a:lnTo>
                  <a:pt x="6" y="2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5" name="Rectangle 144"/>
          <p:cNvSpPr>
            <a:spLocks noChangeArrowheads="1"/>
          </p:cNvSpPr>
          <p:nvPr/>
        </p:nvSpPr>
        <p:spPr bwMode="auto">
          <a:xfrm>
            <a:off x="4478338" y="1663700"/>
            <a:ext cx="274637" cy="1163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596" name="Freeform 145"/>
          <p:cNvSpPr>
            <a:spLocks/>
          </p:cNvSpPr>
          <p:nvPr/>
        </p:nvSpPr>
        <p:spPr bwMode="auto">
          <a:xfrm>
            <a:off x="4752975" y="2816225"/>
            <a:ext cx="9525" cy="20638"/>
          </a:xfrm>
          <a:custGeom>
            <a:avLst/>
            <a:gdLst>
              <a:gd name="T0" fmla="*/ 0 w 6"/>
              <a:gd name="T1" fmla="*/ 0 h 13"/>
              <a:gd name="T2" fmla="*/ 0 w 6"/>
              <a:gd name="T3" fmla="*/ 2147483647 h 13"/>
              <a:gd name="T4" fmla="*/ 0 w 6"/>
              <a:gd name="T5" fmla="*/ 2147483647 h 13"/>
              <a:gd name="T6" fmla="*/ 0 w 6"/>
              <a:gd name="T7" fmla="*/ 2147483647 h 13"/>
              <a:gd name="T8" fmla="*/ 0 w 6"/>
              <a:gd name="T9" fmla="*/ 2147483647 h 13"/>
              <a:gd name="T10" fmla="*/ 0 w 6"/>
              <a:gd name="T11" fmla="*/ 0 h 13"/>
              <a:gd name="T12" fmla="*/ 0 w 6"/>
              <a:gd name="T13" fmla="*/ 2147483647 h 13"/>
              <a:gd name="T14" fmla="*/ 2147483647 w 6"/>
              <a:gd name="T15" fmla="*/ 2147483647 h 13"/>
              <a:gd name="T16" fmla="*/ 2147483647 w 6"/>
              <a:gd name="T17" fmla="*/ 2147483647 h 13"/>
              <a:gd name="T18" fmla="*/ 0 w 6"/>
              <a:gd name="T19" fmla="*/ 0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13">
                <a:moveTo>
                  <a:pt x="0" y="0"/>
                </a:moveTo>
                <a:lnTo>
                  <a:pt x="0" y="7"/>
                </a:lnTo>
                <a:lnTo>
                  <a:pt x="0" y="0"/>
                </a:lnTo>
                <a:lnTo>
                  <a:pt x="0" y="13"/>
                </a:lnTo>
                <a:lnTo>
                  <a:pt x="6" y="13"/>
                </a:lnTo>
                <a:lnTo>
                  <a:pt x="6" y="7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7" name="Freeform 146"/>
          <p:cNvSpPr>
            <a:spLocks/>
          </p:cNvSpPr>
          <p:nvPr/>
        </p:nvSpPr>
        <p:spPr bwMode="auto">
          <a:xfrm>
            <a:off x="4470400" y="2816225"/>
            <a:ext cx="282575" cy="20638"/>
          </a:xfrm>
          <a:custGeom>
            <a:avLst/>
            <a:gdLst>
              <a:gd name="T0" fmla="*/ 0 w 178"/>
              <a:gd name="T1" fmla="*/ 2147483647 h 13"/>
              <a:gd name="T2" fmla="*/ 2147483647 w 178"/>
              <a:gd name="T3" fmla="*/ 2147483647 h 13"/>
              <a:gd name="T4" fmla="*/ 2147483647 w 178"/>
              <a:gd name="T5" fmla="*/ 2147483647 h 13"/>
              <a:gd name="T6" fmla="*/ 2147483647 w 178"/>
              <a:gd name="T7" fmla="*/ 0 h 13"/>
              <a:gd name="T8" fmla="*/ 2147483647 w 178"/>
              <a:gd name="T9" fmla="*/ 0 h 13"/>
              <a:gd name="T10" fmla="*/ 0 w 178"/>
              <a:gd name="T11" fmla="*/ 2147483647 h 13"/>
              <a:gd name="T12" fmla="*/ 0 w 178"/>
              <a:gd name="T13" fmla="*/ 2147483647 h 13"/>
              <a:gd name="T14" fmla="*/ 0 w 178"/>
              <a:gd name="T15" fmla="*/ 2147483647 h 13"/>
              <a:gd name="T16" fmla="*/ 2147483647 w 178"/>
              <a:gd name="T17" fmla="*/ 2147483647 h 13"/>
              <a:gd name="T18" fmla="*/ 0 w 178"/>
              <a:gd name="T19" fmla="*/ 2147483647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8" h="13">
                <a:moveTo>
                  <a:pt x="0" y="7"/>
                </a:moveTo>
                <a:lnTo>
                  <a:pt x="5" y="13"/>
                </a:lnTo>
                <a:lnTo>
                  <a:pt x="178" y="13"/>
                </a:lnTo>
                <a:lnTo>
                  <a:pt x="178" y="0"/>
                </a:lnTo>
                <a:lnTo>
                  <a:pt x="5" y="0"/>
                </a:lnTo>
                <a:lnTo>
                  <a:pt x="0" y="7"/>
                </a:lnTo>
                <a:lnTo>
                  <a:pt x="0" y="13"/>
                </a:lnTo>
                <a:lnTo>
                  <a:pt x="5" y="13"/>
                </a:lnTo>
                <a:lnTo>
                  <a:pt x="0" y="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8" name="Freeform 147"/>
          <p:cNvSpPr>
            <a:spLocks/>
          </p:cNvSpPr>
          <p:nvPr/>
        </p:nvSpPr>
        <p:spPr bwMode="auto">
          <a:xfrm>
            <a:off x="4470400" y="1654175"/>
            <a:ext cx="17463" cy="1173163"/>
          </a:xfrm>
          <a:custGeom>
            <a:avLst/>
            <a:gdLst>
              <a:gd name="T0" fmla="*/ 2147483647 w 11"/>
              <a:gd name="T1" fmla="*/ 0 h 739"/>
              <a:gd name="T2" fmla="*/ 0 w 11"/>
              <a:gd name="T3" fmla="*/ 2147483647 h 739"/>
              <a:gd name="T4" fmla="*/ 0 w 11"/>
              <a:gd name="T5" fmla="*/ 2147483647 h 739"/>
              <a:gd name="T6" fmla="*/ 2147483647 w 11"/>
              <a:gd name="T7" fmla="*/ 2147483647 h 739"/>
              <a:gd name="T8" fmla="*/ 2147483647 w 11"/>
              <a:gd name="T9" fmla="*/ 2147483647 h 739"/>
              <a:gd name="T10" fmla="*/ 2147483647 w 11"/>
              <a:gd name="T11" fmla="*/ 0 h 739"/>
              <a:gd name="T12" fmla="*/ 2147483647 w 11"/>
              <a:gd name="T13" fmla="*/ 0 h 739"/>
              <a:gd name="T14" fmla="*/ 0 w 11"/>
              <a:gd name="T15" fmla="*/ 0 h 739"/>
              <a:gd name="T16" fmla="*/ 0 w 11"/>
              <a:gd name="T17" fmla="*/ 2147483647 h 739"/>
              <a:gd name="T18" fmla="*/ 2147483647 w 11"/>
              <a:gd name="T19" fmla="*/ 0 h 7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" h="739">
                <a:moveTo>
                  <a:pt x="5" y="0"/>
                </a:moveTo>
                <a:lnTo>
                  <a:pt x="0" y="6"/>
                </a:lnTo>
                <a:lnTo>
                  <a:pt x="0" y="739"/>
                </a:lnTo>
                <a:lnTo>
                  <a:pt x="11" y="739"/>
                </a:lnTo>
                <a:lnTo>
                  <a:pt x="11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99" name="Freeform 148"/>
          <p:cNvSpPr>
            <a:spLocks/>
          </p:cNvSpPr>
          <p:nvPr/>
        </p:nvSpPr>
        <p:spPr bwMode="auto">
          <a:xfrm>
            <a:off x="4478338" y="1654175"/>
            <a:ext cx="284162" cy="19050"/>
          </a:xfrm>
          <a:custGeom>
            <a:avLst/>
            <a:gdLst>
              <a:gd name="T0" fmla="*/ 2147483647 w 179"/>
              <a:gd name="T1" fmla="*/ 2147483647 h 12"/>
              <a:gd name="T2" fmla="*/ 2147483647 w 179"/>
              <a:gd name="T3" fmla="*/ 0 h 12"/>
              <a:gd name="T4" fmla="*/ 0 w 179"/>
              <a:gd name="T5" fmla="*/ 0 h 12"/>
              <a:gd name="T6" fmla="*/ 0 w 179"/>
              <a:gd name="T7" fmla="*/ 2147483647 h 12"/>
              <a:gd name="T8" fmla="*/ 2147483647 w 179"/>
              <a:gd name="T9" fmla="*/ 2147483647 h 12"/>
              <a:gd name="T10" fmla="*/ 2147483647 w 179"/>
              <a:gd name="T11" fmla="*/ 2147483647 h 12"/>
              <a:gd name="T12" fmla="*/ 2147483647 w 179"/>
              <a:gd name="T13" fmla="*/ 2147483647 h 12"/>
              <a:gd name="T14" fmla="*/ 2147483647 w 179"/>
              <a:gd name="T15" fmla="*/ 0 h 12"/>
              <a:gd name="T16" fmla="*/ 2147483647 w 179"/>
              <a:gd name="T17" fmla="*/ 0 h 12"/>
              <a:gd name="T18" fmla="*/ 2147483647 w 179"/>
              <a:gd name="T19" fmla="*/ 2147483647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9" h="12">
                <a:moveTo>
                  <a:pt x="179" y="6"/>
                </a:moveTo>
                <a:lnTo>
                  <a:pt x="173" y="0"/>
                </a:lnTo>
                <a:lnTo>
                  <a:pt x="0" y="0"/>
                </a:lnTo>
                <a:lnTo>
                  <a:pt x="0" y="12"/>
                </a:lnTo>
                <a:lnTo>
                  <a:pt x="173" y="12"/>
                </a:lnTo>
                <a:lnTo>
                  <a:pt x="179" y="6"/>
                </a:lnTo>
                <a:lnTo>
                  <a:pt x="179" y="0"/>
                </a:lnTo>
                <a:lnTo>
                  <a:pt x="173" y="0"/>
                </a:lnTo>
                <a:lnTo>
                  <a:pt x="179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0" name="Freeform 149"/>
          <p:cNvSpPr>
            <a:spLocks/>
          </p:cNvSpPr>
          <p:nvPr/>
        </p:nvSpPr>
        <p:spPr bwMode="auto">
          <a:xfrm>
            <a:off x="4745038" y="1663700"/>
            <a:ext cx="17462" cy="1173163"/>
          </a:xfrm>
          <a:custGeom>
            <a:avLst/>
            <a:gdLst>
              <a:gd name="T0" fmla="*/ 2147483647 w 11"/>
              <a:gd name="T1" fmla="*/ 2147483647 h 739"/>
              <a:gd name="T2" fmla="*/ 2147483647 w 11"/>
              <a:gd name="T3" fmla="*/ 2147483647 h 739"/>
              <a:gd name="T4" fmla="*/ 2147483647 w 11"/>
              <a:gd name="T5" fmla="*/ 0 h 739"/>
              <a:gd name="T6" fmla="*/ 0 w 11"/>
              <a:gd name="T7" fmla="*/ 0 h 739"/>
              <a:gd name="T8" fmla="*/ 0 w 11"/>
              <a:gd name="T9" fmla="*/ 2147483647 h 739"/>
              <a:gd name="T10" fmla="*/ 2147483647 w 11"/>
              <a:gd name="T11" fmla="*/ 2147483647 h 739"/>
              <a:gd name="T12" fmla="*/ 2147483647 w 11"/>
              <a:gd name="T13" fmla="*/ 2147483647 h 739"/>
              <a:gd name="T14" fmla="*/ 2147483647 w 11"/>
              <a:gd name="T15" fmla="*/ 2147483647 h 739"/>
              <a:gd name="T16" fmla="*/ 2147483647 w 11"/>
              <a:gd name="T17" fmla="*/ 2147483647 h 739"/>
              <a:gd name="T18" fmla="*/ 2147483647 w 11"/>
              <a:gd name="T19" fmla="*/ 2147483647 h 7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" h="739">
                <a:moveTo>
                  <a:pt x="5" y="739"/>
                </a:moveTo>
                <a:lnTo>
                  <a:pt x="11" y="733"/>
                </a:lnTo>
                <a:lnTo>
                  <a:pt x="11" y="0"/>
                </a:lnTo>
                <a:lnTo>
                  <a:pt x="0" y="0"/>
                </a:lnTo>
                <a:lnTo>
                  <a:pt x="0" y="733"/>
                </a:lnTo>
                <a:lnTo>
                  <a:pt x="5" y="739"/>
                </a:lnTo>
                <a:lnTo>
                  <a:pt x="11" y="739"/>
                </a:lnTo>
                <a:lnTo>
                  <a:pt x="11" y="733"/>
                </a:lnTo>
                <a:lnTo>
                  <a:pt x="5" y="73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1" name="Rectangle 150"/>
          <p:cNvSpPr>
            <a:spLocks noChangeArrowheads="1"/>
          </p:cNvSpPr>
          <p:nvPr/>
        </p:nvSpPr>
        <p:spPr bwMode="auto">
          <a:xfrm>
            <a:off x="4521200" y="1622425"/>
            <a:ext cx="195263" cy="3346450"/>
          </a:xfrm>
          <a:prstGeom prst="rect">
            <a:avLst/>
          </a:prstGeom>
          <a:solidFill>
            <a:srgbClr val="60BD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02" name="Freeform 151"/>
          <p:cNvSpPr>
            <a:spLocks/>
          </p:cNvSpPr>
          <p:nvPr/>
        </p:nvSpPr>
        <p:spPr bwMode="auto">
          <a:xfrm>
            <a:off x="4716463" y="4959350"/>
            <a:ext cx="9525" cy="19050"/>
          </a:xfrm>
          <a:custGeom>
            <a:avLst/>
            <a:gdLst>
              <a:gd name="T0" fmla="*/ 0 w 6"/>
              <a:gd name="T1" fmla="*/ 0 h 12"/>
              <a:gd name="T2" fmla="*/ 0 w 6"/>
              <a:gd name="T3" fmla="*/ 2147483647 h 12"/>
              <a:gd name="T4" fmla="*/ 0 w 6"/>
              <a:gd name="T5" fmla="*/ 2147483647 h 12"/>
              <a:gd name="T6" fmla="*/ 0 w 6"/>
              <a:gd name="T7" fmla="*/ 2147483647 h 12"/>
              <a:gd name="T8" fmla="*/ 0 w 6"/>
              <a:gd name="T9" fmla="*/ 2147483647 h 12"/>
              <a:gd name="T10" fmla="*/ 0 w 6"/>
              <a:gd name="T11" fmla="*/ 0 h 12"/>
              <a:gd name="T12" fmla="*/ 0 w 6"/>
              <a:gd name="T13" fmla="*/ 2147483647 h 12"/>
              <a:gd name="T14" fmla="*/ 2147483647 w 6"/>
              <a:gd name="T15" fmla="*/ 2147483647 h 12"/>
              <a:gd name="T16" fmla="*/ 2147483647 w 6"/>
              <a:gd name="T17" fmla="*/ 2147483647 h 12"/>
              <a:gd name="T18" fmla="*/ 0 w 6"/>
              <a:gd name="T19" fmla="*/ 0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12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3" name="Freeform 152"/>
          <p:cNvSpPr>
            <a:spLocks/>
          </p:cNvSpPr>
          <p:nvPr/>
        </p:nvSpPr>
        <p:spPr bwMode="auto">
          <a:xfrm>
            <a:off x="4508500" y="4959350"/>
            <a:ext cx="207963" cy="19050"/>
          </a:xfrm>
          <a:custGeom>
            <a:avLst/>
            <a:gdLst>
              <a:gd name="T0" fmla="*/ 0 w 131"/>
              <a:gd name="T1" fmla="*/ 2147483647 h 12"/>
              <a:gd name="T2" fmla="*/ 2147483647 w 131"/>
              <a:gd name="T3" fmla="*/ 2147483647 h 12"/>
              <a:gd name="T4" fmla="*/ 2147483647 w 131"/>
              <a:gd name="T5" fmla="*/ 2147483647 h 12"/>
              <a:gd name="T6" fmla="*/ 2147483647 w 131"/>
              <a:gd name="T7" fmla="*/ 0 h 12"/>
              <a:gd name="T8" fmla="*/ 2147483647 w 131"/>
              <a:gd name="T9" fmla="*/ 0 h 12"/>
              <a:gd name="T10" fmla="*/ 0 w 131"/>
              <a:gd name="T11" fmla="*/ 2147483647 h 12"/>
              <a:gd name="T12" fmla="*/ 0 w 131"/>
              <a:gd name="T13" fmla="*/ 2147483647 h 12"/>
              <a:gd name="T14" fmla="*/ 0 w 131"/>
              <a:gd name="T15" fmla="*/ 2147483647 h 12"/>
              <a:gd name="T16" fmla="*/ 2147483647 w 131"/>
              <a:gd name="T17" fmla="*/ 2147483647 h 12"/>
              <a:gd name="T18" fmla="*/ 0 w 131"/>
              <a:gd name="T19" fmla="*/ 2147483647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1" h="12">
                <a:moveTo>
                  <a:pt x="0" y="6"/>
                </a:moveTo>
                <a:lnTo>
                  <a:pt x="8" y="12"/>
                </a:lnTo>
                <a:lnTo>
                  <a:pt x="131" y="12"/>
                </a:lnTo>
                <a:lnTo>
                  <a:pt x="131" y="0"/>
                </a:lnTo>
                <a:lnTo>
                  <a:pt x="8" y="0"/>
                </a:lnTo>
                <a:lnTo>
                  <a:pt x="0" y="6"/>
                </a:lnTo>
                <a:lnTo>
                  <a:pt x="0" y="12"/>
                </a:lnTo>
                <a:lnTo>
                  <a:pt x="8" y="12"/>
                </a:lnTo>
                <a:lnTo>
                  <a:pt x="0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4" name="Freeform 153"/>
          <p:cNvSpPr>
            <a:spLocks/>
          </p:cNvSpPr>
          <p:nvPr/>
        </p:nvSpPr>
        <p:spPr bwMode="auto">
          <a:xfrm>
            <a:off x="4508500" y="1612900"/>
            <a:ext cx="22225" cy="3355975"/>
          </a:xfrm>
          <a:custGeom>
            <a:avLst/>
            <a:gdLst>
              <a:gd name="T0" fmla="*/ 2147483647 w 14"/>
              <a:gd name="T1" fmla="*/ 0 h 2114"/>
              <a:gd name="T2" fmla="*/ 0 w 14"/>
              <a:gd name="T3" fmla="*/ 2147483647 h 2114"/>
              <a:gd name="T4" fmla="*/ 0 w 14"/>
              <a:gd name="T5" fmla="*/ 2147483647 h 2114"/>
              <a:gd name="T6" fmla="*/ 2147483647 w 14"/>
              <a:gd name="T7" fmla="*/ 2147483647 h 2114"/>
              <a:gd name="T8" fmla="*/ 2147483647 w 14"/>
              <a:gd name="T9" fmla="*/ 2147483647 h 2114"/>
              <a:gd name="T10" fmla="*/ 2147483647 w 14"/>
              <a:gd name="T11" fmla="*/ 0 h 2114"/>
              <a:gd name="T12" fmla="*/ 2147483647 w 14"/>
              <a:gd name="T13" fmla="*/ 0 h 2114"/>
              <a:gd name="T14" fmla="*/ 0 w 14"/>
              <a:gd name="T15" fmla="*/ 0 h 2114"/>
              <a:gd name="T16" fmla="*/ 0 w 14"/>
              <a:gd name="T17" fmla="*/ 2147483647 h 2114"/>
              <a:gd name="T18" fmla="*/ 2147483647 w 14"/>
              <a:gd name="T19" fmla="*/ 0 h 21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" h="2114">
                <a:moveTo>
                  <a:pt x="8" y="0"/>
                </a:moveTo>
                <a:lnTo>
                  <a:pt x="0" y="6"/>
                </a:lnTo>
                <a:lnTo>
                  <a:pt x="0" y="2114"/>
                </a:lnTo>
                <a:lnTo>
                  <a:pt x="14" y="2114"/>
                </a:lnTo>
                <a:lnTo>
                  <a:pt x="14" y="6"/>
                </a:lnTo>
                <a:lnTo>
                  <a:pt x="8" y="0"/>
                </a:lnTo>
                <a:lnTo>
                  <a:pt x="0" y="0"/>
                </a:lnTo>
                <a:lnTo>
                  <a:pt x="0" y="6"/>
                </a:lnTo>
                <a:lnTo>
                  <a:pt x="8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5" name="Freeform 154"/>
          <p:cNvSpPr>
            <a:spLocks/>
          </p:cNvSpPr>
          <p:nvPr/>
        </p:nvSpPr>
        <p:spPr bwMode="auto">
          <a:xfrm>
            <a:off x="4521200" y="1612900"/>
            <a:ext cx="204788" cy="20638"/>
          </a:xfrm>
          <a:custGeom>
            <a:avLst/>
            <a:gdLst>
              <a:gd name="T0" fmla="*/ 2147483647 w 129"/>
              <a:gd name="T1" fmla="*/ 2147483647 h 13"/>
              <a:gd name="T2" fmla="*/ 2147483647 w 129"/>
              <a:gd name="T3" fmla="*/ 0 h 13"/>
              <a:gd name="T4" fmla="*/ 0 w 129"/>
              <a:gd name="T5" fmla="*/ 0 h 13"/>
              <a:gd name="T6" fmla="*/ 0 w 129"/>
              <a:gd name="T7" fmla="*/ 2147483647 h 13"/>
              <a:gd name="T8" fmla="*/ 2147483647 w 129"/>
              <a:gd name="T9" fmla="*/ 2147483647 h 13"/>
              <a:gd name="T10" fmla="*/ 2147483647 w 129"/>
              <a:gd name="T11" fmla="*/ 2147483647 h 13"/>
              <a:gd name="T12" fmla="*/ 2147483647 w 129"/>
              <a:gd name="T13" fmla="*/ 2147483647 h 13"/>
              <a:gd name="T14" fmla="*/ 2147483647 w 129"/>
              <a:gd name="T15" fmla="*/ 0 h 13"/>
              <a:gd name="T16" fmla="*/ 2147483647 w 129"/>
              <a:gd name="T17" fmla="*/ 0 h 13"/>
              <a:gd name="T18" fmla="*/ 2147483647 w 129"/>
              <a:gd name="T19" fmla="*/ 2147483647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9" h="13">
                <a:moveTo>
                  <a:pt x="129" y="6"/>
                </a:moveTo>
                <a:lnTo>
                  <a:pt x="123" y="0"/>
                </a:lnTo>
                <a:lnTo>
                  <a:pt x="0" y="0"/>
                </a:lnTo>
                <a:lnTo>
                  <a:pt x="0" y="13"/>
                </a:lnTo>
                <a:lnTo>
                  <a:pt x="123" y="13"/>
                </a:lnTo>
                <a:lnTo>
                  <a:pt x="129" y="6"/>
                </a:lnTo>
                <a:lnTo>
                  <a:pt x="129" y="0"/>
                </a:lnTo>
                <a:lnTo>
                  <a:pt x="123" y="0"/>
                </a:lnTo>
                <a:lnTo>
                  <a:pt x="129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6" name="Freeform 155"/>
          <p:cNvSpPr>
            <a:spLocks/>
          </p:cNvSpPr>
          <p:nvPr/>
        </p:nvSpPr>
        <p:spPr bwMode="auto">
          <a:xfrm>
            <a:off x="4706938" y="1622425"/>
            <a:ext cx="19050" cy="3355975"/>
          </a:xfrm>
          <a:custGeom>
            <a:avLst/>
            <a:gdLst>
              <a:gd name="T0" fmla="*/ 2147483647 w 12"/>
              <a:gd name="T1" fmla="*/ 2147483647 h 2114"/>
              <a:gd name="T2" fmla="*/ 2147483647 w 12"/>
              <a:gd name="T3" fmla="*/ 2147483647 h 2114"/>
              <a:gd name="T4" fmla="*/ 2147483647 w 12"/>
              <a:gd name="T5" fmla="*/ 0 h 2114"/>
              <a:gd name="T6" fmla="*/ 0 w 12"/>
              <a:gd name="T7" fmla="*/ 0 h 2114"/>
              <a:gd name="T8" fmla="*/ 0 w 12"/>
              <a:gd name="T9" fmla="*/ 2147483647 h 2114"/>
              <a:gd name="T10" fmla="*/ 2147483647 w 12"/>
              <a:gd name="T11" fmla="*/ 2147483647 h 2114"/>
              <a:gd name="T12" fmla="*/ 2147483647 w 12"/>
              <a:gd name="T13" fmla="*/ 2147483647 h 2114"/>
              <a:gd name="T14" fmla="*/ 2147483647 w 12"/>
              <a:gd name="T15" fmla="*/ 2147483647 h 2114"/>
              <a:gd name="T16" fmla="*/ 2147483647 w 12"/>
              <a:gd name="T17" fmla="*/ 2147483647 h 2114"/>
              <a:gd name="T18" fmla="*/ 2147483647 w 12"/>
              <a:gd name="T19" fmla="*/ 2147483647 h 21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" h="2114">
                <a:moveTo>
                  <a:pt x="6" y="2114"/>
                </a:moveTo>
                <a:lnTo>
                  <a:pt x="12" y="2108"/>
                </a:lnTo>
                <a:lnTo>
                  <a:pt x="12" y="0"/>
                </a:lnTo>
                <a:lnTo>
                  <a:pt x="0" y="0"/>
                </a:lnTo>
                <a:lnTo>
                  <a:pt x="0" y="2108"/>
                </a:lnTo>
                <a:lnTo>
                  <a:pt x="6" y="2114"/>
                </a:lnTo>
                <a:lnTo>
                  <a:pt x="12" y="2114"/>
                </a:lnTo>
                <a:lnTo>
                  <a:pt x="12" y="2108"/>
                </a:lnTo>
                <a:lnTo>
                  <a:pt x="6" y="211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7" name="Rectangle 156"/>
          <p:cNvSpPr>
            <a:spLocks noChangeArrowheads="1"/>
          </p:cNvSpPr>
          <p:nvPr/>
        </p:nvSpPr>
        <p:spPr bwMode="auto">
          <a:xfrm>
            <a:off x="1270000" y="1701800"/>
            <a:ext cx="379413" cy="387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08" name="Freeform 157"/>
          <p:cNvSpPr>
            <a:spLocks/>
          </p:cNvSpPr>
          <p:nvPr/>
        </p:nvSpPr>
        <p:spPr bwMode="auto">
          <a:xfrm>
            <a:off x="1649413" y="2079625"/>
            <a:ext cx="11112" cy="22225"/>
          </a:xfrm>
          <a:custGeom>
            <a:avLst/>
            <a:gdLst>
              <a:gd name="T0" fmla="*/ 0 w 7"/>
              <a:gd name="T1" fmla="*/ 0 h 14"/>
              <a:gd name="T2" fmla="*/ 0 w 7"/>
              <a:gd name="T3" fmla="*/ 2147483647 h 14"/>
              <a:gd name="T4" fmla="*/ 0 w 7"/>
              <a:gd name="T5" fmla="*/ 2147483647 h 14"/>
              <a:gd name="T6" fmla="*/ 0 w 7"/>
              <a:gd name="T7" fmla="*/ 2147483647 h 14"/>
              <a:gd name="T8" fmla="*/ 0 w 7"/>
              <a:gd name="T9" fmla="*/ 2147483647 h 14"/>
              <a:gd name="T10" fmla="*/ 0 w 7"/>
              <a:gd name="T11" fmla="*/ 0 h 14"/>
              <a:gd name="T12" fmla="*/ 0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2147483647 h 14"/>
              <a:gd name="T18" fmla="*/ 0 w 7"/>
              <a:gd name="T19" fmla="*/ 0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" h="14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  <a:lnTo>
                  <a:pt x="0" y="14"/>
                </a:lnTo>
                <a:lnTo>
                  <a:pt x="7" y="14"/>
                </a:lnTo>
                <a:lnTo>
                  <a:pt x="7" y="6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9" name="Freeform 158"/>
          <p:cNvSpPr>
            <a:spLocks/>
          </p:cNvSpPr>
          <p:nvPr/>
        </p:nvSpPr>
        <p:spPr bwMode="auto">
          <a:xfrm>
            <a:off x="1260475" y="2079625"/>
            <a:ext cx="388938" cy="22225"/>
          </a:xfrm>
          <a:custGeom>
            <a:avLst/>
            <a:gdLst>
              <a:gd name="T0" fmla="*/ 0 w 245"/>
              <a:gd name="T1" fmla="*/ 2147483647 h 14"/>
              <a:gd name="T2" fmla="*/ 2147483647 w 245"/>
              <a:gd name="T3" fmla="*/ 2147483647 h 14"/>
              <a:gd name="T4" fmla="*/ 2147483647 w 245"/>
              <a:gd name="T5" fmla="*/ 2147483647 h 14"/>
              <a:gd name="T6" fmla="*/ 2147483647 w 245"/>
              <a:gd name="T7" fmla="*/ 0 h 14"/>
              <a:gd name="T8" fmla="*/ 2147483647 w 245"/>
              <a:gd name="T9" fmla="*/ 0 h 14"/>
              <a:gd name="T10" fmla="*/ 0 w 245"/>
              <a:gd name="T11" fmla="*/ 2147483647 h 14"/>
              <a:gd name="T12" fmla="*/ 0 w 245"/>
              <a:gd name="T13" fmla="*/ 2147483647 h 14"/>
              <a:gd name="T14" fmla="*/ 0 w 245"/>
              <a:gd name="T15" fmla="*/ 2147483647 h 14"/>
              <a:gd name="T16" fmla="*/ 2147483647 w 245"/>
              <a:gd name="T17" fmla="*/ 2147483647 h 14"/>
              <a:gd name="T18" fmla="*/ 0 w 245"/>
              <a:gd name="T19" fmla="*/ 2147483647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5" h="14">
                <a:moveTo>
                  <a:pt x="0" y="6"/>
                </a:moveTo>
                <a:lnTo>
                  <a:pt x="6" y="14"/>
                </a:lnTo>
                <a:lnTo>
                  <a:pt x="245" y="14"/>
                </a:lnTo>
                <a:lnTo>
                  <a:pt x="245" y="0"/>
                </a:lnTo>
                <a:lnTo>
                  <a:pt x="6" y="0"/>
                </a:lnTo>
                <a:lnTo>
                  <a:pt x="0" y="6"/>
                </a:lnTo>
                <a:lnTo>
                  <a:pt x="0" y="14"/>
                </a:lnTo>
                <a:lnTo>
                  <a:pt x="6" y="14"/>
                </a:lnTo>
                <a:lnTo>
                  <a:pt x="0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0" name="Freeform 159"/>
          <p:cNvSpPr>
            <a:spLocks/>
          </p:cNvSpPr>
          <p:nvPr/>
        </p:nvSpPr>
        <p:spPr bwMode="auto">
          <a:xfrm>
            <a:off x="1260475" y="1692275"/>
            <a:ext cx="19050" cy="396875"/>
          </a:xfrm>
          <a:custGeom>
            <a:avLst/>
            <a:gdLst>
              <a:gd name="T0" fmla="*/ 2147483647 w 12"/>
              <a:gd name="T1" fmla="*/ 0 h 250"/>
              <a:gd name="T2" fmla="*/ 0 w 12"/>
              <a:gd name="T3" fmla="*/ 2147483647 h 250"/>
              <a:gd name="T4" fmla="*/ 0 w 12"/>
              <a:gd name="T5" fmla="*/ 2147483647 h 250"/>
              <a:gd name="T6" fmla="*/ 2147483647 w 12"/>
              <a:gd name="T7" fmla="*/ 2147483647 h 250"/>
              <a:gd name="T8" fmla="*/ 2147483647 w 12"/>
              <a:gd name="T9" fmla="*/ 2147483647 h 250"/>
              <a:gd name="T10" fmla="*/ 2147483647 w 12"/>
              <a:gd name="T11" fmla="*/ 0 h 250"/>
              <a:gd name="T12" fmla="*/ 2147483647 w 12"/>
              <a:gd name="T13" fmla="*/ 0 h 250"/>
              <a:gd name="T14" fmla="*/ 0 w 12"/>
              <a:gd name="T15" fmla="*/ 0 h 250"/>
              <a:gd name="T16" fmla="*/ 0 w 12"/>
              <a:gd name="T17" fmla="*/ 2147483647 h 250"/>
              <a:gd name="T18" fmla="*/ 2147483647 w 12"/>
              <a:gd name="T19" fmla="*/ 0 h 2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" h="250">
                <a:moveTo>
                  <a:pt x="6" y="0"/>
                </a:moveTo>
                <a:lnTo>
                  <a:pt x="0" y="6"/>
                </a:lnTo>
                <a:lnTo>
                  <a:pt x="0" y="250"/>
                </a:lnTo>
                <a:lnTo>
                  <a:pt x="12" y="250"/>
                </a:lnTo>
                <a:lnTo>
                  <a:pt x="12" y="6"/>
                </a:ln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1" name="Freeform 160"/>
          <p:cNvSpPr>
            <a:spLocks/>
          </p:cNvSpPr>
          <p:nvPr/>
        </p:nvSpPr>
        <p:spPr bwMode="auto">
          <a:xfrm>
            <a:off x="1270000" y="1692275"/>
            <a:ext cx="390525" cy="17463"/>
          </a:xfrm>
          <a:custGeom>
            <a:avLst/>
            <a:gdLst>
              <a:gd name="T0" fmla="*/ 2147483647 w 246"/>
              <a:gd name="T1" fmla="*/ 2147483647 h 11"/>
              <a:gd name="T2" fmla="*/ 2147483647 w 246"/>
              <a:gd name="T3" fmla="*/ 0 h 11"/>
              <a:gd name="T4" fmla="*/ 0 w 246"/>
              <a:gd name="T5" fmla="*/ 0 h 11"/>
              <a:gd name="T6" fmla="*/ 0 w 246"/>
              <a:gd name="T7" fmla="*/ 2147483647 h 11"/>
              <a:gd name="T8" fmla="*/ 2147483647 w 246"/>
              <a:gd name="T9" fmla="*/ 2147483647 h 11"/>
              <a:gd name="T10" fmla="*/ 2147483647 w 246"/>
              <a:gd name="T11" fmla="*/ 2147483647 h 11"/>
              <a:gd name="T12" fmla="*/ 2147483647 w 246"/>
              <a:gd name="T13" fmla="*/ 2147483647 h 11"/>
              <a:gd name="T14" fmla="*/ 2147483647 w 246"/>
              <a:gd name="T15" fmla="*/ 0 h 11"/>
              <a:gd name="T16" fmla="*/ 2147483647 w 246"/>
              <a:gd name="T17" fmla="*/ 0 h 11"/>
              <a:gd name="T18" fmla="*/ 2147483647 w 246"/>
              <a:gd name="T19" fmla="*/ 2147483647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6" h="11">
                <a:moveTo>
                  <a:pt x="246" y="6"/>
                </a:moveTo>
                <a:lnTo>
                  <a:pt x="239" y="0"/>
                </a:lnTo>
                <a:lnTo>
                  <a:pt x="0" y="0"/>
                </a:lnTo>
                <a:lnTo>
                  <a:pt x="0" y="11"/>
                </a:lnTo>
                <a:lnTo>
                  <a:pt x="239" y="11"/>
                </a:lnTo>
                <a:lnTo>
                  <a:pt x="246" y="6"/>
                </a:lnTo>
                <a:lnTo>
                  <a:pt x="246" y="0"/>
                </a:lnTo>
                <a:lnTo>
                  <a:pt x="239" y="0"/>
                </a:lnTo>
                <a:lnTo>
                  <a:pt x="246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2" name="Freeform 161"/>
          <p:cNvSpPr>
            <a:spLocks/>
          </p:cNvSpPr>
          <p:nvPr/>
        </p:nvSpPr>
        <p:spPr bwMode="auto">
          <a:xfrm>
            <a:off x="1639888" y="1701800"/>
            <a:ext cx="20637" cy="400050"/>
          </a:xfrm>
          <a:custGeom>
            <a:avLst/>
            <a:gdLst>
              <a:gd name="T0" fmla="*/ 2147483647 w 13"/>
              <a:gd name="T1" fmla="*/ 2147483647 h 252"/>
              <a:gd name="T2" fmla="*/ 2147483647 w 13"/>
              <a:gd name="T3" fmla="*/ 2147483647 h 252"/>
              <a:gd name="T4" fmla="*/ 2147483647 w 13"/>
              <a:gd name="T5" fmla="*/ 0 h 252"/>
              <a:gd name="T6" fmla="*/ 0 w 13"/>
              <a:gd name="T7" fmla="*/ 0 h 252"/>
              <a:gd name="T8" fmla="*/ 0 w 13"/>
              <a:gd name="T9" fmla="*/ 2147483647 h 252"/>
              <a:gd name="T10" fmla="*/ 2147483647 w 13"/>
              <a:gd name="T11" fmla="*/ 2147483647 h 252"/>
              <a:gd name="T12" fmla="*/ 2147483647 w 13"/>
              <a:gd name="T13" fmla="*/ 2147483647 h 252"/>
              <a:gd name="T14" fmla="*/ 2147483647 w 13"/>
              <a:gd name="T15" fmla="*/ 2147483647 h 252"/>
              <a:gd name="T16" fmla="*/ 2147483647 w 13"/>
              <a:gd name="T17" fmla="*/ 2147483647 h 252"/>
              <a:gd name="T18" fmla="*/ 2147483647 w 13"/>
              <a:gd name="T19" fmla="*/ 2147483647 h 2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" h="252">
                <a:moveTo>
                  <a:pt x="6" y="252"/>
                </a:moveTo>
                <a:lnTo>
                  <a:pt x="13" y="244"/>
                </a:lnTo>
                <a:lnTo>
                  <a:pt x="13" y="0"/>
                </a:lnTo>
                <a:lnTo>
                  <a:pt x="0" y="0"/>
                </a:lnTo>
                <a:lnTo>
                  <a:pt x="0" y="244"/>
                </a:lnTo>
                <a:lnTo>
                  <a:pt x="6" y="252"/>
                </a:lnTo>
                <a:lnTo>
                  <a:pt x="13" y="252"/>
                </a:lnTo>
                <a:lnTo>
                  <a:pt x="13" y="244"/>
                </a:lnTo>
                <a:lnTo>
                  <a:pt x="6" y="25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3" name="Rectangle 162"/>
          <p:cNvSpPr>
            <a:spLocks noChangeArrowheads="1"/>
          </p:cNvSpPr>
          <p:nvPr/>
        </p:nvSpPr>
        <p:spPr bwMode="auto">
          <a:xfrm>
            <a:off x="1323975" y="1666875"/>
            <a:ext cx="274638" cy="1163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14" name="Freeform 163"/>
          <p:cNvSpPr>
            <a:spLocks/>
          </p:cNvSpPr>
          <p:nvPr/>
        </p:nvSpPr>
        <p:spPr bwMode="auto">
          <a:xfrm>
            <a:off x="1598613" y="2820988"/>
            <a:ext cx="9525" cy="17462"/>
          </a:xfrm>
          <a:custGeom>
            <a:avLst/>
            <a:gdLst>
              <a:gd name="T0" fmla="*/ 0 w 6"/>
              <a:gd name="T1" fmla="*/ 0 h 11"/>
              <a:gd name="T2" fmla="*/ 0 w 6"/>
              <a:gd name="T3" fmla="*/ 2147483647 h 11"/>
              <a:gd name="T4" fmla="*/ 0 w 6"/>
              <a:gd name="T5" fmla="*/ 2147483647 h 11"/>
              <a:gd name="T6" fmla="*/ 0 w 6"/>
              <a:gd name="T7" fmla="*/ 2147483647 h 11"/>
              <a:gd name="T8" fmla="*/ 0 w 6"/>
              <a:gd name="T9" fmla="*/ 2147483647 h 11"/>
              <a:gd name="T10" fmla="*/ 0 w 6"/>
              <a:gd name="T11" fmla="*/ 0 h 11"/>
              <a:gd name="T12" fmla="*/ 0 w 6"/>
              <a:gd name="T13" fmla="*/ 2147483647 h 11"/>
              <a:gd name="T14" fmla="*/ 2147483647 w 6"/>
              <a:gd name="T15" fmla="*/ 2147483647 h 11"/>
              <a:gd name="T16" fmla="*/ 2147483647 w 6"/>
              <a:gd name="T17" fmla="*/ 2147483647 h 11"/>
              <a:gd name="T18" fmla="*/ 0 w 6"/>
              <a:gd name="T19" fmla="*/ 0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11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  <a:lnTo>
                  <a:pt x="0" y="11"/>
                </a:lnTo>
                <a:lnTo>
                  <a:pt x="6" y="11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5" name="Freeform 164"/>
          <p:cNvSpPr>
            <a:spLocks/>
          </p:cNvSpPr>
          <p:nvPr/>
        </p:nvSpPr>
        <p:spPr bwMode="auto">
          <a:xfrm>
            <a:off x="1314450" y="2820988"/>
            <a:ext cx="284163" cy="17462"/>
          </a:xfrm>
          <a:custGeom>
            <a:avLst/>
            <a:gdLst>
              <a:gd name="T0" fmla="*/ 0 w 179"/>
              <a:gd name="T1" fmla="*/ 2147483647 h 11"/>
              <a:gd name="T2" fmla="*/ 2147483647 w 179"/>
              <a:gd name="T3" fmla="*/ 2147483647 h 11"/>
              <a:gd name="T4" fmla="*/ 2147483647 w 179"/>
              <a:gd name="T5" fmla="*/ 2147483647 h 11"/>
              <a:gd name="T6" fmla="*/ 2147483647 w 179"/>
              <a:gd name="T7" fmla="*/ 0 h 11"/>
              <a:gd name="T8" fmla="*/ 2147483647 w 179"/>
              <a:gd name="T9" fmla="*/ 0 h 11"/>
              <a:gd name="T10" fmla="*/ 0 w 179"/>
              <a:gd name="T11" fmla="*/ 2147483647 h 11"/>
              <a:gd name="T12" fmla="*/ 0 w 179"/>
              <a:gd name="T13" fmla="*/ 2147483647 h 11"/>
              <a:gd name="T14" fmla="*/ 0 w 179"/>
              <a:gd name="T15" fmla="*/ 2147483647 h 11"/>
              <a:gd name="T16" fmla="*/ 2147483647 w 179"/>
              <a:gd name="T17" fmla="*/ 2147483647 h 11"/>
              <a:gd name="T18" fmla="*/ 0 w 179"/>
              <a:gd name="T19" fmla="*/ 2147483647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9" h="11">
                <a:moveTo>
                  <a:pt x="0" y="6"/>
                </a:moveTo>
                <a:lnTo>
                  <a:pt x="6" y="11"/>
                </a:lnTo>
                <a:lnTo>
                  <a:pt x="179" y="11"/>
                </a:lnTo>
                <a:lnTo>
                  <a:pt x="179" y="0"/>
                </a:lnTo>
                <a:lnTo>
                  <a:pt x="6" y="0"/>
                </a:lnTo>
                <a:lnTo>
                  <a:pt x="0" y="6"/>
                </a:lnTo>
                <a:lnTo>
                  <a:pt x="0" y="11"/>
                </a:lnTo>
                <a:lnTo>
                  <a:pt x="6" y="11"/>
                </a:lnTo>
                <a:lnTo>
                  <a:pt x="0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6" name="Freeform 165"/>
          <p:cNvSpPr>
            <a:spLocks/>
          </p:cNvSpPr>
          <p:nvPr/>
        </p:nvSpPr>
        <p:spPr bwMode="auto">
          <a:xfrm>
            <a:off x="1314450" y="1657350"/>
            <a:ext cx="17463" cy="1173163"/>
          </a:xfrm>
          <a:custGeom>
            <a:avLst/>
            <a:gdLst>
              <a:gd name="T0" fmla="*/ 2147483647 w 11"/>
              <a:gd name="T1" fmla="*/ 0 h 739"/>
              <a:gd name="T2" fmla="*/ 0 w 11"/>
              <a:gd name="T3" fmla="*/ 2147483647 h 739"/>
              <a:gd name="T4" fmla="*/ 0 w 11"/>
              <a:gd name="T5" fmla="*/ 2147483647 h 739"/>
              <a:gd name="T6" fmla="*/ 2147483647 w 11"/>
              <a:gd name="T7" fmla="*/ 2147483647 h 739"/>
              <a:gd name="T8" fmla="*/ 2147483647 w 11"/>
              <a:gd name="T9" fmla="*/ 2147483647 h 739"/>
              <a:gd name="T10" fmla="*/ 2147483647 w 11"/>
              <a:gd name="T11" fmla="*/ 0 h 739"/>
              <a:gd name="T12" fmla="*/ 2147483647 w 11"/>
              <a:gd name="T13" fmla="*/ 0 h 739"/>
              <a:gd name="T14" fmla="*/ 0 w 11"/>
              <a:gd name="T15" fmla="*/ 0 h 739"/>
              <a:gd name="T16" fmla="*/ 0 w 11"/>
              <a:gd name="T17" fmla="*/ 2147483647 h 739"/>
              <a:gd name="T18" fmla="*/ 2147483647 w 11"/>
              <a:gd name="T19" fmla="*/ 0 h 7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" h="739">
                <a:moveTo>
                  <a:pt x="6" y="0"/>
                </a:moveTo>
                <a:lnTo>
                  <a:pt x="0" y="6"/>
                </a:lnTo>
                <a:lnTo>
                  <a:pt x="0" y="739"/>
                </a:lnTo>
                <a:lnTo>
                  <a:pt x="11" y="739"/>
                </a:lnTo>
                <a:lnTo>
                  <a:pt x="11" y="6"/>
                </a:ln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7" name="Freeform 166"/>
          <p:cNvSpPr>
            <a:spLocks/>
          </p:cNvSpPr>
          <p:nvPr/>
        </p:nvSpPr>
        <p:spPr bwMode="auto">
          <a:xfrm>
            <a:off x="1323975" y="1657350"/>
            <a:ext cx="284163" cy="17463"/>
          </a:xfrm>
          <a:custGeom>
            <a:avLst/>
            <a:gdLst>
              <a:gd name="T0" fmla="*/ 2147483647 w 179"/>
              <a:gd name="T1" fmla="*/ 2147483647 h 11"/>
              <a:gd name="T2" fmla="*/ 2147483647 w 179"/>
              <a:gd name="T3" fmla="*/ 0 h 11"/>
              <a:gd name="T4" fmla="*/ 0 w 179"/>
              <a:gd name="T5" fmla="*/ 0 h 11"/>
              <a:gd name="T6" fmla="*/ 0 w 179"/>
              <a:gd name="T7" fmla="*/ 2147483647 h 11"/>
              <a:gd name="T8" fmla="*/ 2147483647 w 179"/>
              <a:gd name="T9" fmla="*/ 2147483647 h 11"/>
              <a:gd name="T10" fmla="*/ 2147483647 w 179"/>
              <a:gd name="T11" fmla="*/ 2147483647 h 11"/>
              <a:gd name="T12" fmla="*/ 2147483647 w 179"/>
              <a:gd name="T13" fmla="*/ 2147483647 h 11"/>
              <a:gd name="T14" fmla="*/ 2147483647 w 179"/>
              <a:gd name="T15" fmla="*/ 0 h 11"/>
              <a:gd name="T16" fmla="*/ 2147483647 w 179"/>
              <a:gd name="T17" fmla="*/ 0 h 11"/>
              <a:gd name="T18" fmla="*/ 2147483647 w 179"/>
              <a:gd name="T19" fmla="*/ 2147483647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9" h="11">
                <a:moveTo>
                  <a:pt x="179" y="6"/>
                </a:moveTo>
                <a:lnTo>
                  <a:pt x="173" y="0"/>
                </a:lnTo>
                <a:lnTo>
                  <a:pt x="0" y="0"/>
                </a:lnTo>
                <a:lnTo>
                  <a:pt x="0" y="11"/>
                </a:lnTo>
                <a:lnTo>
                  <a:pt x="173" y="11"/>
                </a:lnTo>
                <a:lnTo>
                  <a:pt x="179" y="6"/>
                </a:lnTo>
                <a:lnTo>
                  <a:pt x="179" y="0"/>
                </a:lnTo>
                <a:lnTo>
                  <a:pt x="173" y="0"/>
                </a:lnTo>
                <a:lnTo>
                  <a:pt x="179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8" name="Freeform 167"/>
          <p:cNvSpPr>
            <a:spLocks/>
          </p:cNvSpPr>
          <p:nvPr/>
        </p:nvSpPr>
        <p:spPr bwMode="auto">
          <a:xfrm>
            <a:off x="1585913" y="1666875"/>
            <a:ext cx="22225" cy="1171575"/>
          </a:xfrm>
          <a:custGeom>
            <a:avLst/>
            <a:gdLst>
              <a:gd name="T0" fmla="*/ 2147483647 w 14"/>
              <a:gd name="T1" fmla="*/ 2147483647 h 738"/>
              <a:gd name="T2" fmla="*/ 2147483647 w 14"/>
              <a:gd name="T3" fmla="*/ 2147483647 h 738"/>
              <a:gd name="T4" fmla="*/ 2147483647 w 14"/>
              <a:gd name="T5" fmla="*/ 0 h 738"/>
              <a:gd name="T6" fmla="*/ 0 w 14"/>
              <a:gd name="T7" fmla="*/ 0 h 738"/>
              <a:gd name="T8" fmla="*/ 0 w 14"/>
              <a:gd name="T9" fmla="*/ 2147483647 h 738"/>
              <a:gd name="T10" fmla="*/ 2147483647 w 14"/>
              <a:gd name="T11" fmla="*/ 2147483647 h 738"/>
              <a:gd name="T12" fmla="*/ 2147483647 w 14"/>
              <a:gd name="T13" fmla="*/ 2147483647 h 738"/>
              <a:gd name="T14" fmla="*/ 2147483647 w 14"/>
              <a:gd name="T15" fmla="*/ 2147483647 h 738"/>
              <a:gd name="T16" fmla="*/ 2147483647 w 14"/>
              <a:gd name="T17" fmla="*/ 2147483647 h 738"/>
              <a:gd name="T18" fmla="*/ 2147483647 w 14"/>
              <a:gd name="T19" fmla="*/ 2147483647 h 7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" h="738">
                <a:moveTo>
                  <a:pt x="8" y="738"/>
                </a:moveTo>
                <a:lnTo>
                  <a:pt x="14" y="733"/>
                </a:lnTo>
                <a:lnTo>
                  <a:pt x="14" y="0"/>
                </a:lnTo>
                <a:lnTo>
                  <a:pt x="0" y="0"/>
                </a:lnTo>
                <a:lnTo>
                  <a:pt x="0" y="733"/>
                </a:lnTo>
                <a:lnTo>
                  <a:pt x="8" y="738"/>
                </a:lnTo>
                <a:lnTo>
                  <a:pt x="14" y="738"/>
                </a:lnTo>
                <a:lnTo>
                  <a:pt x="14" y="733"/>
                </a:lnTo>
                <a:lnTo>
                  <a:pt x="8" y="73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9" name="Rectangle 168"/>
          <p:cNvSpPr>
            <a:spLocks noChangeArrowheads="1"/>
          </p:cNvSpPr>
          <p:nvPr/>
        </p:nvSpPr>
        <p:spPr bwMode="auto">
          <a:xfrm>
            <a:off x="1362075" y="1622425"/>
            <a:ext cx="188913" cy="3811588"/>
          </a:xfrm>
          <a:prstGeom prst="rect">
            <a:avLst/>
          </a:prstGeom>
          <a:solidFill>
            <a:srgbClr val="60BD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20" name="Freeform 169"/>
          <p:cNvSpPr>
            <a:spLocks/>
          </p:cNvSpPr>
          <p:nvPr/>
        </p:nvSpPr>
        <p:spPr bwMode="auto">
          <a:xfrm>
            <a:off x="1550988" y="5424488"/>
            <a:ext cx="9525" cy="19050"/>
          </a:xfrm>
          <a:custGeom>
            <a:avLst/>
            <a:gdLst>
              <a:gd name="T0" fmla="*/ 0 w 6"/>
              <a:gd name="T1" fmla="*/ 0 h 12"/>
              <a:gd name="T2" fmla="*/ 0 w 6"/>
              <a:gd name="T3" fmla="*/ 2147483647 h 12"/>
              <a:gd name="T4" fmla="*/ 0 w 6"/>
              <a:gd name="T5" fmla="*/ 2147483647 h 12"/>
              <a:gd name="T6" fmla="*/ 0 w 6"/>
              <a:gd name="T7" fmla="*/ 2147483647 h 12"/>
              <a:gd name="T8" fmla="*/ 0 w 6"/>
              <a:gd name="T9" fmla="*/ 2147483647 h 12"/>
              <a:gd name="T10" fmla="*/ 0 w 6"/>
              <a:gd name="T11" fmla="*/ 0 h 12"/>
              <a:gd name="T12" fmla="*/ 0 w 6"/>
              <a:gd name="T13" fmla="*/ 2147483647 h 12"/>
              <a:gd name="T14" fmla="*/ 2147483647 w 6"/>
              <a:gd name="T15" fmla="*/ 2147483647 h 12"/>
              <a:gd name="T16" fmla="*/ 2147483647 w 6"/>
              <a:gd name="T17" fmla="*/ 2147483647 h 12"/>
              <a:gd name="T18" fmla="*/ 0 w 6"/>
              <a:gd name="T19" fmla="*/ 0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12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1" name="Freeform 170"/>
          <p:cNvSpPr>
            <a:spLocks/>
          </p:cNvSpPr>
          <p:nvPr/>
        </p:nvSpPr>
        <p:spPr bwMode="auto">
          <a:xfrm>
            <a:off x="1354138" y="5424488"/>
            <a:ext cx="196850" cy="19050"/>
          </a:xfrm>
          <a:custGeom>
            <a:avLst/>
            <a:gdLst>
              <a:gd name="T0" fmla="*/ 0 w 124"/>
              <a:gd name="T1" fmla="*/ 2147483647 h 12"/>
              <a:gd name="T2" fmla="*/ 2147483647 w 124"/>
              <a:gd name="T3" fmla="*/ 2147483647 h 12"/>
              <a:gd name="T4" fmla="*/ 2147483647 w 124"/>
              <a:gd name="T5" fmla="*/ 2147483647 h 12"/>
              <a:gd name="T6" fmla="*/ 2147483647 w 124"/>
              <a:gd name="T7" fmla="*/ 0 h 12"/>
              <a:gd name="T8" fmla="*/ 2147483647 w 124"/>
              <a:gd name="T9" fmla="*/ 0 h 12"/>
              <a:gd name="T10" fmla="*/ 0 w 124"/>
              <a:gd name="T11" fmla="*/ 2147483647 h 12"/>
              <a:gd name="T12" fmla="*/ 0 w 124"/>
              <a:gd name="T13" fmla="*/ 2147483647 h 12"/>
              <a:gd name="T14" fmla="*/ 0 w 124"/>
              <a:gd name="T15" fmla="*/ 2147483647 h 12"/>
              <a:gd name="T16" fmla="*/ 2147483647 w 124"/>
              <a:gd name="T17" fmla="*/ 2147483647 h 12"/>
              <a:gd name="T18" fmla="*/ 0 w 124"/>
              <a:gd name="T19" fmla="*/ 2147483647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4" h="12">
                <a:moveTo>
                  <a:pt x="0" y="6"/>
                </a:moveTo>
                <a:lnTo>
                  <a:pt x="5" y="12"/>
                </a:lnTo>
                <a:lnTo>
                  <a:pt x="124" y="12"/>
                </a:lnTo>
                <a:lnTo>
                  <a:pt x="124" y="0"/>
                </a:lnTo>
                <a:lnTo>
                  <a:pt x="5" y="0"/>
                </a:lnTo>
                <a:lnTo>
                  <a:pt x="0" y="6"/>
                </a:lnTo>
                <a:lnTo>
                  <a:pt x="0" y="12"/>
                </a:lnTo>
                <a:lnTo>
                  <a:pt x="5" y="12"/>
                </a:lnTo>
                <a:lnTo>
                  <a:pt x="0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2" name="Freeform 171"/>
          <p:cNvSpPr>
            <a:spLocks/>
          </p:cNvSpPr>
          <p:nvPr/>
        </p:nvSpPr>
        <p:spPr bwMode="auto">
          <a:xfrm>
            <a:off x="1354138" y="1612900"/>
            <a:ext cx="17462" cy="3821113"/>
          </a:xfrm>
          <a:custGeom>
            <a:avLst/>
            <a:gdLst>
              <a:gd name="T0" fmla="*/ 2147483647 w 11"/>
              <a:gd name="T1" fmla="*/ 0 h 2407"/>
              <a:gd name="T2" fmla="*/ 0 w 11"/>
              <a:gd name="T3" fmla="*/ 2147483647 h 2407"/>
              <a:gd name="T4" fmla="*/ 0 w 11"/>
              <a:gd name="T5" fmla="*/ 2147483647 h 2407"/>
              <a:gd name="T6" fmla="*/ 2147483647 w 11"/>
              <a:gd name="T7" fmla="*/ 2147483647 h 2407"/>
              <a:gd name="T8" fmla="*/ 2147483647 w 11"/>
              <a:gd name="T9" fmla="*/ 2147483647 h 2407"/>
              <a:gd name="T10" fmla="*/ 2147483647 w 11"/>
              <a:gd name="T11" fmla="*/ 0 h 2407"/>
              <a:gd name="T12" fmla="*/ 2147483647 w 11"/>
              <a:gd name="T13" fmla="*/ 0 h 2407"/>
              <a:gd name="T14" fmla="*/ 0 w 11"/>
              <a:gd name="T15" fmla="*/ 0 h 2407"/>
              <a:gd name="T16" fmla="*/ 0 w 11"/>
              <a:gd name="T17" fmla="*/ 2147483647 h 2407"/>
              <a:gd name="T18" fmla="*/ 2147483647 w 11"/>
              <a:gd name="T19" fmla="*/ 0 h 240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" h="2407">
                <a:moveTo>
                  <a:pt x="5" y="0"/>
                </a:moveTo>
                <a:lnTo>
                  <a:pt x="0" y="6"/>
                </a:lnTo>
                <a:lnTo>
                  <a:pt x="0" y="2407"/>
                </a:lnTo>
                <a:lnTo>
                  <a:pt x="11" y="2407"/>
                </a:lnTo>
                <a:lnTo>
                  <a:pt x="11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3" name="Freeform 172"/>
          <p:cNvSpPr>
            <a:spLocks/>
          </p:cNvSpPr>
          <p:nvPr/>
        </p:nvSpPr>
        <p:spPr bwMode="auto">
          <a:xfrm>
            <a:off x="1362075" y="1612900"/>
            <a:ext cx="198438" cy="20638"/>
          </a:xfrm>
          <a:custGeom>
            <a:avLst/>
            <a:gdLst>
              <a:gd name="T0" fmla="*/ 2147483647 w 125"/>
              <a:gd name="T1" fmla="*/ 2147483647 h 13"/>
              <a:gd name="T2" fmla="*/ 2147483647 w 125"/>
              <a:gd name="T3" fmla="*/ 0 h 13"/>
              <a:gd name="T4" fmla="*/ 0 w 125"/>
              <a:gd name="T5" fmla="*/ 0 h 13"/>
              <a:gd name="T6" fmla="*/ 0 w 125"/>
              <a:gd name="T7" fmla="*/ 2147483647 h 13"/>
              <a:gd name="T8" fmla="*/ 2147483647 w 125"/>
              <a:gd name="T9" fmla="*/ 2147483647 h 13"/>
              <a:gd name="T10" fmla="*/ 2147483647 w 125"/>
              <a:gd name="T11" fmla="*/ 2147483647 h 13"/>
              <a:gd name="T12" fmla="*/ 2147483647 w 125"/>
              <a:gd name="T13" fmla="*/ 2147483647 h 13"/>
              <a:gd name="T14" fmla="*/ 2147483647 w 125"/>
              <a:gd name="T15" fmla="*/ 0 h 13"/>
              <a:gd name="T16" fmla="*/ 2147483647 w 125"/>
              <a:gd name="T17" fmla="*/ 0 h 13"/>
              <a:gd name="T18" fmla="*/ 2147483647 w 125"/>
              <a:gd name="T19" fmla="*/ 2147483647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5" h="13">
                <a:moveTo>
                  <a:pt x="125" y="6"/>
                </a:moveTo>
                <a:lnTo>
                  <a:pt x="119" y="0"/>
                </a:lnTo>
                <a:lnTo>
                  <a:pt x="0" y="0"/>
                </a:lnTo>
                <a:lnTo>
                  <a:pt x="0" y="13"/>
                </a:lnTo>
                <a:lnTo>
                  <a:pt x="119" y="13"/>
                </a:lnTo>
                <a:lnTo>
                  <a:pt x="125" y="6"/>
                </a:lnTo>
                <a:lnTo>
                  <a:pt x="125" y="0"/>
                </a:lnTo>
                <a:lnTo>
                  <a:pt x="119" y="0"/>
                </a:lnTo>
                <a:lnTo>
                  <a:pt x="125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4" name="Freeform 173"/>
          <p:cNvSpPr>
            <a:spLocks/>
          </p:cNvSpPr>
          <p:nvPr/>
        </p:nvSpPr>
        <p:spPr bwMode="auto">
          <a:xfrm>
            <a:off x="1539875" y="1622425"/>
            <a:ext cx="20638" cy="3821113"/>
          </a:xfrm>
          <a:custGeom>
            <a:avLst/>
            <a:gdLst>
              <a:gd name="T0" fmla="*/ 2147483647 w 13"/>
              <a:gd name="T1" fmla="*/ 2147483647 h 2407"/>
              <a:gd name="T2" fmla="*/ 2147483647 w 13"/>
              <a:gd name="T3" fmla="*/ 2147483647 h 2407"/>
              <a:gd name="T4" fmla="*/ 2147483647 w 13"/>
              <a:gd name="T5" fmla="*/ 0 h 2407"/>
              <a:gd name="T6" fmla="*/ 0 w 13"/>
              <a:gd name="T7" fmla="*/ 0 h 2407"/>
              <a:gd name="T8" fmla="*/ 0 w 13"/>
              <a:gd name="T9" fmla="*/ 2147483647 h 2407"/>
              <a:gd name="T10" fmla="*/ 2147483647 w 13"/>
              <a:gd name="T11" fmla="*/ 2147483647 h 2407"/>
              <a:gd name="T12" fmla="*/ 2147483647 w 13"/>
              <a:gd name="T13" fmla="*/ 2147483647 h 2407"/>
              <a:gd name="T14" fmla="*/ 2147483647 w 13"/>
              <a:gd name="T15" fmla="*/ 2147483647 h 2407"/>
              <a:gd name="T16" fmla="*/ 2147483647 w 13"/>
              <a:gd name="T17" fmla="*/ 2147483647 h 2407"/>
              <a:gd name="T18" fmla="*/ 2147483647 w 13"/>
              <a:gd name="T19" fmla="*/ 2147483647 h 240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" h="2407">
                <a:moveTo>
                  <a:pt x="7" y="2407"/>
                </a:moveTo>
                <a:lnTo>
                  <a:pt x="13" y="2401"/>
                </a:lnTo>
                <a:lnTo>
                  <a:pt x="13" y="0"/>
                </a:lnTo>
                <a:lnTo>
                  <a:pt x="0" y="0"/>
                </a:lnTo>
                <a:lnTo>
                  <a:pt x="0" y="2401"/>
                </a:lnTo>
                <a:lnTo>
                  <a:pt x="7" y="2407"/>
                </a:lnTo>
                <a:lnTo>
                  <a:pt x="13" y="2407"/>
                </a:lnTo>
                <a:lnTo>
                  <a:pt x="13" y="2401"/>
                </a:lnTo>
                <a:lnTo>
                  <a:pt x="7" y="240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5" name="Freeform 174"/>
          <p:cNvSpPr>
            <a:spLocks/>
          </p:cNvSpPr>
          <p:nvPr/>
        </p:nvSpPr>
        <p:spPr bwMode="auto">
          <a:xfrm>
            <a:off x="2571750" y="1966913"/>
            <a:ext cx="9525" cy="1587"/>
          </a:xfrm>
          <a:custGeom>
            <a:avLst/>
            <a:gdLst>
              <a:gd name="T0" fmla="*/ 2147483647 w 6"/>
              <a:gd name="T1" fmla="*/ 0 h 1587"/>
              <a:gd name="T2" fmla="*/ 0 w 6"/>
              <a:gd name="T3" fmla="*/ 0 h 1587"/>
              <a:gd name="T4" fmla="*/ 0 w 6"/>
              <a:gd name="T5" fmla="*/ 0 h 1587"/>
              <a:gd name="T6" fmla="*/ 0 w 6"/>
              <a:gd name="T7" fmla="*/ 0 h 1587"/>
              <a:gd name="T8" fmla="*/ 0 w 6"/>
              <a:gd name="T9" fmla="*/ 0 h 1587"/>
              <a:gd name="T10" fmla="*/ 2147483647 w 6"/>
              <a:gd name="T11" fmla="*/ 0 h 15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587">
                <a:moveTo>
                  <a:pt x="6" y="0"/>
                </a:move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6" name="Freeform 175"/>
          <p:cNvSpPr>
            <a:spLocks/>
          </p:cNvSpPr>
          <p:nvPr/>
        </p:nvSpPr>
        <p:spPr bwMode="auto">
          <a:xfrm>
            <a:off x="2568575" y="1233488"/>
            <a:ext cx="22225" cy="444500"/>
          </a:xfrm>
          <a:custGeom>
            <a:avLst/>
            <a:gdLst>
              <a:gd name="T0" fmla="*/ 2147483647 w 14"/>
              <a:gd name="T1" fmla="*/ 0 h 280"/>
              <a:gd name="T2" fmla="*/ 0 w 14"/>
              <a:gd name="T3" fmla="*/ 2147483647 h 280"/>
              <a:gd name="T4" fmla="*/ 0 w 14"/>
              <a:gd name="T5" fmla="*/ 2147483647 h 280"/>
              <a:gd name="T6" fmla="*/ 2147483647 w 14"/>
              <a:gd name="T7" fmla="*/ 2147483647 h 280"/>
              <a:gd name="T8" fmla="*/ 2147483647 w 14"/>
              <a:gd name="T9" fmla="*/ 2147483647 h 280"/>
              <a:gd name="T10" fmla="*/ 2147483647 w 14"/>
              <a:gd name="T11" fmla="*/ 0 h 280"/>
              <a:gd name="T12" fmla="*/ 2147483647 w 14"/>
              <a:gd name="T13" fmla="*/ 0 h 280"/>
              <a:gd name="T14" fmla="*/ 0 w 14"/>
              <a:gd name="T15" fmla="*/ 0 h 280"/>
              <a:gd name="T16" fmla="*/ 0 w 14"/>
              <a:gd name="T17" fmla="*/ 2147483647 h 280"/>
              <a:gd name="T18" fmla="*/ 2147483647 w 14"/>
              <a:gd name="T19" fmla="*/ 0 h 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" h="280">
                <a:moveTo>
                  <a:pt x="8" y="0"/>
                </a:moveTo>
                <a:lnTo>
                  <a:pt x="0" y="6"/>
                </a:lnTo>
                <a:lnTo>
                  <a:pt x="0" y="280"/>
                </a:lnTo>
                <a:lnTo>
                  <a:pt x="14" y="280"/>
                </a:lnTo>
                <a:lnTo>
                  <a:pt x="14" y="6"/>
                </a:lnTo>
                <a:lnTo>
                  <a:pt x="8" y="0"/>
                </a:lnTo>
                <a:lnTo>
                  <a:pt x="0" y="0"/>
                </a:lnTo>
                <a:lnTo>
                  <a:pt x="0" y="6"/>
                </a:lnTo>
                <a:lnTo>
                  <a:pt x="8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7" name="Freeform 176"/>
          <p:cNvSpPr>
            <a:spLocks/>
          </p:cNvSpPr>
          <p:nvPr/>
        </p:nvSpPr>
        <p:spPr bwMode="auto">
          <a:xfrm>
            <a:off x="2581275" y="1233488"/>
            <a:ext cx="939800" cy="19050"/>
          </a:xfrm>
          <a:custGeom>
            <a:avLst/>
            <a:gdLst>
              <a:gd name="T0" fmla="*/ 2147483647 w 592"/>
              <a:gd name="T1" fmla="*/ 2147483647 h 12"/>
              <a:gd name="T2" fmla="*/ 2147483647 w 592"/>
              <a:gd name="T3" fmla="*/ 0 h 12"/>
              <a:gd name="T4" fmla="*/ 0 w 592"/>
              <a:gd name="T5" fmla="*/ 0 h 12"/>
              <a:gd name="T6" fmla="*/ 0 w 592"/>
              <a:gd name="T7" fmla="*/ 2147483647 h 12"/>
              <a:gd name="T8" fmla="*/ 2147483647 w 592"/>
              <a:gd name="T9" fmla="*/ 2147483647 h 12"/>
              <a:gd name="T10" fmla="*/ 2147483647 w 592"/>
              <a:gd name="T11" fmla="*/ 2147483647 h 12"/>
              <a:gd name="T12" fmla="*/ 2147483647 w 592"/>
              <a:gd name="T13" fmla="*/ 2147483647 h 12"/>
              <a:gd name="T14" fmla="*/ 2147483647 w 592"/>
              <a:gd name="T15" fmla="*/ 0 h 12"/>
              <a:gd name="T16" fmla="*/ 2147483647 w 592"/>
              <a:gd name="T17" fmla="*/ 0 h 12"/>
              <a:gd name="T18" fmla="*/ 2147483647 w 592"/>
              <a:gd name="T19" fmla="*/ 2147483647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92" h="12">
                <a:moveTo>
                  <a:pt x="592" y="6"/>
                </a:moveTo>
                <a:lnTo>
                  <a:pt x="587" y="0"/>
                </a:lnTo>
                <a:lnTo>
                  <a:pt x="0" y="0"/>
                </a:lnTo>
                <a:lnTo>
                  <a:pt x="0" y="12"/>
                </a:lnTo>
                <a:lnTo>
                  <a:pt x="587" y="12"/>
                </a:lnTo>
                <a:lnTo>
                  <a:pt x="592" y="6"/>
                </a:lnTo>
                <a:lnTo>
                  <a:pt x="592" y="0"/>
                </a:lnTo>
                <a:lnTo>
                  <a:pt x="587" y="0"/>
                </a:lnTo>
                <a:lnTo>
                  <a:pt x="592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28" name="Rectangle 177"/>
          <p:cNvSpPr>
            <a:spLocks noChangeArrowheads="1"/>
          </p:cNvSpPr>
          <p:nvPr/>
        </p:nvSpPr>
        <p:spPr bwMode="auto">
          <a:xfrm>
            <a:off x="3503613" y="1243013"/>
            <a:ext cx="17462" cy="434975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29" name="Freeform 178"/>
          <p:cNvSpPr>
            <a:spLocks/>
          </p:cNvSpPr>
          <p:nvPr/>
        </p:nvSpPr>
        <p:spPr bwMode="auto">
          <a:xfrm>
            <a:off x="2397125" y="777875"/>
            <a:ext cx="1296988" cy="371475"/>
          </a:xfrm>
          <a:custGeom>
            <a:avLst/>
            <a:gdLst>
              <a:gd name="T0" fmla="*/ 0 w 817"/>
              <a:gd name="T1" fmla="*/ 0 h 234"/>
              <a:gd name="T2" fmla="*/ 0 w 817"/>
              <a:gd name="T3" fmla="*/ 0 h 234"/>
              <a:gd name="T4" fmla="*/ 2147483647 w 817"/>
              <a:gd name="T5" fmla="*/ 0 h 234"/>
              <a:gd name="T6" fmla="*/ 2147483647 w 817"/>
              <a:gd name="T7" fmla="*/ 2147483647 h 234"/>
              <a:gd name="T8" fmla="*/ 2147483647 w 817"/>
              <a:gd name="T9" fmla="*/ 2147483647 h 234"/>
              <a:gd name="T10" fmla="*/ 2147483647 w 817"/>
              <a:gd name="T11" fmla="*/ 2147483647 h 234"/>
              <a:gd name="T12" fmla="*/ 2147483647 w 817"/>
              <a:gd name="T13" fmla="*/ 0 h 234"/>
              <a:gd name="T14" fmla="*/ 2147483647 w 817"/>
              <a:gd name="T15" fmla="*/ 0 h 2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17" h="234">
                <a:moveTo>
                  <a:pt x="0" y="0"/>
                </a:moveTo>
                <a:lnTo>
                  <a:pt x="0" y="0"/>
                </a:lnTo>
                <a:lnTo>
                  <a:pt x="339" y="0"/>
                </a:lnTo>
                <a:lnTo>
                  <a:pt x="339" y="234"/>
                </a:lnTo>
                <a:lnTo>
                  <a:pt x="408" y="174"/>
                </a:lnTo>
                <a:lnTo>
                  <a:pt x="465" y="234"/>
                </a:lnTo>
                <a:lnTo>
                  <a:pt x="465" y="0"/>
                </a:lnTo>
                <a:lnTo>
                  <a:pt x="817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30" name="Rectangle 179"/>
          <p:cNvSpPr>
            <a:spLocks noChangeArrowheads="1"/>
          </p:cNvSpPr>
          <p:nvPr/>
        </p:nvSpPr>
        <p:spPr bwMode="auto">
          <a:xfrm>
            <a:off x="2800350" y="1306513"/>
            <a:ext cx="5635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2100">
                <a:solidFill>
                  <a:srgbClr val="1F1A17"/>
                </a:solidFill>
                <a:latin typeface="Arial" charset="0"/>
              </a:rPr>
              <a:t>GHZ</a:t>
            </a:r>
            <a:endParaRPr lang="en-GB" altLang="de-DE">
              <a:latin typeface="Arial" charset="0"/>
            </a:endParaRPr>
          </a:p>
        </p:txBody>
      </p:sp>
      <p:sp>
        <p:nvSpPr>
          <p:cNvPr id="24631" name="Line 180"/>
          <p:cNvSpPr>
            <a:spLocks noChangeShapeType="1"/>
          </p:cNvSpPr>
          <p:nvPr/>
        </p:nvSpPr>
        <p:spPr bwMode="auto">
          <a:xfrm>
            <a:off x="1470025" y="5799138"/>
            <a:ext cx="3155950" cy="1587"/>
          </a:xfrm>
          <a:prstGeom prst="line">
            <a:avLst/>
          </a:prstGeom>
          <a:noFill/>
          <a:ln w="1588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32" name="Rectangle 181"/>
          <p:cNvSpPr>
            <a:spLocks noChangeArrowheads="1"/>
          </p:cNvSpPr>
          <p:nvPr/>
        </p:nvSpPr>
        <p:spPr bwMode="auto">
          <a:xfrm>
            <a:off x="2592388" y="563563"/>
            <a:ext cx="1054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1F1A17"/>
                </a:solidFill>
                <a:latin typeface="Arial" charset="0"/>
              </a:rPr>
              <a:t>Secondary loop</a:t>
            </a:r>
            <a:endParaRPr lang="en-GB" altLang="de-DE" sz="1200">
              <a:latin typeface="Arial" charset="0"/>
            </a:endParaRPr>
          </a:p>
        </p:txBody>
      </p:sp>
      <p:sp>
        <p:nvSpPr>
          <p:cNvPr id="24633" name="Rectangle 182"/>
          <p:cNvSpPr>
            <a:spLocks noChangeArrowheads="1"/>
          </p:cNvSpPr>
          <p:nvPr/>
        </p:nvSpPr>
        <p:spPr bwMode="auto">
          <a:xfrm>
            <a:off x="2066925" y="5578475"/>
            <a:ext cx="21447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200">
                <a:solidFill>
                  <a:srgbClr val="1F1A17"/>
                </a:solidFill>
                <a:latin typeface="Arial" charset="0"/>
              </a:rPr>
              <a:t>M</a:t>
            </a:r>
            <a:r>
              <a:rPr lang="de-DE" altLang="de-DE" sz="1200">
                <a:solidFill>
                  <a:srgbClr val="1F1A17"/>
                </a:solidFill>
                <a:latin typeface="Arial" charset="0"/>
              </a:rPr>
              <a:t>inimum distance in the aquifer</a:t>
            </a:r>
            <a:endParaRPr lang="en-GB" altLang="de-DE" sz="1200">
              <a:latin typeface="Arial" charset="0"/>
            </a:endParaRPr>
          </a:p>
        </p:txBody>
      </p:sp>
      <p:sp>
        <p:nvSpPr>
          <p:cNvPr id="24634" name="Freeform 183"/>
          <p:cNvSpPr>
            <a:spLocks/>
          </p:cNvSpPr>
          <p:nvPr/>
        </p:nvSpPr>
        <p:spPr bwMode="auto">
          <a:xfrm>
            <a:off x="1590675" y="4721225"/>
            <a:ext cx="223838" cy="33338"/>
          </a:xfrm>
          <a:custGeom>
            <a:avLst/>
            <a:gdLst>
              <a:gd name="T0" fmla="*/ 2147483647 w 141"/>
              <a:gd name="T1" fmla="*/ 0 h 21"/>
              <a:gd name="T2" fmla="*/ 2147483647 w 141"/>
              <a:gd name="T3" fmla="*/ 0 h 21"/>
              <a:gd name="T4" fmla="*/ 2147483647 w 141"/>
              <a:gd name="T5" fmla="*/ 2147483647 h 21"/>
              <a:gd name="T6" fmla="*/ 0 w 141"/>
              <a:gd name="T7" fmla="*/ 2147483647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1" h="21">
                <a:moveTo>
                  <a:pt x="141" y="0"/>
                </a:moveTo>
                <a:lnTo>
                  <a:pt x="141" y="0"/>
                </a:lnTo>
                <a:lnTo>
                  <a:pt x="30" y="16"/>
                </a:lnTo>
                <a:lnTo>
                  <a:pt x="0" y="21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35" name="Freeform 184"/>
          <p:cNvSpPr>
            <a:spLocks/>
          </p:cNvSpPr>
          <p:nvPr/>
        </p:nvSpPr>
        <p:spPr bwMode="auto">
          <a:xfrm>
            <a:off x="1555750" y="4699000"/>
            <a:ext cx="119063" cy="90488"/>
          </a:xfrm>
          <a:custGeom>
            <a:avLst/>
            <a:gdLst>
              <a:gd name="T0" fmla="*/ 0 w 75"/>
              <a:gd name="T1" fmla="*/ 2147483647 h 57"/>
              <a:gd name="T2" fmla="*/ 2147483647 w 75"/>
              <a:gd name="T3" fmla="*/ 2147483647 h 57"/>
              <a:gd name="T4" fmla="*/ 2147483647 w 75"/>
              <a:gd name="T5" fmla="*/ 0 h 57"/>
              <a:gd name="T6" fmla="*/ 0 w 75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" h="57">
                <a:moveTo>
                  <a:pt x="0" y="36"/>
                </a:moveTo>
                <a:lnTo>
                  <a:pt x="75" y="57"/>
                </a:lnTo>
                <a:lnTo>
                  <a:pt x="66" y="0"/>
                </a:lnTo>
                <a:lnTo>
                  <a:pt x="0" y="3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36" name="Freeform 185"/>
          <p:cNvSpPr>
            <a:spLocks/>
          </p:cNvSpPr>
          <p:nvPr/>
        </p:nvSpPr>
        <p:spPr bwMode="auto">
          <a:xfrm>
            <a:off x="1555750" y="4699000"/>
            <a:ext cx="119063" cy="90488"/>
          </a:xfrm>
          <a:custGeom>
            <a:avLst/>
            <a:gdLst>
              <a:gd name="T0" fmla="*/ 0 w 75"/>
              <a:gd name="T1" fmla="*/ 2147483647 h 57"/>
              <a:gd name="T2" fmla="*/ 0 w 75"/>
              <a:gd name="T3" fmla="*/ 2147483647 h 57"/>
              <a:gd name="T4" fmla="*/ 2147483647 w 75"/>
              <a:gd name="T5" fmla="*/ 2147483647 h 57"/>
              <a:gd name="T6" fmla="*/ 2147483647 w 75"/>
              <a:gd name="T7" fmla="*/ 0 h 57"/>
              <a:gd name="T8" fmla="*/ 0 w 75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" h="57">
                <a:moveTo>
                  <a:pt x="0" y="36"/>
                </a:moveTo>
                <a:lnTo>
                  <a:pt x="0" y="36"/>
                </a:lnTo>
                <a:lnTo>
                  <a:pt x="75" y="57"/>
                </a:lnTo>
                <a:lnTo>
                  <a:pt x="66" y="0"/>
                </a:lnTo>
                <a:lnTo>
                  <a:pt x="0" y="36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37" name="Line 186"/>
          <p:cNvSpPr>
            <a:spLocks noChangeShapeType="1"/>
          </p:cNvSpPr>
          <p:nvPr/>
        </p:nvSpPr>
        <p:spPr bwMode="auto">
          <a:xfrm flipH="1">
            <a:off x="1814513" y="4711700"/>
            <a:ext cx="73025" cy="9525"/>
          </a:xfrm>
          <a:prstGeom prst="line">
            <a:avLst/>
          </a:prstGeom>
          <a:noFill/>
          <a:ln w="1588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38" name="Freeform 187"/>
          <p:cNvSpPr>
            <a:spLocks/>
          </p:cNvSpPr>
          <p:nvPr/>
        </p:nvSpPr>
        <p:spPr bwMode="auto">
          <a:xfrm>
            <a:off x="1628775" y="5046663"/>
            <a:ext cx="258763" cy="28575"/>
          </a:xfrm>
          <a:custGeom>
            <a:avLst/>
            <a:gdLst>
              <a:gd name="T0" fmla="*/ 2147483647 w 163"/>
              <a:gd name="T1" fmla="*/ 0 h 18"/>
              <a:gd name="T2" fmla="*/ 2147483647 w 163"/>
              <a:gd name="T3" fmla="*/ 0 h 18"/>
              <a:gd name="T4" fmla="*/ 2147483647 w 163"/>
              <a:gd name="T5" fmla="*/ 2147483647 h 18"/>
              <a:gd name="T6" fmla="*/ 0 w 163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3" h="18">
                <a:moveTo>
                  <a:pt x="163" y="0"/>
                </a:moveTo>
                <a:lnTo>
                  <a:pt x="163" y="0"/>
                </a:lnTo>
                <a:lnTo>
                  <a:pt x="33" y="14"/>
                </a:lnTo>
                <a:lnTo>
                  <a:pt x="0" y="18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39" name="Freeform 188"/>
          <p:cNvSpPr>
            <a:spLocks/>
          </p:cNvSpPr>
          <p:nvPr/>
        </p:nvSpPr>
        <p:spPr bwMode="auto">
          <a:xfrm>
            <a:off x="1555750" y="5024438"/>
            <a:ext cx="119063" cy="92075"/>
          </a:xfrm>
          <a:custGeom>
            <a:avLst/>
            <a:gdLst>
              <a:gd name="T0" fmla="*/ 0 w 75"/>
              <a:gd name="T1" fmla="*/ 2147483647 h 58"/>
              <a:gd name="T2" fmla="*/ 2147483647 w 75"/>
              <a:gd name="T3" fmla="*/ 2147483647 h 58"/>
              <a:gd name="T4" fmla="*/ 2147483647 w 75"/>
              <a:gd name="T5" fmla="*/ 0 h 58"/>
              <a:gd name="T6" fmla="*/ 0 w 75"/>
              <a:gd name="T7" fmla="*/ 2147483647 h 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" h="58">
                <a:moveTo>
                  <a:pt x="0" y="38"/>
                </a:moveTo>
                <a:lnTo>
                  <a:pt x="75" y="58"/>
                </a:lnTo>
                <a:lnTo>
                  <a:pt x="69" y="0"/>
                </a:lnTo>
                <a:lnTo>
                  <a:pt x="0" y="3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0" name="Freeform 189"/>
          <p:cNvSpPr>
            <a:spLocks/>
          </p:cNvSpPr>
          <p:nvPr/>
        </p:nvSpPr>
        <p:spPr bwMode="auto">
          <a:xfrm>
            <a:off x="1555750" y="5024438"/>
            <a:ext cx="119063" cy="92075"/>
          </a:xfrm>
          <a:custGeom>
            <a:avLst/>
            <a:gdLst>
              <a:gd name="T0" fmla="*/ 0 w 75"/>
              <a:gd name="T1" fmla="*/ 2147483647 h 58"/>
              <a:gd name="T2" fmla="*/ 0 w 75"/>
              <a:gd name="T3" fmla="*/ 2147483647 h 58"/>
              <a:gd name="T4" fmla="*/ 2147483647 w 75"/>
              <a:gd name="T5" fmla="*/ 2147483647 h 58"/>
              <a:gd name="T6" fmla="*/ 2147483647 w 75"/>
              <a:gd name="T7" fmla="*/ 0 h 58"/>
              <a:gd name="T8" fmla="*/ 0 w 75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" h="58">
                <a:moveTo>
                  <a:pt x="0" y="38"/>
                </a:moveTo>
                <a:lnTo>
                  <a:pt x="0" y="38"/>
                </a:lnTo>
                <a:lnTo>
                  <a:pt x="75" y="58"/>
                </a:lnTo>
                <a:lnTo>
                  <a:pt x="69" y="0"/>
                </a:lnTo>
                <a:lnTo>
                  <a:pt x="0" y="38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1" name="Freeform 190"/>
          <p:cNvSpPr>
            <a:spLocks/>
          </p:cNvSpPr>
          <p:nvPr/>
        </p:nvSpPr>
        <p:spPr bwMode="auto">
          <a:xfrm>
            <a:off x="1022350" y="4795838"/>
            <a:ext cx="284163" cy="30162"/>
          </a:xfrm>
          <a:custGeom>
            <a:avLst/>
            <a:gdLst>
              <a:gd name="T0" fmla="*/ 0 w 179"/>
              <a:gd name="T1" fmla="*/ 2147483647 h 19"/>
              <a:gd name="T2" fmla="*/ 0 w 179"/>
              <a:gd name="T3" fmla="*/ 2147483647 h 19"/>
              <a:gd name="T4" fmla="*/ 2147483647 w 179"/>
              <a:gd name="T5" fmla="*/ 2147483647 h 19"/>
              <a:gd name="T6" fmla="*/ 2147483647 w 179"/>
              <a:gd name="T7" fmla="*/ 0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9" h="19">
                <a:moveTo>
                  <a:pt x="0" y="19"/>
                </a:moveTo>
                <a:lnTo>
                  <a:pt x="0" y="19"/>
                </a:lnTo>
                <a:lnTo>
                  <a:pt x="143" y="5"/>
                </a:lnTo>
                <a:lnTo>
                  <a:pt x="179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2" name="Freeform 191"/>
          <p:cNvSpPr>
            <a:spLocks/>
          </p:cNvSpPr>
          <p:nvPr/>
        </p:nvSpPr>
        <p:spPr bwMode="auto">
          <a:xfrm>
            <a:off x="1230313" y="4760913"/>
            <a:ext cx="120650" cy="88900"/>
          </a:xfrm>
          <a:custGeom>
            <a:avLst/>
            <a:gdLst>
              <a:gd name="T0" fmla="*/ 2147483647 w 76"/>
              <a:gd name="T1" fmla="*/ 2147483647 h 56"/>
              <a:gd name="T2" fmla="*/ 2147483647 w 76"/>
              <a:gd name="T3" fmla="*/ 2147483647 h 56"/>
              <a:gd name="T4" fmla="*/ 0 w 76"/>
              <a:gd name="T5" fmla="*/ 0 h 56"/>
              <a:gd name="T6" fmla="*/ 2147483647 w 76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" h="56">
                <a:moveTo>
                  <a:pt x="76" y="18"/>
                </a:moveTo>
                <a:lnTo>
                  <a:pt x="7" y="56"/>
                </a:lnTo>
                <a:lnTo>
                  <a:pt x="0" y="0"/>
                </a:lnTo>
                <a:lnTo>
                  <a:pt x="76" y="1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3" name="Freeform 192"/>
          <p:cNvSpPr>
            <a:spLocks/>
          </p:cNvSpPr>
          <p:nvPr/>
        </p:nvSpPr>
        <p:spPr bwMode="auto">
          <a:xfrm>
            <a:off x="1230313" y="4760913"/>
            <a:ext cx="120650" cy="88900"/>
          </a:xfrm>
          <a:custGeom>
            <a:avLst/>
            <a:gdLst>
              <a:gd name="T0" fmla="*/ 2147483647 w 76"/>
              <a:gd name="T1" fmla="*/ 2147483647 h 56"/>
              <a:gd name="T2" fmla="*/ 2147483647 w 76"/>
              <a:gd name="T3" fmla="*/ 2147483647 h 56"/>
              <a:gd name="T4" fmla="*/ 2147483647 w 76"/>
              <a:gd name="T5" fmla="*/ 2147483647 h 56"/>
              <a:gd name="T6" fmla="*/ 0 w 76"/>
              <a:gd name="T7" fmla="*/ 0 h 56"/>
              <a:gd name="T8" fmla="*/ 2147483647 w 76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56">
                <a:moveTo>
                  <a:pt x="76" y="18"/>
                </a:moveTo>
                <a:lnTo>
                  <a:pt x="76" y="18"/>
                </a:lnTo>
                <a:lnTo>
                  <a:pt x="7" y="56"/>
                </a:lnTo>
                <a:lnTo>
                  <a:pt x="0" y="0"/>
                </a:lnTo>
                <a:lnTo>
                  <a:pt x="76" y="18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4" name="Freeform 193"/>
          <p:cNvSpPr>
            <a:spLocks/>
          </p:cNvSpPr>
          <p:nvPr/>
        </p:nvSpPr>
        <p:spPr bwMode="auto">
          <a:xfrm>
            <a:off x="1027113" y="5121275"/>
            <a:ext cx="277812" cy="28575"/>
          </a:xfrm>
          <a:custGeom>
            <a:avLst/>
            <a:gdLst>
              <a:gd name="T0" fmla="*/ 0 w 175"/>
              <a:gd name="T1" fmla="*/ 2147483647 h 18"/>
              <a:gd name="T2" fmla="*/ 0 w 175"/>
              <a:gd name="T3" fmla="*/ 2147483647 h 18"/>
              <a:gd name="T4" fmla="*/ 2147483647 w 175"/>
              <a:gd name="T5" fmla="*/ 2147483647 h 18"/>
              <a:gd name="T6" fmla="*/ 2147483647 w 175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5" h="18">
                <a:moveTo>
                  <a:pt x="0" y="18"/>
                </a:moveTo>
                <a:lnTo>
                  <a:pt x="0" y="18"/>
                </a:lnTo>
                <a:lnTo>
                  <a:pt x="143" y="5"/>
                </a:lnTo>
                <a:lnTo>
                  <a:pt x="175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5" name="Freeform 194"/>
          <p:cNvSpPr>
            <a:spLocks/>
          </p:cNvSpPr>
          <p:nvPr/>
        </p:nvSpPr>
        <p:spPr bwMode="auto">
          <a:xfrm>
            <a:off x="1236663" y="5089525"/>
            <a:ext cx="119062" cy="90488"/>
          </a:xfrm>
          <a:custGeom>
            <a:avLst/>
            <a:gdLst>
              <a:gd name="T0" fmla="*/ 2147483647 w 75"/>
              <a:gd name="T1" fmla="*/ 2147483647 h 57"/>
              <a:gd name="T2" fmla="*/ 2147483647 w 75"/>
              <a:gd name="T3" fmla="*/ 2147483647 h 57"/>
              <a:gd name="T4" fmla="*/ 0 w 75"/>
              <a:gd name="T5" fmla="*/ 0 h 57"/>
              <a:gd name="T6" fmla="*/ 2147483647 w 75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" h="57">
                <a:moveTo>
                  <a:pt x="75" y="20"/>
                </a:moveTo>
                <a:lnTo>
                  <a:pt x="6" y="57"/>
                </a:lnTo>
                <a:lnTo>
                  <a:pt x="0" y="0"/>
                </a:lnTo>
                <a:lnTo>
                  <a:pt x="75" y="2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6" name="Freeform 195"/>
          <p:cNvSpPr>
            <a:spLocks/>
          </p:cNvSpPr>
          <p:nvPr/>
        </p:nvSpPr>
        <p:spPr bwMode="auto">
          <a:xfrm>
            <a:off x="1236663" y="5089525"/>
            <a:ext cx="119062" cy="90488"/>
          </a:xfrm>
          <a:custGeom>
            <a:avLst/>
            <a:gdLst>
              <a:gd name="T0" fmla="*/ 2147483647 w 75"/>
              <a:gd name="T1" fmla="*/ 2147483647 h 57"/>
              <a:gd name="T2" fmla="*/ 2147483647 w 75"/>
              <a:gd name="T3" fmla="*/ 2147483647 h 57"/>
              <a:gd name="T4" fmla="*/ 2147483647 w 75"/>
              <a:gd name="T5" fmla="*/ 2147483647 h 57"/>
              <a:gd name="T6" fmla="*/ 0 w 75"/>
              <a:gd name="T7" fmla="*/ 0 h 57"/>
              <a:gd name="T8" fmla="*/ 2147483647 w 75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" h="57">
                <a:moveTo>
                  <a:pt x="75" y="20"/>
                </a:moveTo>
                <a:lnTo>
                  <a:pt x="75" y="20"/>
                </a:lnTo>
                <a:lnTo>
                  <a:pt x="6" y="57"/>
                </a:lnTo>
                <a:lnTo>
                  <a:pt x="0" y="0"/>
                </a:lnTo>
                <a:lnTo>
                  <a:pt x="75" y="2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7" name="Line 196"/>
          <p:cNvSpPr>
            <a:spLocks noChangeShapeType="1"/>
          </p:cNvSpPr>
          <p:nvPr/>
        </p:nvSpPr>
        <p:spPr bwMode="auto">
          <a:xfrm>
            <a:off x="1470025" y="5235575"/>
            <a:ext cx="1588" cy="652463"/>
          </a:xfrm>
          <a:prstGeom prst="line">
            <a:avLst/>
          </a:prstGeom>
          <a:noFill/>
          <a:ln w="1588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8" name="Freeform 197"/>
          <p:cNvSpPr>
            <a:spLocks/>
          </p:cNvSpPr>
          <p:nvPr/>
        </p:nvSpPr>
        <p:spPr bwMode="auto">
          <a:xfrm>
            <a:off x="1470025" y="5770563"/>
            <a:ext cx="90488" cy="49212"/>
          </a:xfrm>
          <a:custGeom>
            <a:avLst/>
            <a:gdLst>
              <a:gd name="T0" fmla="*/ 0 w 57"/>
              <a:gd name="T1" fmla="*/ 2147483647 h 31"/>
              <a:gd name="T2" fmla="*/ 2147483647 w 57"/>
              <a:gd name="T3" fmla="*/ 0 h 31"/>
              <a:gd name="T4" fmla="*/ 2147483647 w 57"/>
              <a:gd name="T5" fmla="*/ 2147483647 h 31"/>
              <a:gd name="T6" fmla="*/ 0 w 57"/>
              <a:gd name="T7" fmla="*/ 2147483647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" h="31">
                <a:moveTo>
                  <a:pt x="0" y="15"/>
                </a:moveTo>
                <a:lnTo>
                  <a:pt x="57" y="0"/>
                </a:lnTo>
                <a:lnTo>
                  <a:pt x="57" y="31"/>
                </a:lnTo>
                <a:lnTo>
                  <a:pt x="0" y="1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49" name="Freeform 198"/>
          <p:cNvSpPr>
            <a:spLocks/>
          </p:cNvSpPr>
          <p:nvPr/>
        </p:nvSpPr>
        <p:spPr bwMode="auto">
          <a:xfrm>
            <a:off x="1470025" y="5770563"/>
            <a:ext cx="90488" cy="49212"/>
          </a:xfrm>
          <a:custGeom>
            <a:avLst/>
            <a:gdLst>
              <a:gd name="T0" fmla="*/ 0 w 57"/>
              <a:gd name="T1" fmla="*/ 2147483647 h 31"/>
              <a:gd name="T2" fmla="*/ 0 w 57"/>
              <a:gd name="T3" fmla="*/ 2147483647 h 31"/>
              <a:gd name="T4" fmla="*/ 2147483647 w 57"/>
              <a:gd name="T5" fmla="*/ 0 h 31"/>
              <a:gd name="T6" fmla="*/ 2147483647 w 57"/>
              <a:gd name="T7" fmla="*/ 2147483647 h 31"/>
              <a:gd name="T8" fmla="*/ 0 w 5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31">
                <a:moveTo>
                  <a:pt x="0" y="15"/>
                </a:moveTo>
                <a:lnTo>
                  <a:pt x="0" y="15"/>
                </a:lnTo>
                <a:lnTo>
                  <a:pt x="57" y="0"/>
                </a:lnTo>
                <a:lnTo>
                  <a:pt x="57" y="31"/>
                </a:lnTo>
                <a:lnTo>
                  <a:pt x="0" y="15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0" name="Freeform 199"/>
          <p:cNvSpPr>
            <a:spLocks/>
          </p:cNvSpPr>
          <p:nvPr/>
        </p:nvSpPr>
        <p:spPr bwMode="auto">
          <a:xfrm>
            <a:off x="2571750" y="1801813"/>
            <a:ext cx="1588" cy="9525"/>
          </a:xfrm>
          <a:custGeom>
            <a:avLst/>
            <a:gdLst>
              <a:gd name="T0" fmla="*/ 0 w 1588"/>
              <a:gd name="T1" fmla="*/ 0 h 6"/>
              <a:gd name="T2" fmla="*/ 0 w 1588"/>
              <a:gd name="T3" fmla="*/ 2147483647 h 6"/>
              <a:gd name="T4" fmla="*/ 0 w 1588"/>
              <a:gd name="T5" fmla="*/ 2147483647 h 6"/>
              <a:gd name="T6" fmla="*/ 0 w 1588"/>
              <a:gd name="T7" fmla="*/ 2147483647 h 6"/>
              <a:gd name="T8" fmla="*/ 0 w 1588"/>
              <a:gd name="T9" fmla="*/ 2147483647 h 6"/>
              <a:gd name="T10" fmla="*/ 0 w 1588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88" h="6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1" name="Freeform 200"/>
          <p:cNvSpPr>
            <a:spLocks/>
          </p:cNvSpPr>
          <p:nvPr/>
        </p:nvSpPr>
        <p:spPr bwMode="auto">
          <a:xfrm>
            <a:off x="1460500" y="1512888"/>
            <a:ext cx="1120775" cy="20637"/>
          </a:xfrm>
          <a:custGeom>
            <a:avLst/>
            <a:gdLst>
              <a:gd name="T0" fmla="*/ 0 w 706"/>
              <a:gd name="T1" fmla="*/ 2147483647 h 13"/>
              <a:gd name="T2" fmla="*/ 2147483647 w 706"/>
              <a:gd name="T3" fmla="*/ 2147483647 h 13"/>
              <a:gd name="T4" fmla="*/ 2147483647 w 706"/>
              <a:gd name="T5" fmla="*/ 2147483647 h 13"/>
              <a:gd name="T6" fmla="*/ 2147483647 w 706"/>
              <a:gd name="T7" fmla="*/ 0 h 13"/>
              <a:gd name="T8" fmla="*/ 2147483647 w 706"/>
              <a:gd name="T9" fmla="*/ 0 h 13"/>
              <a:gd name="T10" fmla="*/ 0 w 706"/>
              <a:gd name="T11" fmla="*/ 2147483647 h 13"/>
              <a:gd name="T12" fmla="*/ 2147483647 w 706"/>
              <a:gd name="T13" fmla="*/ 0 h 13"/>
              <a:gd name="T14" fmla="*/ 0 w 706"/>
              <a:gd name="T15" fmla="*/ 0 h 13"/>
              <a:gd name="T16" fmla="*/ 0 w 706"/>
              <a:gd name="T17" fmla="*/ 2147483647 h 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6" h="13">
                <a:moveTo>
                  <a:pt x="0" y="6"/>
                </a:moveTo>
                <a:lnTo>
                  <a:pt x="6" y="13"/>
                </a:lnTo>
                <a:lnTo>
                  <a:pt x="706" y="13"/>
                </a:lnTo>
                <a:lnTo>
                  <a:pt x="706" y="0"/>
                </a:lnTo>
                <a:lnTo>
                  <a:pt x="6" y="0"/>
                </a:lnTo>
                <a:lnTo>
                  <a:pt x="0" y="6"/>
                </a:ln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2" name="Rectangle 201"/>
          <p:cNvSpPr>
            <a:spLocks noChangeArrowheads="1"/>
          </p:cNvSpPr>
          <p:nvPr/>
        </p:nvSpPr>
        <p:spPr bwMode="auto">
          <a:xfrm>
            <a:off x="1460500" y="1522413"/>
            <a:ext cx="19050" cy="90487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53" name="Freeform 202"/>
          <p:cNvSpPr>
            <a:spLocks/>
          </p:cNvSpPr>
          <p:nvPr/>
        </p:nvSpPr>
        <p:spPr bwMode="auto">
          <a:xfrm>
            <a:off x="1943100" y="1612900"/>
            <a:ext cx="266700" cy="1588"/>
          </a:xfrm>
          <a:custGeom>
            <a:avLst/>
            <a:gdLst>
              <a:gd name="T0" fmla="*/ 0 w 168"/>
              <a:gd name="T1" fmla="*/ 0 h 1588"/>
              <a:gd name="T2" fmla="*/ 0 w 168"/>
              <a:gd name="T3" fmla="*/ 0 h 1588"/>
              <a:gd name="T4" fmla="*/ 2147483647 w 168"/>
              <a:gd name="T5" fmla="*/ 0 h 1588"/>
              <a:gd name="T6" fmla="*/ 2147483647 w 16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8" h="1588">
                <a:moveTo>
                  <a:pt x="0" y="0"/>
                </a:moveTo>
                <a:lnTo>
                  <a:pt x="0" y="0"/>
                </a:lnTo>
                <a:lnTo>
                  <a:pt x="135" y="0"/>
                </a:lnTo>
                <a:lnTo>
                  <a:pt x="168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4" name="Freeform 203"/>
          <p:cNvSpPr>
            <a:spLocks/>
          </p:cNvSpPr>
          <p:nvPr/>
        </p:nvSpPr>
        <p:spPr bwMode="auto">
          <a:xfrm>
            <a:off x="2133600" y="1589088"/>
            <a:ext cx="103188" cy="50800"/>
          </a:xfrm>
          <a:custGeom>
            <a:avLst/>
            <a:gdLst>
              <a:gd name="T0" fmla="*/ 2147483647 w 65"/>
              <a:gd name="T1" fmla="*/ 2147483647 h 32"/>
              <a:gd name="T2" fmla="*/ 0 w 65"/>
              <a:gd name="T3" fmla="*/ 0 h 32"/>
              <a:gd name="T4" fmla="*/ 0 w 65"/>
              <a:gd name="T5" fmla="*/ 2147483647 h 32"/>
              <a:gd name="T6" fmla="*/ 2147483647 w 65"/>
              <a:gd name="T7" fmla="*/ 2147483647 h 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" h="32">
                <a:moveTo>
                  <a:pt x="65" y="15"/>
                </a:moveTo>
                <a:lnTo>
                  <a:pt x="0" y="0"/>
                </a:lnTo>
                <a:lnTo>
                  <a:pt x="0" y="32"/>
                </a:lnTo>
                <a:lnTo>
                  <a:pt x="65" y="1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5" name="Freeform 204"/>
          <p:cNvSpPr>
            <a:spLocks/>
          </p:cNvSpPr>
          <p:nvPr/>
        </p:nvSpPr>
        <p:spPr bwMode="auto">
          <a:xfrm>
            <a:off x="2133600" y="1589088"/>
            <a:ext cx="103188" cy="50800"/>
          </a:xfrm>
          <a:custGeom>
            <a:avLst/>
            <a:gdLst>
              <a:gd name="T0" fmla="*/ 2147483647 w 65"/>
              <a:gd name="T1" fmla="*/ 2147483647 h 32"/>
              <a:gd name="T2" fmla="*/ 2147483647 w 65"/>
              <a:gd name="T3" fmla="*/ 2147483647 h 32"/>
              <a:gd name="T4" fmla="*/ 0 w 65"/>
              <a:gd name="T5" fmla="*/ 0 h 32"/>
              <a:gd name="T6" fmla="*/ 0 w 65"/>
              <a:gd name="T7" fmla="*/ 2147483647 h 32"/>
              <a:gd name="T8" fmla="*/ 2147483647 w 65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" h="32">
                <a:moveTo>
                  <a:pt x="65" y="15"/>
                </a:moveTo>
                <a:lnTo>
                  <a:pt x="65" y="15"/>
                </a:lnTo>
                <a:lnTo>
                  <a:pt x="0" y="0"/>
                </a:lnTo>
                <a:lnTo>
                  <a:pt x="0" y="32"/>
                </a:lnTo>
                <a:lnTo>
                  <a:pt x="65" y="15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6" name="Rectangle 205"/>
          <p:cNvSpPr>
            <a:spLocks noChangeArrowheads="1"/>
          </p:cNvSpPr>
          <p:nvPr/>
        </p:nvSpPr>
        <p:spPr bwMode="auto">
          <a:xfrm>
            <a:off x="1100138" y="1273175"/>
            <a:ext cx="10715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1F1A17"/>
                </a:solidFill>
                <a:latin typeface="Arial" charset="0"/>
              </a:rPr>
              <a:t>Production  well</a:t>
            </a:r>
            <a:endParaRPr lang="en-GB" altLang="de-DE" sz="1200">
              <a:latin typeface="Arial" charset="0"/>
            </a:endParaRPr>
          </a:p>
        </p:txBody>
      </p:sp>
      <p:sp>
        <p:nvSpPr>
          <p:cNvPr id="24657" name="Freeform 206"/>
          <p:cNvSpPr>
            <a:spLocks/>
          </p:cNvSpPr>
          <p:nvPr/>
        </p:nvSpPr>
        <p:spPr bwMode="auto">
          <a:xfrm>
            <a:off x="1455738" y="1863725"/>
            <a:ext cx="1587" cy="268288"/>
          </a:xfrm>
          <a:custGeom>
            <a:avLst/>
            <a:gdLst>
              <a:gd name="T0" fmla="*/ 0 w 1587"/>
              <a:gd name="T1" fmla="*/ 2147483647 h 169"/>
              <a:gd name="T2" fmla="*/ 0 w 1587"/>
              <a:gd name="T3" fmla="*/ 2147483647 h 169"/>
              <a:gd name="T4" fmla="*/ 0 w 1587"/>
              <a:gd name="T5" fmla="*/ 2147483647 h 169"/>
              <a:gd name="T6" fmla="*/ 0 w 1587"/>
              <a:gd name="T7" fmla="*/ 0 h 1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7" h="169">
                <a:moveTo>
                  <a:pt x="0" y="169"/>
                </a:moveTo>
                <a:lnTo>
                  <a:pt x="0" y="169"/>
                </a:lnTo>
                <a:lnTo>
                  <a:pt x="0" y="32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8" name="Freeform 207"/>
          <p:cNvSpPr>
            <a:spLocks/>
          </p:cNvSpPr>
          <p:nvPr/>
        </p:nvSpPr>
        <p:spPr bwMode="auto">
          <a:xfrm>
            <a:off x="1425575" y="1843088"/>
            <a:ext cx="55563" cy="101600"/>
          </a:xfrm>
          <a:custGeom>
            <a:avLst/>
            <a:gdLst>
              <a:gd name="T0" fmla="*/ 2147483647 w 35"/>
              <a:gd name="T1" fmla="*/ 0 h 64"/>
              <a:gd name="T2" fmla="*/ 0 w 35"/>
              <a:gd name="T3" fmla="*/ 2147483647 h 64"/>
              <a:gd name="T4" fmla="*/ 2147483647 w 35"/>
              <a:gd name="T5" fmla="*/ 2147483647 h 64"/>
              <a:gd name="T6" fmla="*/ 2147483647 w 35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" h="64">
                <a:moveTo>
                  <a:pt x="18" y="0"/>
                </a:moveTo>
                <a:lnTo>
                  <a:pt x="0" y="64"/>
                </a:lnTo>
                <a:lnTo>
                  <a:pt x="35" y="64"/>
                </a:lnTo>
                <a:lnTo>
                  <a:pt x="18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59" name="Freeform 208"/>
          <p:cNvSpPr>
            <a:spLocks/>
          </p:cNvSpPr>
          <p:nvPr/>
        </p:nvSpPr>
        <p:spPr bwMode="auto">
          <a:xfrm>
            <a:off x="1425575" y="1843088"/>
            <a:ext cx="55563" cy="101600"/>
          </a:xfrm>
          <a:custGeom>
            <a:avLst/>
            <a:gdLst>
              <a:gd name="T0" fmla="*/ 2147483647 w 35"/>
              <a:gd name="T1" fmla="*/ 0 h 64"/>
              <a:gd name="T2" fmla="*/ 2147483647 w 35"/>
              <a:gd name="T3" fmla="*/ 0 h 64"/>
              <a:gd name="T4" fmla="*/ 0 w 35"/>
              <a:gd name="T5" fmla="*/ 2147483647 h 64"/>
              <a:gd name="T6" fmla="*/ 2147483647 w 35"/>
              <a:gd name="T7" fmla="*/ 2147483647 h 64"/>
              <a:gd name="T8" fmla="*/ 2147483647 w 35"/>
              <a:gd name="T9" fmla="*/ 0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" h="64">
                <a:moveTo>
                  <a:pt x="18" y="0"/>
                </a:moveTo>
                <a:lnTo>
                  <a:pt x="18" y="0"/>
                </a:lnTo>
                <a:lnTo>
                  <a:pt x="0" y="64"/>
                </a:lnTo>
                <a:lnTo>
                  <a:pt x="35" y="64"/>
                </a:lnTo>
                <a:lnTo>
                  <a:pt x="18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0" name="Freeform 209"/>
          <p:cNvSpPr>
            <a:spLocks/>
          </p:cNvSpPr>
          <p:nvPr/>
        </p:nvSpPr>
        <p:spPr bwMode="auto">
          <a:xfrm>
            <a:off x="2314575" y="874713"/>
            <a:ext cx="271463" cy="1587"/>
          </a:xfrm>
          <a:custGeom>
            <a:avLst/>
            <a:gdLst>
              <a:gd name="T0" fmla="*/ 2147483647 w 171"/>
              <a:gd name="T1" fmla="*/ 0 h 1587"/>
              <a:gd name="T2" fmla="*/ 2147483647 w 171"/>
              <a:gd name="T3" fmla="*/ 0 h 1587"/>
              <a:gd name="T4" fmla="*/ 2147483647 w 171"/>
              <a:gd name="T5" fmla="*/ 0 h 1587"/>
              <a:gd name="T6" fmla="*/ 0 w 171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1" h="1587">
                <a:moveTo>
                  <a:pt x="171" y="0"/>
                </a:moveTo>
                <a:lnTo>
                  <a:pt x="171" y="0"/>
                </a:lnTo>
                <a:lnTo>
                  <a:pt x="36" y="0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1" name="Freeform 210"/>
          <p:cNvSpPr>
            <a:spLocks/>
          </p:cNvSpPr>
          <p:nvPr/>
        </p:nvSpPr>
        <p:spPr bwMode="auto">
          <a:xfrm>
            <a:off x="2297113" y="842963"/>
            <a:ext cx="101600" cy="60325"/>
          </a:xfrm>
          <a:custGeom>
            <a:avLst/>
            <a:gdLst>
              <a:gd name="T0" fmla="*/ 0 w 64"/>
              <a:gd name="T1" fmla="*/ 2147483647 h 38"/>
              <a:gd name="T2" fmla="*/ 2147483647 w 64"/>
              <a:gd name="T3" fmla="*/ 2147483647 h 38"/>
              <a:gd name="T4" fmla="*/ 2147483647 w 64"/>
              <a:gd name="T5" fmla="*/ 0 h 38"/>
              <a:gd name="T6" fmla="*/ 0 w 64"/>
              <a:gd name="T7" fmla="*/ 2147483647 h 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" h="38">
                <a:moveTo>
                  <a:pt x="0" y="20"/>
                </a:moveTo>
                <a:lnTo>
                  <a:pt x="64" y="38"/>
                </a:lnTo>
                <a:lnTo>
                  <a:pt x="64" y="0"/>
                </a:lnTo>
                <a:lnTo>
                  <a:pt x="0" y="2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2" name="Freeform 211"/>
          <p:cNvSpPr>
            <a:spLocks/>
          </p:cNvSpPr>
          <p:nvPr/>
        </p:nvSpPr>
        <p:spPr bwMode="auto">
          <a:xfrm>
            <a:off x="2297113" y="842963"/>
            <a:ext cx="101600" cy="60325"/>
          </a:xfrm>
          <a:custGeom>
            <a:avLst/>
            <a:gdLst>
              <a:gd name="T0" fmla="*/ 0 w 64"/>
              <a:gd name="T1" fmla="*/ 2147483647 h 38"/>
              <a:gd name="T2" fmla="*/ 0 w 64"/>
              <a:gd name="T3" fmla="*/ 2147483647 h 38"/>
              <a:gd name="T4" fmla="*/ 2147483647 w 64"/>
              <a:gd name="T5" fmla="*/ 2147483647 h 38"/>
              <a:gd name="T6" fmla="*/ 2147483647 w 64"/>
              <a:gd name="T7" fmla="*/ 0 h 38"/>
              <a:gd name="T8" fmla="*/ 0 w 64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" h="38">
                <a:moveTo>
                  <a:pt x="0" y="20"/>
                </a:moveTo>
                <a:lnTo>
                  <a:pt x="0" y="20"/>
                </a:lnTo>
                <a:lnTo>
                  <a:pt x="64" y="38"/>
                </a:lnTo>
                <a:lnTo>
                  <a:pt x="64" y="0"/>
                </a:lnTo>
                <a:lnTo>
                  <a:pt x="0" y="2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3" name="Line 212"/>
          <p:cNvSpPr>
            <a:spLocks noChangeShapeType="1"/>
          </p:cNvSpPr>
          <p:nvPr/>
        </p:nvSpPr>
        <p:spPr bwMode="auto">
          <a:xfrm>
            <a:off x="2117725" y="777875"/>
            <a:ext cx="279400" cy="1588"/>
          </a:xfrm>
          <a:prstGeom prst="line">
            <a:avLst/>
          </a:prstGeom>
          <a:noFill/>
          <a:ln w="1588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4" name="Line 213"/>
          <p:cNvSpPr>
            <a:spLocks noChangeShapeType="1"/>
          </p:cNvSpPr>
          <p:nvPr/>
        </p:nvSpPr>
        <p:spPr bwMode="auto">
          <a:xfrm>
            <a:off x="4625975" y="4775200"/>
            <a:ext cx="1588" cy="1112838"/>
          </a:xfrm>
          <a:prstGeom prst="line">
            <a:avLst/>
          </a:prstGeom>
          <a:noFill/>
          <a:ln w="1588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5" name="Freeform 214"/>
          <p:cNvSpPr>
            <a:spLocks/>
          </p:cNvSpPr>
          <p:nvPr/>
        </p:nvSpPr>
        <p:spPr bwMode="auto">
          <a:xfrm>
            <a:off x="4530725" y="5770563"/>
            <a:ext cx="95250" cy="49212"/>
          </a:xfrm>
          <a:custGeom>
            <a:avLst/>
            <a:gdLst>
              <a:gd name="T0" fmla="*/ 2147483647 w 60"/>
              <a:gd name="T1" fmla="*/ 2147483647 h 31"/>
              <a:gd name="T2" fmla="*/ 0 w 60"/>
              <a:gd name="T3" fmla="*/ 0 h 31"/>
              <a:gd name="T4" fmla="*/ 0 w 60"/>
              <a:gd name="T5" fmla="*/ 2147483647 h 31"/>
              <a:gd name="T6" fmla="*/ 2147483647 w 60"/>
              <a:gd name="T7" fmla="*/ 2147483647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" h="31">
                <a:moveTo>
                  <a:pt x="60" y="15"/>
                </a:moveTo>
                <a:lnTo>
                  <a:pt x="0" y="0"/>
                </a:lnTo>
                <a:lnTo>
                  <a:pt x="0" y="31"/>
                </a:lnTo>
                <a:lnTo>
                  <a:pt x="60" y="1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6" name="Freeform 215"/>
          <p:cNvSpPr>
            <a:spLocks/>
          </p:cNvSpPr>
          <p:nvPr/>
        </p:nvSpPr>
        <p:spPr bwMode="auto">
          <a:xfrm>
            <a:off x="4530725" y="5770563"/>
            <a:ext cx="95250" cy="49212"/>
          </a:xfrm>
          <a:custGeom>
            <a:avLst/>
            <a:gdLst>
              <a:gd name="T0" fmla="*/ 2147483647 w 60"/>
              <a:gd name="T1" fmla="*/ 2147483647 h 31"/>
              <a:gd name="T2" fmla="*/ 2147483647 w 60"/>
              <a:gd name="T3" fmla="*/ 2147483647 h 31"/>
              <a:gd name="T4" fmla="*/ 0 w 60"/>
              <a:gd name="T5" fmla="*/ 0 h 31"/>
              <a:gd name="T6" fmla="*/ 0 w 60"/>
              <a:gd name="T7" fmla="*/ 2147483647 h 31"/>
              <a:gd name="T8" fmla="*/ 2147483647 w 60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31">
                <a:moveTo>
                  <a:pt x="60" y="15"/>
                </a:moveTo>
                <a:lnTo>
                  <a:pt x="60" y="15"/>
                </a:lnTo>
                <a:lnTo>
                  <a:pt x="0" y="0"/>
                </a:lnTo>
                <a:lnTo>
                  <a:pt x="0" y="31"/>
                </a:lnTo>
                <a:lnTo>
                  <a:pt x="60" y="15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7" name="Freeform 216"/>
          <p:cNvSpPr>
            <a:spLocks/>
          </p:cNvSpPr>
          <p:nvPr/>
        </p:nvSpPr>
        <p:spPr bwMode="auto">
          <a:xfrm>
            <a:off x="4267200" y="4351338"/>
            <a:ext cx="239713" cy="30162"/>
          </a:xfrm>
          <a:custGeom>
            <a:avLst/>
            <a:gdLst>
              <a:gd name="T0" fmla="*/ 2147483647 w 151"/>
              <a:gd name="T1" fmla="*/ 0 h 19"/>
              <a:gd name="T2" fmla="*/ 2147483647 w 151"/>
              <a:gd name="T3" fmla="*/ 0 h 19"/>
              <a:gd name="T4" fmla="*/ 2147483647 w 151"/>
              <a:gd name="T5" fmla="*/ 2147483647 h 19"/>
              <a:gd name="T6" fmla="*/ 0 w 151"/>
              <a:gd name="T7" fmla="*/ 2147483647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1" h="19">
                <a:moveTo>
                  <a:pt x="151" y="0"/>
                </a:moveTo>
                <a:lnTo>
                  <a:pt x="151" y="0"/>
                </a:lnTo>
                <a:lnTo>
                  <a:pt x="31" y="13"/>
                </a:lnTo>
                <a:lnTo>
                  <a:pt x="0" y="19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8" name="Freeform 217"/>
          <p:cNvSpPr>
            <a:spLocks/>
          </p:cNvSpPr>
          <p:nvPr/>
        </p:nvSpPr>
        <p:spPr bwMode="auto">
          <a:xfrm>
            <a:off x="4227513" y="4325938"/>
            <a:ext cx="119062" cy="90487"/>
          </a:xfrm>
          <a:custGeom>
            <a:avLst/>
            <a:gdLst>
              <a:gd name="T0" fmla="*/ 0 w 75"/>
              <a:gd name="T1" fmla="*/ 2147483647 h 57"/>
              <a:gd name="T2" fmla="*/ 2147483647 w 75"/>
              <a:gd name="T3" fmla="*/ 2147483647 h 57"/>
              <a:gd name="T4" fmla="*/ 2147483647 w 75"/>
              <a:gd name="T5" fmla="*/ 0 h 57"/>
              <a:gd name="T6" fmla="*/ 0 w 75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" h="57">
                <a:moveTo>
                  <a:pt x="0" y="37"/>
                </a:moveTo>
                <a:lnTo>
                  <a:pt x="75" y="57"/>
                </a:lnTo>
                <a:lnTo>
                  <a:pt x="69" y="0"/>
                </a:lnTo>
                <a:lnTo>
                  <a:pt x="0" y="3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69" name="Freeform 218"/>
          <p:cNvSpPr>
            <a:spLocks/>
          </p:cNvSpPr>
          <p:nvPr/>
        </p:nvSpPr>
        <p:spPr bwMode="auto">
          <a:xfrm>
            <a:off x="4227513" y="4325938"/>
            <a:ext cx="119062" cy="90487"/>
          </a:xfrm>
          <a:custGeom>
            <a:avLst/>
            <a:gdLst>
              <a:gd name="T0" fmla="*/ 0 w 75"/>
              <a:gd name="T1" fmla="*/ 2147483647 h 57"/>
              <a:gd name="T2" fmla="*/ 0 w 75"/>
              <a:gd name="T3" fmla="*/ 2147483647 h 57"/>
              <a:gd name="T4" fmla="*/ 2147483647 w 75"/>
              <a:gd name="T5" fmla="*/ 2147483647 h 57"/>
              <a:gd name="T6" fmla="*/ 2147483647 w 75"/>
              <a:gd name="T7" fmla="*/ 0 h 57"/>
              <a:gd name="T8" fmla="*/ 0 w 75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" h="57">
                <a:moveTo>
                  <a:pt x="0" y="37"/>
                </a:moveTo>
                <a:lnTo>
                  <a:pt x="0" y="37"/>
                </a:lnTo>
                <a:lnTo>
                  <a:pt x="75" y="57"/>
                </a:lnTo>
                <a:lnTo>
                  <a:pt x="69" y="0"/>
                </a:lnTo>
                <a:lnTo>
                  <a:pt x="0" y="37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0" name="Freeform 219"/>
          <p:cNvSpPr>
            <a:spLocks/>
          </p:cNvSpPr>
          <p:nvPr/>
        </p:nvSpPr>
        <p:spPr bwMode="auto">
          <a:xfrm>
            <a:off x="4308475" y="4675188"/>
            <a:ext cx="203200" cy="28575"/>
          </a:xfrm>
          <a:custGeom>
            <a:avLst/>
            <a:gdLst>
              <a:gd name="T0" fmla="*/ 2147483647 w 128"/>
              <a:gd name="T1" fmla="*/ 0 h 18"/>
              <a:gd name="T2" fmla="*/ 2147483647 w 128"/>
              <a:gd name="T3" fmla="*/ 0 h 18"/>
              <a:gd name="T4" fmla="*/ 2147483647 w 128"/>
              <a:gd name="T5" fmla="*/ 2147483647 h 18"/>
              <a:gd name="T6" fmla="*/ 0 w 128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8" h="18">
                <a:moveTo>
                  <a:pt x="128" y="0"/>
                </a:moveTo>
                <a:lnTo>
                  <a:pt x="128" y="0"/>
                </a:lnTo>
                <a:lnTo>
                  <a:pt x="25" y="15"/>
                </a:lnTo>
                <a:lnTo>
                  <a:pt x="0" y="18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1" name="Freeform 220"/>
          <p:cNvSpPr>
            <a:spLocks/>
          </p:cNvSpPr>
          <p:nvPr/>
        </p:nvSpPr>
        <p:spPr bwMode="auto">
          <a:xfrm>
            <a:off x="4229100" y="4646613"/>
            <a:ext cx="122238" cy="93662"/>
          </a:xfrm>
          <a:custGeom>
            <a:avLst/>
            <a:gdLst>
              <a:gd name="T0" fmla="*/ 0 w 77"/>
              <a:gd name="T1" fmla="*/ 2147483647 h 59"/>
              <a:gd name="T2" fmla="*/ 2147483647 w 77"/>
              <a:gd name="T3" fmla="*/ 2147483647 h 59"/>
              <a:gd name="T4" fmla="*/ 2147483647 w 77"/>
              <a:gd name="T5" fmla="*/ 0 h 59"/>
              <a:gd name="T6" fmla="*/ 0 w 77"/>
              <a:gd name="T7" fmla="*/ 2147483647 h 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" h="59">
                <a:moveTo>
                  <a:pt x="0" y="38"/>
                </a:moveTo>
                <a:lnTo>
                  <a:pt x="77" y="59"/>
                </a:lnTo>
                <a:lnTo>
                  <a:pt x="69" y="0"/>
                </a:lnTo>
                <a:lnTo>
                  <a:pt x="0" y="3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2" name="Freeform 221"/>
          <p:cNvSpPr>
            <a:spLocks/>
          </p:cNvSpPr>
          <p:nvPr/>
        </p:nvSpPr>
        <p:spPr bwMode="auto">
          <a:xfrm>
            <a:off x="4229100" y="4646613"/>
            <a:ext cx="122238" cy="93662"/>
          </a:xfrm>
          <a:custGeom>
            <a:avLst/>
            <a:gdLst>
              <a:gd name="T0" fmla="*/ 0 w 77"/>
              <a:gd name="T1" fmla="*/ 2147483647 h 59"/>
              <a:gd name="T2" fmla="*/ 0 w 77"/>
              <a:gd name="T3" fmla="*/ 2147483647 h 59"/>
              <a:gd name="T4" fmla="*/ 2147483647 w 77"/>
              <a:gd name="T5" fmla="*/ 2147483647 h 59"/>
              <a:gd name="T6" fmla="*/ 2147483647 w 77"/>
              <a:gd name="T7" fmla="*/ 0 h 59"/>
              <a:gd name="T8" fmla="*/ 0 w 77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" h="59">
                <a:moveTo>
                  <a:pt x="0" y="38"/>
                </a:moveTo>
                <a:lnTo>
                  <a:pt x="0" y="38"/>
                </a:lnTo>
                <a:lnTo>
                  <a:pt x="77" y="59"/>
                </a:lnTo>
                <a:lnTo>
                  <a:pt x="69" y="0"/>
                </a:lnTo>
                <a:lnTo>
                  <a:pt x="0" y="38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3" name="Freeform 222"/>
          <p:cNvSpPr>
            <a:spLocks/>
          </p:cNvSpPr>
          <p:nvPr/>
        </p:nvSpPr>
        <p:spPr bwMode="auto">
          <a:xfrm>
            <a:off x="4716463" y="4305300"/>
            <a:ext cx="219075" cy="26988"/>
          </a:xfrm>
          <a:custGeom>
            <a:avLst/>
            <a:gdLst>
              <a:gd name="T0" fmla="*/ 0 w 138"/>
              <a:gd name="T1" fmla="*/ 2147483647 h 17"/>
              <a:gd name="T2" fmla="*/ 0 w 138"/>
              <a:gd name="T3" fmla="*/ 2147483647 h 17"/>
              <a:gd name="T4" fmla="*/ 2147483647 w 138"/>
              <a:gd name="T5" fmla="*/ 2147483647 h 17"/>
              <a:gd name="T6" fmla="*/ 2147483647 w 138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8" h="17">
                <a:moveTo>
                  <a:pt x="0" y="17"/>
                </a:moveTo>
                <a:lnTo>
                  <a:pt x="0" y="17"/>
                </a:lnTo>
                <a:lnTo>
                  <a:pt x="112" y="4"/>
                </a:lnTo>
                <a:lnTo>
                  <a:pt x="138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4" name="Freeform 223"/>
          <p:cNvSpPr>
            <a:spLocks/>
          </p:cNvSpPr>
          <p:nvPr/>
        </p:nvSpPr>
        <p:spPr bwMode="auto">
          <a:xfrm>
            <a:off x="4870450" y="4270375"/>
            <a:ext cx="120650" cy="88900"/>
          </a:xfrm>
          <a:custGeom>
            <a:avLst/>
            <a:gdLst>
              <a:gd name="T0" fmla="*/ 2147483647 w 76"/>
              <a:gd name="T1" fmla="*/ 2147483647 h 56"/>
              <a:gd name="T2" fmla="*/ 2147483647 w 76"/>
              <a:gd name="T3" fmla="*/ 2147483647 h 56"/>
              <a:gd name="T4" fmla="*/ 0 w 76"/>
              <a:gd name="T5" fmla="*/ 0 h 56"/>
              <a:gd name="T6" fmla="*/ 2147483647 w 76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" h="56">
                <a:moveTo>
                  <a:pt x="76" y="19"/>
                </a:moveTo>
                <a:lnTo>
                  <a:pt x="6" y="56"/>
                </a:lnTo>
                <a:lnTo>
                  <a:pt x="0" y="0"/>
                </a:lnTo>
                <a:lnTo>
                  <a:pt x="76" y="1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5" name="Freeform 224"/>
          <p:cNvSpPr>
            <a:spLocks/>
          </p:cNvSpPr>
          <p:nvPr/>
        </p:nvSpPr>
        <p:spPr bwMode="auto">
          <a:xfrm>
            <a:off x="4870450" y="4270375"/>
            <a:ext cx="120650" cy="88900"/>
          </a:xfrm>
          <a:custGeom>
            <a:avLst/>
            <a:gdLst>
              <a:gd name="T0" fmla="*/ 2147483647 w 76"/>
              <a:gd name="T1" fmla="*/ 2147483647 h 56"/>
              <a:gd name="T2" fmla="*/ 2147483647 w 76"/>
              <a:gd name="T3" fmla="*/ 2147483647 h 56"/>
              <a:gd name="T4" fmla="*/ 2147483647 w 76"/>
              <a:gd name="T5" fmla="*/ 2147483647 h 56"/>
              <a:gd name="T6" fmla="*/ 0 w 76"/>
              <a:gd name="T7" fmla="*/ 0 h 56"/>
              <a:gd name="T8" fmla="*/ 2147483647 w 76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56">
                <a:moveTo>
                  <a:pt x="76" y="19"/>
                </a:moveTo>
                <a:lnTo>
                  <a:pt x="76" y="19"/>
                </a:lnTo>
                <a:lnTo>
                  <a:pt x="6" y="56"/>
                </a:lnTo>
                <a:lnTo>
                  <a:pt x="0" y="0"/>
                </a:lnTo>
                <a:lnTo>
                  <a:pt x="76" y="19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6" name="Freeform 225"/>
          <p:cNvSpPr>
            <a:spLocks/>
          </p:cNvSpPr>
          <p:nvPr/>
        </p:nvSpPr>
        <p:spPr bwMode="auto">
          <a:xfrm>
            <a:off x="4714875" y="4606925"/>
            <a:ext cx="227013" cy="30163"/>
          </a:xfrm>
          <a:custGeom>
            <a:avLst/>
            <a:gdLst>
              <a:gd name="T0" fmla="*/ 0 w 143"/>
              <a:gd name="T1" fmla="*/ 2147483647 h 19"/>
              <a:gd name="T2" fmla="*/ 0 w 143"/>
              <a:gd name="T3" fmla="*/ 2147483647 h 19"/>
              <a:gd name="T4" fmla="*/ 2147483647 w 143"/>
              <a:gd name="T5" fmla="*/ 2147483647 h 19"/>
              <a:gd name="T6" fmla="*/ 2147483647 w 143"/>
              <a:gd name="T7" fmla="*/ 0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3" h="19">
                <a:moveTo>
                  <a:pt x="0" y="19"/>
                </a:moveTo>
                <a:lnTo>
                  <a:pt x="0" y="19"/>
                </a:lnTo>
                <a:lnTo>
                  <a:pt x="114" y="6"/>
                </a:lnTo>
                <a:lnTo>
                  <a:pt x="143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7" name="Freeform 226"/>
          <p:cNvSpPr>
            <a:spLocks/>
          </p:cNvSpPr>
          <p:nvPr/>
        </p:nvSpPr>
        <p:spPr bwMode="auto">
          <a:xfrm>
            <a:off x="4876800" y="4572000"/>
            <a:ext cx="122238" cy="93663"/>
          </a:xfrm>
          <a:custGeom>
            <a:avLst/>
            <a:gdLst>
              <a:gd name="T0" fmla="*/ 2147483647 w 77"/>
              <a:gd name="T1" fmla="*/ 2147483647 h 59"/>
              <a:gd name="T2" fmla="*/ 2147483647 w 77"/>
              <a:gd name="T3" fmla="*/ 2147483647 h 59"/>
              <a:gd name="T4" fmla="*/ 0 w 77"/>
              <a:gd name="T5" fmla="*/ 0 h 59"/>
              <a:gd name="T6" fmla="*/ 2147483647 w 77"/>
              <a:gd name="T7" fmla="*/ 2147483647 h 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" h="59">
                <a:moveTo>
                  <a:pt x="77" y="20"/>
                </a:moveTo>
                <a:lnTo>
                  <a:pt x="8" y="59"/>
                </a:lnTo>
                <a:lnTo>
                  <a:pt x="0" y="0"/>
                </a:lnTo>
                <a:lnTo>
                  <a:pt x="77" y="2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8" name="Freeform 227"/>
          <p:cNvSpPr>
            <a:spLocks/>
          </p:cNvSpPr>
          <p:nvPr/>
        </p:nvSpPr>
        <p:spPr bwMode="auto">
          <a:xfrm>
            <a:off x="4876800" y="4572000"/>
            <a:ext cx="122238" cy="93663"/>
          </a:xfrm>
          <a:custGeom>
            <a:avLst/>
            <a:gdLst>
              <a:gd name="T0" fmla="*/ 2147483647 w 77"/>
              <a:gd name="T1" fmla="*/ 2147483647 h 59"/>
              <a:gd name="T2" fmla="*/ 2147483647 w 77"/>
              <a:gd name="T3" fmla="*/ 2147483647 h 59"/>
              <a:gd name="T4" fmla="*/ 2147483647 w 77"/>
              <a:gd name="T5" fmla="*/ 2147483647 h 59"/>
              <a:gd name="T6" fmla="*/ 0 w 77"/>
              <a:gd name="T7" fmla="*/ 0 h 59"/>
              <a:gd name="T8" fmla="*/ 2147483647 w 77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" h="59">
                <a:moveTo>
                  <a:pt x="77" y="20"/>
                </a:moveTo>
                <a:lnTo>
                  <a:pt x="77" y="20"/>
                </a:lnTo>
                <a:lnTo>
                  <a:pt x="8" y="59"/>
                </a:lnTo>
                <a:lnTo>
                  <a:pt x="0" y="0"/>
                </a:lnTo>
                <a:lnTo>
                  <a:pt x="77" y="2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79" name="Freeform 228"/>
          <p:cNvSpPr>
            <a:spLocks/>
          </p:cNvSpPr>
          <p:nvPr/>
        </p:nvSpPr>
        <p:spPr bwMode="auto">
          <a:xfrm>
            <a:off x="3503613" y="1811338"/>
            <a:ext cx="1587" cy="11112"/>
          </a:xfrm>
          <a:custGeom>
            <a:avLst/>
            <a:gdLst>
              <a:gd name="T0" fmla="*/ 0 w 1587"/>
              <a:gd name="T1" fmla="*/ 2147483647 h 7"/>
              <a:gd name="T2" fmla="*/ 0 w 1587"/>
              <a:gd name="T3" fmla="*/ 0 h 7"/>
              <a:gd name="T4" fmla="*/ 0 w 1587"/>
              <a:gd name="T5" fmla="*/ 0 h 7"/>
              <a:gd name="T6" fmla="*/ 0 w 1587"/>
              <a:gd name="T7" fmla="*/ 0 h 7"/>
              <a:gd name="T8" fmla="*/ 0 w 1587"/>
              <a:gd name="T9" fmla="*/ 0 h 7"/>
              <a:gd name="T10" fmla="*/ 0 w 1587"/>
              <a:gd name="T11" fmla="*/ 2147483647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87" h="7">
                <a:moveTo>
                  <a:pt x="0" y="7"/>
                </a:move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0" name="Freeform 229"/>
          <p:cNvSpPr>
            <a:spLocks/>
          </p:cNvSpPr>
          <p:nvPr/>
        </p:nvSpPr>
        <p:spPr bwMode="auto">
          <a:xfrm>
            <a:off x="3513138" y="1512888"/>
            <a:ext cx="1122362" cy="20637"/>
          </a:xfrm>
          <a:custGeom>
            <a:avLst/>
            <a:gdLst>
              <a:gd name="T0" fmla="*/ 2147483647 w 707"/>
              <a:gd name="T1" fmla="*/ 2147483647 h 13"/>
              <a:gd name="T2" fmla="*/ 2147483647 w 707"/>
              <a:gd name="T3" fmla="*/ 0 h 13"/>
              <a:gd name="T4" fmla="*/ 0 w 707"/>
              <a:gd name="T5" fmla="*/ 0 h 13"/>
              <a:gd name="T6" fmla="*/ 0 w 707"/>
              <a:gd name="T7" fmla="*/ 2147483647 h 13"/>
              <a:gd name="T8" fmla="*/ 2147483647 w 707"/>
              <a:gd name="T9" fmla="*/ 2147483647 h 13"/>
              <a:gd name="T10" fmla="*/ 2147483647 w 707"/>
              <a:gd name="T11" fmla="*/ 2147483647 h 13"/>
              <a:gd name="T12" fmla="*/ 2147483647 w 707"/>
              <a:gd name="T13" fmla="*/ 2147483647 h 13"/>
              <a:gd name="T14" fmla="*/ 2147483647 w 707"/>
              <a:gd name="T15" fmla="*/ 0 h 13"/>
              <a:gd name="T16" fmla="*/ 2147483647 w 707"/>
              <a:gd name="T17" fmla="*/ 0 h 13"/>
              <a:gd name="T18" fmla="*/ 2147483647 w 707"/>
              <a:gd name="T19" fmla="*/ 2147483647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07" h="13">
                <a:moveTo>
                  <a:pt x="707" y="6"/>
                </a:moveTo>
                <a:lnTo>
                  <a:pt x="701" y="0"/>
                </a:lnTo>
                <a:lnTo>
                  <a:pt x="0" y="0"/>
                </a:lnTo>
                <a:lnTo>
                  <a:pt x="0" y="13"/>
                </a:lnTo>
                <a:lnTo>
                  <a:pt x="701" y="13"/>
                </a:lnTo>
                <a:lnTo>
                  <a:pt x="707" y="6"/>
                </a:lnTo>
                <a:lnTo>
                  <a:pt x="707" y="0"/>
                </a:lnTo>
                <a:lnTo>
                  <a:pt x="701" y="0"/>
                </a:lnTo>
                <a:lnTo>
                  <a:pt x="707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1" name="Rectangle 230"/>
          <p:cNvSpPr>
            <a:spLocks noChangeArrowheads="1"/>
          </p:cNvSpPr>
          <p:nvPr/>
        </p:nvSpPr>
        <p:spPr bwMode="auto">
          <a:xfrm>
            <a:off x="4616450" y="1522413"/>
            <a:ext cx="19050" cy="90487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82" name="Rectangle 231"/>
          <p:cNvSpPr>
            <a:spLocks noChangeArrowheads="1"/>
          </p:cNvSpPr>
          <p:nvPr/>
        </p:nvSpPr>
        <p:spPr bwMode="auto">
          <a:xfrm>
            <a:off x="4157663" y="1289050"/>
            <a:ext cx="9112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200">
                <a:solidFill>
                  <a:srgbClr val="1F1A17"/>
                </a:solidFill>
                <a:latin typeface="Arial" charset="0"/>
              </a:rPr>
              <a:t>I</a:t>
            </a:r>
            <a:r>
              <a:rPr lang="de-DE" altLang="de-DE" sz="1200">
                <a:solidFill>
                  <a:srgbClr val="1F1A17"/>
                </a:solidFill>
                <a:latin typeface="Arial" charset="0"/>
              </a:rPr>
              <a:t>njection  well</a:t>
            </a:r>
            <a:endParaRPr lang="en-GB" altLang="de-DE" sz="1200">
              <a:latin typeface="Arial" charset="0"/>
            </a:endParaRPr>
          </a:p>
        </p:txBody>
      </p:sp>
      <p:sp>
        <p:nvSpPr>
          <p:cNvPr id="24683" name="Freeform 232"/>
          <p:cNvSpPr>
            <a:spLocks/>
          </p:cNvSpPr>
          <p:nvPr/>
        </p:nvSpPr>
        <p:spPr bwMode="auto">
          <a:xfrm>
            <a:off x="3870325" y="1612900"/>
            <a:ext cx="273050" cy="1588"/>
          </a:xfrm>
          <a:custGeom>
            <a:avLst/>
            <a:gdLst>
              <a:gd name="T0" fmla="*/ 0 w 172"/>
              <a:gd name="T1" fmla="*/ 0 h 1588"/>
              <a:gd name="T2" fmla="*/ 0 w 172"/>
              <a:gd name="T3" fmla="*/ 0 h 1588"/>
              <a:gd name="T4" fmla="*/ 2147483647 w 172"/>
              <a:gd name="T5" fmla="*/ 0 h 1588"/>
              <a:gd name="T6" fmla="*/ 2147483647 w 172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2" h="1588">
                <a:moveTo>
                  <a:pt x="0" y="0"/>
                </a:moveTo>
                <a:lnTo>
                  <a:pt x="0" y="0"/>
                </a:lnTo>
                <a:lnTo>
                  <a:pt x="137" y="0"/>
                </a:lnTo>
                <a:lnTo>
                  <a:pt x="172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4" name="Freeform 233"/>
          <p:cNvSpPr>
            <a:spLocks/>
          </p:cNvSpPr>
          <p:nvPr/>
        </p:nvSpPr>
        <p:spPr bwMode="auto">
          <a:xfrm>
            <a:off x="4062413" y="1589088"/>
            <a:ext cx="101600" cy="50800"/>
          </a:xfrm>
          <a:custGeom>
            <a:avLst/>
            <a:gdLst>
              <a:gd name="T0" fmla="*/ 2147483647 w 64"/>
              <a:gd name="T1" fmla="*/ 2147483647 h 32"/>
              <a:gd name="T2" fmla="*/ 0 w 64"/>
              <a:gd name="T3" fmla="*/ 0 h 32"/>
              <a:gd name="T4" fmla="*/ 0 w 64"/>
              <a:gd name="T5" fmla="*/ 2147483647 h 32"/>
              <a:gd name="T6" fmla="*/ 2147483647 w 64"/>
              <a:gd name="T7" fmla="*/ 2147483647 h 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" h="32">
                <a:moveTo>
                  <a:pt x="64" y="15"/>
                </a:moveTo>
                <a:lnTo>
                  <a:pt x="0" y="0"/>
                </a:lnTo>
                <a:lnTo>
                  <a:pt x="0" y="32"/>
                </a:lnTo>
                <a:lnTo>
                  <a:pt x="64" y="1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5" name="Freeform 234"/>
          <p:cNvSpPr>
            <a:spLocks/>
          </p:cNvSpPr>
          <p:nvPr/>
        </p:nvSpPr>
        <p:spPr bwMode="auto">
          <a:xfrm>
            <a:off x="4062413" y="1589088"/>
            <a:ext cx="101600" cy="50800"/>
          </a:xfrm>
          <a:custGeom>
            <a:avLst/>
            <a:gdLst>
              <a:gd name="T0" fmla="*/ 2147483647 w 64"/>
              <a:gd name="T1" fmla="*/ 2147483647 h 32"/>
              <a:gd name="T2" fmla="*/ 2147483647 w 64"/>
              <a:gd name="T3" fmla="*/ 2147483647 h 32"/>
              <a:gd name="T4" fmla="*/ 0 w 64"/>
              <a:gd name="T5" fmla="*/ 0 h 32"/>
              <a:gd name="T6" fmla="*/ 0 w 64"/>
              <a:gd name="T7" fmla="*/ 2147483647 h 32"/>
              <a:gd name="T8" fmla="*/ 2147483647 w 6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" h="32">
                <a:moveTo>
                  <a:pt x="64" y="15"/>
                </a:moveTo>
                <a:lnTo>
                  <a:pt x="64" y="15"/>
                </a:lnTo>
                <a:lnTo>
                  <a:pt x="0" y="0"/>
                </a:lnTo>
                <a:lnTo>
                  <a:pt x="0" y="32"/>
                </a:lnTo>
                <a:lnTo>
                  <a:pt x="64" y="15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6" name="Freeform 235"/>
          <p:cNvSpPr>
            <a:spLocks/>
          </p:cNvSpPr>
          <p:nvPr/>
        </p:nvSpPr>
        <p:spPr bwMode="auto">
          <a:xfrm>
            <a:off x="3529013" y="874713"/>
            <a:ext cx="271462" cy="1587"/>
          </a:xfrm>
          <a:custGeom>
            <a:avLst/>
            <a:gdLst>
              <a:gd name="T0" fmla="*/ 2147483647 w 171"/>
              <a:gd name="T1" fmla="*/ 0 h 1587"/>
              <a:gd name="T2" fmla="*/ 2147483647 w 171"/>
              <a:gd name="T3" fmla="*/ 0 h 1587"/>
              <a:gd name="T4" fmla="*/ 2147483647 w 171"/>
              <a:gd name="T5" fmla="*/ 0 h 1587"/>
              <a:gd name="T6" fmla="*/ 0 w 171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1" h="1587">
                <a:moveTo>
                  <a:pt x="171" y="0"/>
                </a:moveTo>
                <a:lnTo>
                  <a:pt x="171" y="0"/>
                </a:lnTo>
                <a:lnTo>
                  <a:pt x="35" y="0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7" name="Freeform 236"/>
          <p:cNvSpPr>
            <a:spLocks/>
          </p:cNvSpPr>
          <p:nvPr/>
        </p:nvSpPr>
        <p:spPr bwMode="auto">
          <a:xfrm>
            <a:off x="3505200" y="842963"/>
            <a:ext cx="100013" cy="60325"/>
          </a:xfrm>
          <a:custGeom>
            <a:avLst/>
            <a:gdLst>
              <a:gd name="T0" fmla="*/ 0 w 63"/>
              <a:gd name="T1" fmla="*/ 2147483647 h 38"/>
              <a:gd name="T2" fmla="*/ 2147483647 w 63"/>
              <a:gd name="T3" fmla="*/ 2147483647 h 38"/>
              <a:gd name="T4" fmla="*/ 2147483647 w 63"/>
              <a:gd name="T5" fmla="*/ 0 h 38"/>
              <a:gd name="T6" fmla="*/ 0 w 63"/>
              <a:gd name="T7" fmla="*/ 2147483647 h 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" h="38">
                <a:moveTo>
                  <a:pt x="0" y="20"/>
                </a:moveTo>
                <a:lnTo>
                  <a:pt x="63" y="38"/>
                </a:lnTo>
                <a:lnTo>
                  <a:pt x="63" y="0"/>
                </a:lnTo>
                <a:lnTo>
                  <a:pt x="0" y="2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8" name="Freeform 237"/>
          <p:cNvSpPr>
            <a:spLocks/>
          </p:cNvSpPr>
          <p:nvPr/>
        </p:nvSpPr>
        <p:spPr bwMode="auto">
          <a:xfrm>
            <a:off x="3505200" y="842963"/>
            <a:ext cx="100013" cy="60325"/>
          </a:xfrm>
          <a:custGeom>
            <a:avLst/>
            <a:gdLst>
              <a:gd name="T0" fmla="*/ 0 w 63"/>
              <a:gd name="T1" fmla="*/ 2147483647 h 38"/>
              <a:gd name="T2" fmla="*/ 0 w 63"/>
              <a:gd name="T3" fmla="*/ 2147483647 h 38"/>
              <a:gd name="T4" fmla="*/ 2147483647 w 63"/>
              <a:gd name="T5" fmla="*/ 2147483647 h 38"/>
              <a:gd name="T6" fmla="*/ 2147483647 w 63"/>
              <a:gd name="T7" fmla="*/ 0 h 38"/>
              <a:gd name="T8" fmla="*/ 0 w 63"/>
              <a:gd name="T9" fmla="*/ 2147483647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" h="38">
                <a:moveTo>
                  <a:pt x="0" y="20"/>
                </a:moveTo>
                <a:lnTo>
                  <a:pt x="0" y="20"/>
                </a:lnTo>
                <a:lnTo>
                  <a:pt x="63" y="38"/>
                </a:lnTo>
                <a:lnTo>
                  <a:pt x="63" y="0"/>
                </a:lnTo>
                <a:lnTo>
                  <a:pt x="0" y="2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89" name="Freeform 238"/>
          <p:cNvSpPr>
            <a:spLocks/>
          </p:cNvSpPr>
          <p:nvPr/>
        </p:nvSpPr>
        <p:spPr bwMode="auto">
          <a:xfrm>
            <a:off x="4613275" y="1906588"/>
            <a:ext cx="1588" cy="295275"/>
          </a:xfrm>
          <a:custGeom>
            <a:avLst/>
            <a:gdLst>
              <a:gd name="T0" fmla="*/ 0 w 1588"/>
              <a:gd name="T1" fmla="*/ 0 h 186"/>
              <a:gd name="T2" fmla="*/ 0 w 1588"/>
              <a:gd name="T3" fmla="*/ 0 h 186"/>
              <a:gd name="T4" fmla="*/ 0 w 1588"/>
              <a:gd name="T5" fmla="*/ 2147483647 h 186"/>
              <a:gd name="T6" fmla="*/ 0 w 1588"/>
              <a:gd name="T7" fmla="*/ 2147483647 h 18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8" h="186">
                <a:moveTo>
                  <a:pt x="0" y="0"/>
                </a:moveTo>
                <a:lnTo>
                  <a:pt x="0" y="0"/>
                </a:lnTo>
                <a:lnTo>
                  <a:pt x="0" y="148"/>
                </a:lnTo>
                <a:lnTo>
                  <a:pt x="0" y="186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90" name="Freeform 239"/>
          <p:cNvSpPr>
            <a:spLocks/>
          </p:cNvSpPr>
          <p:nvPr/>
        </p:nvSpPr>
        <p:spPr bwMode="auto">
          <a:xfrm>
            <a:off x="4586288" y="2132013"/>
            <a:ext cx="55562" cy="101600"/>
          </a:xfrm>
          <a:custGeom>
            <a:avLst/>
            <a:gdLst>
              <a:gd name="T0" fmla="*/ 2147483647 w 35"/>
              <a:gd name="T1" fmla="*/ 2147483647 h 64"/>
              <a:gd name="T2" fmla="*/ 2147483647 w 35"/>
              <a:gd name="T3" fmla="*/ 0 h 64"/>
              <a:gd name="T4" fmla="*/ 0 w 35"/>
              <a:gd name="T5" fmla="*/ 0 h 64"/>
              <a:gd name="T6" fmla="*/ 2147483647 w 35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" h="64">
                <a:moveTo>
                  <a:pt x="17" y="64"/>
                </a:moveTo>
                <a:lnTo>
                  <a:pt x="35" y="0"/>
                </a:lnTo>
                <a:lnTo>
                  <a:pt x="0" y="0"/>
                </a:lnTo>
                <a:lnTo>
                  <a:pt x="17" y="6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91" name="Freeform 240"/>
          <p:cNvSpPr>
            <a:spLocks/>
          </p:cNvSpPr>
          <p:nvPr/>
        </p:nvSpPr>
        <p:spPr bwMode="auto">
          <a:xfrm>
            <a:off x="4586288" y="2132013"/>
            <a:ext cx="55562" cy="101600"/>
          </a:xfrm>
          <a:custGeom>
            <a:avLst/>
            <a:gdLst>
              <a:gd name="T0" fmla="*/ 2147483647 w 35"/>
              <a:gd name="T1" fmla="*/ 2147483647 h 64"/>
              <a:gd name="T2" fmla="*/ 2147483647 w 35"/>
              <a:gd name="T3" fmla="*/ 2147483647 h 64"/>
              <a:gd name="T4" fmla="*/ 2147483647 w 35"/>
              <a:gd name="T5" fmla="*/ 0 h 64"/>
              <a:gd name="T6" fmla="*/ 0 w 35"/>
              <a:gd name="T7" fmla="*/ 0 h 64"/>
              <a:gd name="T8" fmla="*/ 2147483647 w 35"/>
              <a:gd name="T9" fmla="*/ 2147483647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" h="64">
                <a:moveTo>
                  <a:pt x="17" y="64"/>
                </a:moveTo>
                <a:lnTo>
                  <a:pt x="17" y="64"/>
                </a:lnTo>
                <a:lnTo>
                  <a:pt x="35" y="0"/>
                </a:lnTo>
                <a:lnTo>
                  <a:pt x="0" y="0"/>
                </a:lnTo>
                <a:lnTo>
                  <a:pt x="17" y="64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92" name="Line 241"/>
          <p:cNvSpPr>
            <a:spLocks noChangeShapeType="1"/>
          </p:cNvSpPr>
          <p:nvPr/>
        </p:nvSpPr>
        <p:spPr bwMode="auto">
          <a:xfrm>
            <a:off x="3694113" y="777875"/>
            <a:ext cx="277812" cy="1588"/>
          </a:xfrm>
          <a:prstGeom prst="line">
            <a:avLst/>
          </a:prstGeom>
          <a:noFill/>
          <a:ln w="1588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93" name="Rectangle 242"/>
          <p:cNvSpPr>
            <a:spLocks noChangeArrowheads="1"/>
          </p:cNvSpPr>
          <p:nvPr/>
        </p:nvSpPr>
        <p:spPr bwMode="auto">
          <a:xfrm>
            <a:off x="2846388" y="958850"/>
            <a:ext cx="373062" cy="279400"/>
          </a:xfrm>
          <a:prstGeom prst="rect">
            <a:avLst/>
          </a:prstGeom>
          <a:noFill/>
          <a:ln w="1588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4694" name="Text Box 12"/>
          <p:cNvSpPr txBox="1">
            <a:spLocks noChangeArrowheads="1"/>
          </p:cNvSpPr>
          <p:nvPr/>
        </p:nvSpPr>
        <p:spPr bwMode="auto">
          <a:xfrm>
            <a:off x="5580063" y="2781300"/>
            <a:ext cx="3352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46050" indent="-146050" defTabSz="290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2905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2905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2905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2905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290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290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290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290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Classical doublet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(vertical)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Futura Md BT" pitchFamily="34" charset="0"/>
              </a:rPr>
              <a:t>               </a:t>
            </a:r>
          </a:p>
        </p:txBody>
      </p:sp>
      <p:sp>
        <p:nvSpPr>
          <p:cNvPr id="24695" name="Text Box 13"/>
          <p:cNvSpPr txBox="1">
            <a:spLocks noChangeArrowheads="1"/>
          </p:cNvSpPr>
          <p:nvPr/>
        </p:nvSpPr>
        <p:spPr bwMode="auto">
          <a:xfrm>
            <a:off x="304800" y="6248400"/>
            <a:ext cx="754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Internal distance of the wells: about 1,000 m</a:t>
            </a:r>
          </a:p>
        </p:txBody>
      </p:sp>
      <p:sp>
        <p:nvSpPr>
          <p:cNvPr id="24696" name="Text Box 14"/>
          <p:cNvSpPr txBox="1">
            <a:spLocks noChangeArrowheads="1"/>
          </p:cNvSpPr>
          <p:nvPr/>
        </p:nvSpPr>
        <p:spPr bwMode="auto">
          <a:xfrm>
            <a:off x="2667000" y="365125"/>
            <a:ext cx="6164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Futura Md BT" pitchFamily="34" charset="0"/>
              </a:rPr>
              <a:t>                              </a:t>
            </a:r>
            <a:r>
              <a:rPr lang="de-DE" altLang="de-DE" sz="2000" b="1">
                <a:latin typeface="Arial" charset="0"/>
              </a:rPr>
              <a:t>Drilling and completion</a:t>
            </a:r>
            <a:endParaRPr lang="de-DE" altLang="de-DE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 descr="ng-prof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881063"/>
            <a:ext cx="78470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1027"/>
          <p:cNvSpPr txBox="1">
            <a:spLocks noChangeArrowheads="1"/>
          </p:cNvSpPr>
          <p:nvPr/>
        </p:nvSpPr>
        <p:spPr bwMode="auto">
          <a:xfrm>
            <a:off x="1692275" y="260350"/>
            <a:ext cx="632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latin typeface="Futura Md BT" pitchFamily="34" charset="0"/>
            </a:endParaRPr>
          </a:p>
        </p:txBody>
      </p:sp>
      <p:sp>
        <p:nvSpPr>
          <p:cNvPr id="21508" name="Text Box 1028"/>
          <p:cNvSpPr txBox="1">
            <a:spLocks noChangeArrowheads="1"/>
          </p:cNvSpPr>
          <p:nvPr/>
        </p:nvSpPr>
        <p:spPr bwMode="auto">
          <a:xfrm>
            <a:off x="684213" y="6237288"/>
            <a:ext cx="526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Well logs, core investigations, formation tests</a:t>
            </a:r>
          </a:p>
        </p:txBody>
      </p:sp>
      <p:sp>
        <p:nvSpPr>
          <p:cNvPr id="21509" name="Text Box 1029"/>
          <p:cNvSpPr txBox="1">
            <a:spLocks noChangeArrowheads="1"/>
          </p:cNvSpPr>
          <p:nvPr/>
        </p:nvSpPr>
        <p:spPr bwMode="auto">
          <a:xfrm>
            <a:off x="1639888" y="365125"/>
            <a:ext cx="719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Exploration of the Neustadt-Glewe site</a:t>
            </a:r>
            <a:endParaRPr lang="de-DE" altLang="de-DE"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3124200" y="228600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Futura Md BT" pitchFamily="34" charset="0"/>
              </a:rPr>
              <a:t> </a:t>
            </a:r>
          </a:p>
        </p:txBody>
      </p:sp>
      <p:sp>
        <p:nvSpPr>
          <p:cNvPr id="25603" name="Text Box 15"/>
          <p:cNvSpPr txBox="1">
            <a:spLocks noChangeArrowheads="1"/>
          </p:cNvSpPr>
          <p:nvPr/>
        </p:nvSpPr>
        <p:spPr bwMode="auto">
          <a:xfrm>
            <a:off x="-685800" y="6248400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Futura Md BT" pitchFamily="34" charset="0"/>
              </a:rPr>
              <a:t>             </a:t>
            </a:r>
            <a:r>
              <a:rPr lang="de-DE" altLang="de-DE" sz="2000">
                <a:latin typeface="Arial" charset="0"/>
              </a:rPr>
              <a:t>Underreaming and screen completion – injection well</a:t>
            </a:r>
          </a:p>
        </p:txBody>
      </p:sp>
      <p:sp>
        <p:nvSpPr>
          <p:cNvPr id="25604" name="Text Box 16"/>
          <p:cNvSpPr txBox="1">
            <a:spLocks noChangeArrowheads="1"/>
          </p:cNvSpPr>
          <p:nvPr/>
        </p:nvSpPr>
        <p:spPr bwMode="auto">
          <a:xfrm>
            <a:off x="3733800" y="365125"/>
            <a:ext cx="5097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Drilling and completion</a:t>
            </a:r>
          </a:p>
        </p:txBody>
      </p:sp>
      <p:graphicFrame>
        <p:nvGraphicFramePr>
          <p:cNvPr id="25605" name="Object 19"/>
          <p:cNvGraphicFramePr>
            <a:graphicFrameLocks noChangeAspect="1"/>
          </p:cNvGraphicFramePr>
          <p:nvPr/>
        </p:nvGraphicFramePr>
        <p:xfrm>
          <a:off x="1066800" y="838200"/>
          <a:ext cx="72390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r:id="rId4" imgW="4757928" imgH="3703320" progId="Word.Picture.8">
                  <p:embed/>
                </p:oleObj>
              </mc:Choice>
              <mc:Fallback>
                <p:oleObj r:id="rId4" imgW="4757928" imgH="3703320" progId="Word.Picture.8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883" r="7133" b="8815"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7239000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9"/>
          <p:cNvSpPr txBox="1">
            <a:spLocks noChangeArrowheads="1"/>
          </p:cNvSpPr>
          <p:nvPr/>
        </p:nvSpPr>
        <p:spPr bwMode="auto">
          <a:xfrm>
            <a:off x="6781800" y="19177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Futura Md BT" pitchFamily="34" charset="0"/>
              </a:rPr>
              <a:t> </a:t>
            </a:r>
          </a:p>
        </p:txBody>
      </p:sp>
      <p:sp>
        <p:nvSpPr>
          <p:cNvPr id="22531" name="Text Box 23"/>
          <p:cNvSpPr txBox="1">
            <a:spLocks noChangeArrowheads="1"/>
          </p:cNvSpPr>
          <p:nvPr/>
        </p:nvSpPr>
        <p:spPr bwMode="auto">
          <a:xfrm>
            <a:off x="304800" y="6172200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Chemical properties of the thermal brine at the Neustadt-Glewe site</a:t>
            </a:r>
          </a:p>
        </p:txBody>
      </p:sp>
      <p:sp>
        <p:nvSpPr>
          <p:cNvPr id="22532" name="Text Box 24"/>
          <p:cNvSpPr txBox="1">
            <a:spLocks noChangeArrowheads="1"/>
          </p:cNvSpPr>
          <p:nvPr/>
        </p:nvSpPr>
        <p:spPr bwMode="auto">
          <a:xfrm>
            <a:off x="2819400" y="365125"/>
            <a:ext cx="601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Exploration of the Neustadt-Glewe site</a:t>
            </a:r>
          </a:p>
        </p:txBody>
      </p:sp>
      <p:graphicFrame>
        <p:nvGraphicFramePr>
          <p:cNvPr id="430105" name="Object 25"/>
          <p:cNvGraphicFramePr>
            <a:graphicFrameLocks noChangeAspect="1"/>
          </p:cNvGraphicFramePr>
          <p:nvPr/>
        </p:nvGraphicFramePr>
        <p:xfrm>
          <a:off x="4252913" y="812800"/>
          <a:ext cx="3895725" cy="530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name="CorelDRAW" r:id="rId4" imgW="4210050" imgH="5734050" progId="CorelDRAW.Graphic.9">
                  <p:embed/>
                </p:oleObj>
              </mc:Choice>
              <mc:Fallback>
                <p:oleObj name="CorelDRAW" r:id="rId4" imgW="4210050" imgH="5734050" progId="CorelDRAW.Graphic.9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2913" y="812800"/>
                        <a:ext cx="3895725" cy="530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26"/>
          <p:cNvGraphicFramePr>
            <a:graphicFrameLocks noChangeAspect="1"/>
          </p:cNvGraphicFramePr>
          <p:nvPr/>
        </p:nvGraphicFramePr>
        <p:xfrm>
          <a:off x="152400" y="1066800"/>
          <a:ext cx="4062413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CorelDRAW" r:id="rId6" imgW="4933950" imgH="5619750" progId="CorelDRAW.Graphic.9">
                  <p:embed/>
                </p:oleObj>
              </mc:Choice>
              <mc:Fallback>
                <p:oleObj name="CorelDRAW" r:id="rId6" imgW="4933950" imgH="5619750" progId="CorelDRAW.Graphic.9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66800"/>
                        <a:ext cx="4062413" cy="462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8" name="Line 28"/>
          <p:cNvSpPr>
            <a:spLocks noChangeShapeType="1"/>
          </p:cNvSpPr>
          <p:nvPr/>
        </p:nvSpPr>
        <p:spPr bwMode="auto">
          <a:xfrm>
            <a:off x="6407150" y="2797175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109" name="Line 29"/>
          <p:cNvSpPr>
            <a:spLocks noChangeShapeType="1"/>
          </p:cNvSpPr>
          <p:nvPr/>
        </p:nvSpPr>
        <p:spPr bwMode="auto">
          <a:xfrm>
            <a:off x="6483350" y="4854575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8" grpId="0" animBg="1"/>
      <p:bldP spid="4301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51"/>
          <p:cNvSpPr txBox="1">
            <a:spLocks noChangeArrowheads="1"/>
          </p:cNvSpPr>
          <p:nvPr/>
        </p:nvSpPr>
        <p:spPr bwMode="auto">
          <a:xfrm>
            <a:off x="3810000" y="365125"/>
            <a:ext cx="5021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Arial" charset="0"/>
              </a:rPr>
              <a:t>Exploration </a:t>
            </a:r>
            <a:r>
              <a:rPr lang="de-DE" altLang="de-DE" sz="2000" b="1" dirty="0" err="1">
                <a:latin typeface="Arial" charset="0"/>
              </a:rPr>
              <a:t>of</a:t>
            </a:r>
            <a:r>
              <a:rPr lang="de-DE" altLang="de-DE" sz="2000" b="1" dirty="0">
                <a:latin typeface="Arial" charset="0"/>
              </a:rPr>
              <a:t> </a:t>
            </a:r>
            <a:r>
              <a:rPr lang="de-DE" altLang="de-DE" sz="2000" b="1" dirty="0" err="1">
                <a:latin typeface="Arial" charset="0"/>
              </a:rPr>
              <a:t>the</a:t>
            </a:r>
            <a:r>
              <a:rPr lang="de-DE" altLang="de-DE" sz="2000" b="1" dirty="0">
                <a:latin typeface="Arial" charset="0"/>
              </a:rPr>
              <a:t> Neustadt-Glewe </a:t>
            </a:r>
            <a:r>
              <a:rPr lang="de-DE" altLang="de-DE" sz="2000" b="1" dirty="0" err="1">
                <a:latin typeface="Arial" charset="0"/>
              </a:rPr>
              <a:t>site</a:t>
            </a:r>
            <a:endParaRPr lang="de-DE" altLang="de-DE" sz="1800" dirty="0">
              <a:latin typeface="Futura Md BT" pitchFamily="34" charset="0"/>
            </a:endParaRPr>
          </a:p>
        </p:txBody>
      </p:sp>
      <p:sp>
        <p:nvSpPr>
          <p:cNvPr id="23555" name="Text Box 2052"/>
          <p:cNvSpPr txBox="1">
            <a:spLocks noChangeArrowheads="1"/>
          </p:cNvSpPr>
          <p:nvPr/>
        </p:nvSpPr>
        <p:spPr bwMode="auto">
          <a:xfrm>
            <a:off x="304800" y="6248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Futura Md BT" pitchFamily="34" charset="0"/>
              </a:rPr>
              <a:t> </a:t>
            </a:r>
            <a:r>
              <a:rPr lang="de-DE" altLang="de-DE" sz="2000">
                <a:latin typeface="Arial" charset="0"/>
              </a:rPr>
              <a:t>Reservoir characteristics and well parameters</a:t>
            </a:r>
          </a:p>
        </p:txBody>
      </p:sp>
      <p:sp>
        <p:nvSpPr>
          <p:cNvPr id="23556" name="Text Box 2053"/>
          <p:cNvSpPr txBox="1">
            <a:spLocks noChangeArrowheads="1"/>
          </p:cNvSpPr>
          <p:nvPr/>
        </p:nvSpPr>
        <p:spPr bwMode="auto">
          <a:xfrm>
            <a:off x="1143000" y="1295400"/>
            <a:ext cx="7010400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defTabSz="10001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10001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10001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10001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10001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Futura Md BT" pitchFamily="34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stratigraphy			Keuper/Rhaetian 					(Contorta)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depth				2,217 m – 2,274 m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temperature gradient		4.06 K/100 m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effective porosity		22 %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permeability			</a:t>
            </a:r>
            <a:r>
              <a:rPr lang="en-GB" altLang="de-DE" sz="1800">
                <a:latin typeface="Arial" charset="0"/>
                <a:cs typeface="Arial" charset="0"/>
              </a:rPr>
              <a:t>0.5 - 0.8 x 10</a:t>
            </a:r>
            <a:r>
              <a:rPr lang="en-GB" altLang="de-DE" sz="1800" baseline="30000">
                <a:latin typeface="Arial" charset="0"/>
                <a:cs typeface="Arial" charset="0"/>
              </a:rPr>
              <a:t>12</a:t>
            </a:r>
            <a:r>
              <a:rPr lang="en-GB" altLang="de-DE" sz="1800">
                <a:latin typeface="Arial" charset="0"/>
                <a:cs typeface="Arial" charset="0"/>
              </a:rPr>
              <a:t> m²</a:t>
            </a:r>
            <a:r>
              <a:rPr lang="de-DE" altLang="de-DE" sz="180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aquifer temperature		98 °C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mineralisation                              	220 g/l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productivity			</a:t>
            </a:r>
            <a:r>
              <a:rPr lang="en-GB" altLang="de-DE" sz="1800">
                <a:latin typeface="Arial" charset="0"/>
                <a:cs typeface="Arial" charset="0"/>
              </a:rPr>
              <a:t>183 m³ / (h </a:t>
            </a:r>
            <a:r>
              <a:rPr lang="en-GB" altLang="de-DE" sz="1800" baseline="30000">
                <a:latin typeface="Arial" charset="0"/>
                <a:cs typeface="Arial" charset="0"/>
              </a:rPr>
              <a:t>.</a:t>
            </a:r>
            <a:r>
              <a:rPr lang="en-GB" altLang="de-DE" sz="1800">
                <a:latin typeface="Arial" charset="0"/>
                <a:cs typeface="Arial" charset="0"/>
              </a:rPr>
              <a:t> MPa)</a:t>
            </a:r>
            <a:r>
              <a:rPr lang="de-DE" altLang="de-DE" sz="180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de-DE" altLang="de-DE" sz="1800">
                <a:latin typeface="Arial" charset="0"/>
                <a:cs typeface="Arial" charset="0"/>
              </a:rPr>
              <a:t>injectivity			</a:t>
            </a:r>
            <a:r>
              <a:rPr lang="en-GB" altLang="de-DE" sz="1800">
                <a:latin typeface="Arial" charset="0"/>
                <a:cs typeface="Arial" charset="0"/>
              </a:rPr>
              <a:t>265 m³ / (h </a:t>
            </a:r>
            <a:r>
              <a:rPr lang="en-GB" altLang="de-DE" sz="1800" baseline="30000">
                <a:latin typeface="Arial" charset="0"/>
                <a:cs typeface="Arial" charset="0"/>
              </a:rPr>
              <a:t>.</a:t>
            </a:r>
            <a:r>
              <a:rPr lang="en-GB" altLang="de-DE" sz="1800">
                <a:latin typeface="Arial" charset="0"/>
                <a:cs typeface="Arial" charset="0"/>
              </a:rPr>
              <a:t> MPa)</a:t>
            </a:r>
            <a:r>
              <a:rPr lang="de-DE" altLang="de-DE" sz="180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hnitt_NEU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304925"/>
            <a:ext cx="9072562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743200" y="365125"/>
            <a:ext cx="608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 smtClean="0">
                <a:solidFill>
                  <a:srgbClr val="000000"/>
                </a:solidFill>
                <a:latin typeface="Arial" pitchFamily="34" charset="0"/>
              </a:rPr>
              <a:t>Exploration of the Neustadt-Glewe site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455738" y="54165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de-DE" sz="2800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228600" y="5921375"/>
            <a:ext cx="808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smtClean="0">
                <a:solidFill>
                  <a:srgbClr val="000000"/>
                </a:solidFill>
                <a:latin typeface="Arial" pitchFamily="34" charset="0"/>
              </a:rPr>
              <a:t>Geological cross-section through the explored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62000" y="533400"/>
            <a:ext cx="815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512763" y="5772150"/>
            <a:ext cx="883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  <a:cs typeface="Times New Roman" charset="0"/>
              </a:rPr>
              <a:t>3-dimensional model area with 7 layers;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  <a:cs typeface="Times New Roman" charset="0"/>
              </a:rPr>
              <a:t>axes in m;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  <a:cs typeface="Times New Roman" charset="0"/>
              </a:rPr>
              <a:t>total height 325 m, transparent centre of the aquifer layer </a:t>
            </a:r>
            <a:endParaRPr lang="de-DE" altLang="de-DE" sz="2000">
              <a:latin typeface="Arial" charset="0"/>
            </a:endParaRPr>
          </a:p>
        </p:txBody>
      </p:sp>
      <p:pic>
        <p:nvPicPr>
          <p:cNvPr id="39940" name="Picture 5" descr="gitter_fe_3D_kx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957263"/>
            <a:ext cx="5638800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3175" y="8683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2232025" y="365125"/>
            <a:ext cx="65992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de-DE" altLang="de-DE" sz="2000" b="1" dirty="0">
                <a:latin typeface="Arial" charset="0"/>
              </a:rPr>
              <a:t>Exploration </a:t>
            </a:r>
            <a:r>
              <a:rPr lang="de-DE" altLang="de-DE" sz="2000" b="1" dirty="0" err="1">
                <a:latin typeface="Arial" charset="0"/>
              </a:rPr>
              <a:t>of</a:t>
            </a:r>
            <a:r>
              <a:rPr lang="de-DE" altLang="de-DE" sz="2000" b="1" dirty="0">
                <a:latin typeface="Arial" charset="0"/>
              </a:rPr>
              <a:t> </a:t>
            </a:r>
            <a:r>
              <a:rPr lang="de-DE" altLang="de-DE" sz="2000" b="1" dirty="0" err="1">
                <a:latin typeface="Arial" charset="0"/>
              </a:rPr>
              <a:t>the</a:t>
            </a:r>
            <a:r>
              <a:rPr lang="de-DE" altLang="de-DE" sz="2000" b="1" dirty="0">
                <a:latin typeface="Arial" charset="0"/>
              </a:rPr>
              <a:t> Neustadt-Glewe </a:t>
            </a:r>
            <a:r>
              <a:rPr lang="de-DE" altLang="de-DE" sz="2000" b="1" dirty="0" err="1">
                <a:latin typeface="Arial" charset="0"/>
              </a:rPr>
              <a:t>site</a:t>
            </a:r>
            <a:endParaRPr lang="de-DE" altLang="de-DE" sz="1800" dirty="0">
              <a:latin typeface="Futura Md BT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de-DE" sz="20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_3d-0ystrom_ste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" b="10513"/>
          <a:stretch>
            <a:fillRect/>
          </a:stretch>
        </p:blipFill>
        <p:spPr bwMode="auto">
          <a:xfrm>
            <a:off x="100013" y="1371600"/>
            <a:ext cx="8281987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0963" name="Rectangle 3"/>
          <p:cNvSpPr>
            <a:spLocks noChangeArrowheads="1"/>
          </p:cNvSpPr>
          <p:nvPr/>
        </p:nvSpPr>
        <p:spPr bwMode="auto">
          <a:xfrm>
            <a:off x="7162800" y="6237288"/>
            <a:ext cx="1676400" cy="620712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pic>
        <p:nvPicPr>
          <p:cNvPr id="370692" name="Picture 4" descr="T_speicher_0ystr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69421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3" name="Text Box 5"/>
          <p:cNvSpPr txBox="1">
            <a:spLocks noChangeArrowheads="1"/>
          </p:cNvSpPr>
          <p:nvPr/>
        </p:nvSpPr>
        <p:spPr bwMode="auto">
          <a:xfrm>
            <a:off x="3352800" y="5410200"/>
            <a:ext cx="1309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  <a:latin typeface="Futura Md BT" pitchFamily="34" charset="0"/>
              </a:rPr>
              <a:t>Mai 2002</a:t>
            </a:r>
          </a:p>
        </p:txBody>
      </p:sp>
      <p:sp>
        <p:nvSpPr>
          <p:cNvPr id="40966" name="AutoShape 6"/>
          <p:cNvSpPr>
            <a:spLocks/>
          </p:cNvSpPr>
          <p:nvPr/>
        </p:nvSpPr>
        <p:spPr bwMode="auto">
          <a:xfrm>
            <a:off x="1752600" y="2667000"/>
            <a:ext cx="1066800" cy="307975"/>
          </a:xfrm>
          <a:prstGeom prst="borderCallout1">
            <a:avLst>
              <a:gd name="adj1" fmla="val 37111"/>
              <a:gd name="adj2" fmla="val 107144"/>
              <a:gd name="adj3" fmla="val 86083"/>
              <a:gd name="adj4" fmla="val 185120"/>
            </a:avLst>
          </a:prstGeom>
          <a:solidFill>
            <a:srgbClr val="3333FF"/>
          </a:solidFill>
          <a:ln w="28575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solidFill>
                  <a:srgbClr val="CCFFFF"/>
                </a:solidFill>
                <a:latin typeface="Arial" charset="0"/>
              </a:rPr>
              <a:t>injection</a:t>
            </a:r>
          </a:p>
        </p:txBody>
      </p:sp>
      <p:sp>
        <p:nvSpPr>
          <p:cNvPr id="40967" name="AutoShape 7"/>
          <p:cNvSpPr>
            <a:spLocks/>
          </p:cNvSpPr>
          <p:nvPr/>
        </p:nvSpPr>
        <p:spPr bwMode="auto">
          <a:xfrm>
            <a:off x="2895600" y="2209800"/>
            <a:ext cx="1219200" cy="304800"/>
          </a:xfrm>
          <a:prstGeom prst="borderCallout1">
            <a:avLst>
              <a:gd name="adj1" fmla="val 37500"/>
              <a:gd name="adj2" fmla="val 106250"/>
              <a:gd name="adj3" fmla="val 105208"/>
              <a:gd name="adj4" fmla="val 137370"/>
            </a:avLst>
          </a:prstGeom>
          <a:solidFill>
            <a:srgbClr val="FF0000"/>
          </a:solidFill>
          <a:ln w="28575">
            <a:solidFill>
              <a:srgbClr val="000099"/>
            </a:solidFill>
            <a:miter lim="800000"/>
            <a:headEnd type="triangle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charset="0"/>
              </a:rPr>
              <a:t>production</a:t>
            </a:r>
          </a:p>
        </p:txBody>
      </p:sp>
      <p:sp>
        <p:nvSpPr>
          <p:cNvPr id="370696" name="AutoShape 8"/>
          <p:cNvSpPr>
            <a:spLocks noChangeArrowheads="1"/>
          </p:cNvSpPr>
          <p:nvPr/>
        </p:nvSpPr>
        <p:spPr bwMode="auto">
          <a:xfrm rot="-1592662">
            <a:off x="3749675" y="4565650"/>
            <a:ext cx="522288" cy="277813"/>
          </a:xfrm>
          <a:prstGeom prst="parallelogram">
            <a:avLst>
              <a:gd name="adj" fmla="val 47000"/>
            </a:avLst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cxnSp>
        <p:nvCxnSpPr>
          <p:cNvPr id="370697" name="AutoShape 9"/>
          <p:cNvCxnSpPr>
            <a:cxnSpLocks noChangeShapeType="1"/>
            <a:stCxn id="370696" idx="0"/>
            <a:endCxn id="370710" idx="0"/>
          </p:cNvCxnSpPr>
          <p:nvPr/>
        </p:nvCxnSpPr>
        <p:spPr bwMode="auto">
          <a:xfrm flipH="1">
            <a:off x="1524000" y="4538663"/>
            <a:ext cx="2476500" cy="62865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0698" name="Picture 10" descr="T_speicher_1ystr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69738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9" name="Picture 11" descr="T_speicher_2ystr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57800"/>
            <a:ext cx="69738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700" name="Picture 12" descr="T_speicher_5ystr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92725"/>
            <a:ext cx="6981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701" name="Picture 13" descr="T_speicher_10ystr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92725"/>
            <a:ext cx="6967537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702" name="Picture 14" descr="T_speicher_14ystr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92725"/>
            <a:ext cx="6967537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703" name="Picture 15" descr="T_speicher_19ystr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92725"/>
            <a:ext cx="69596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704" name="Picture 16" descr="T_speicher_24ystro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92725"/>
            <a:ext cx="6967537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705" name="Picture 17" descr="T_speicher_28ystr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92725"/>
            <a:ext cx="69738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0978" name="Rectangle 18"/>
          <p:cNvSpPr>
            <a:spLocks noChangeArrowheads="1"/>
          </p:cNvSpPr>
          <p:nvPr/>
        </p:nvSpPr>
        <p:spPr bwMode="auto">
          <a:xfrm>
            <a:off x="7543800" y="6632575"/>
            <a:ext cx="990600" cy="2254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H="1" flipV="1">
            <a:off x="3810000" y="2971800"/>
            <a:ext cx="76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70708" name="Picture 20" descr="T_speicher_30ystr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292725"/>
            <a:ext cx="69738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709" name="Text Box 21"/>
          <p:cNvSpPr txBox="1">
            <a:spLocks noChangeArrowheads="1"/>
          </p:cNvSpPr>
          <p:nvPr/>
        </p:nvSpPr>
        <p:spPr bwMode="auto">
          <a:xfrm>
            <a:off x="7315200" y="6324600"/>
            <a:ext cx="8953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Futura Md BT" pitchFamily="34" charset="0"/>
              </a:rPr>
              <a:t>20 Jahre</a:t>
            </a:r>
          </a:p>
        </p:txBody>
      </p:sp>
      <p:sp>
        <p:nvSpPr>
          <p:cNvPr id="370710" name="Rectangle 22"/>
          <p:cNvSpPr>
            <a:spLocks noChangeArrowheads="1"/>
          </p:cNvSpPr>
          <p:nvPr/>
        </p:nvSpPr>
        <p:spPr bwMode="auto">
          <a:xfrm>
            <a:off x="152400" y="5181600"/>
            <a:ext cx="2743200" cy="1524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70711" name="Line 23"/>
          <p:cNvSpPr>
            <a:spLocks noChangeShapeType="1"/>
          </p:cNvSpPr>
          <p:nvPr/>
        </p:nvSpPr>
        <p:spPr bwMode="auto">
          <a:xfrm>
            <a:off x="6248400" y="5257800"/>
            <a:ext cx="0" cy="762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0712" name="Text Box 24"/>
          <p:cNvSpPr txBox="1">
            <a:spLocks noChangeArrowheads="1"/>
          </p:cNvSpPr>
          <p:nvPr/>
        </p:nvSpPr>
        <p:spPr bwMode="auto">
          <a:xfrm>
            <a:off x="7315200" y="6324600"/>
            <a:ext cx="8953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Futura Md BT" pitchFamily="34" charset="0"/>
              </a:rPr>
              <a:t>10 Jahre</a:t>
            </a:r>
          </a:p>
        </p:txBody>
      </p:sp>
      <p:sp>
        <p:nvSpPr>
          <p:cNvPr id="370713" name="Text Box 25"/>
          <p:cNvSpPr txBox="1">
            <a:spLocks noChangeArrowheads="1"/>
          </p:cNvSpPr>
          <p:nvPr/>
        </p:nvSpPr>
        <p:spPr bwMode="auto">
          <a:xfrm>
            <a:off x="3200400" y="5334000"/>
            <a:ext cx="28463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  <a:latin typeface="Arial" charset="0"/>
              </a:rPr>
              <a:t>after 30 years of power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  <a:latin typeface="Arial" charset="0"/>
              </a:rPr>
              <a:t>generation</a:t>
            </a:r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45720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3733800" y="2895600"/>
            <a:ext cx="76200" cy="76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70716" name="Text Box 28"/>
          <p:cNvSpPr txBox="1">
            <a:spLocks noChangeArrowheads="1"/>
          </p:cNvSpPr>
          <p:nvPr/>
        </p:nvSpPr>
        <p:spPr bwMode="auto">
          <a:xfrm>
            <a:off x="7391400" y="6324600"/>
            <a:ext cx="838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" charset="0"/>
              </a:rPr>
              <a:t>1 year</a:t>
            </a:r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457200" y="1547813"/>
            <a:ext cx="1577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charset="0"/>
              </a:rPr>
              <a:t>110 m</a:t>
            </a:r>
            <a:r>
              <a:rPr lang="de-DE" altLang="de-DE" sz="1800" baseline="30000">
                <a:latin typeface="Arial" charset="0"/>
              </a:rPr>
              <a:t>3</a:t>
            </a:r>
            <a:r>
              <a:rPr lang="de-DE" altLang="de-DE" sz="1800">
                <a:latin typeface="Arial" charset="0"/>
              </a:rPr>
              <a:t>/h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FF0000"/>
                </a:solidFill>
                <a:latin typeface="Arial" charset="0"/>
              </a:rPr>
              <a:t>99°C</a:t>
            </a:r>
            <a:r>
              <a:rPr lang="de-DE" altLang="de-DE" sz="1800">
                <a:latin typeface="Arial" charset="0"/>
              </a:rPr>
              <a:t> </a:t>
            </a:r>
            <a:r>
              <a:rPr lang="de-DE" altLang="de-DE" sz="1800">
                <a:solidFill>
                  <a:schemeClr val="bg2"/>
                </a:solidFill>
                <a:latin typeface="Arial" charset="0"/>
                <a:sym typeface="Wingdings" pitchFamily="2" charset="2"/>
              </a:rPr>
              <a:t></a:t>
            </a:r>
            <a:r>
              <a:rPr lang="de-DE" altLang="de-DE" sz="1800">
                <a:latin typeface="Arial" charset="0"/>
                <a:sym typeface="Wingdings" pitchFamily="2" charset="2"/>
              </a:rPr>
              <a:t> </a:t>
            </a:r>
            <a:r>
              <a:rPr lang="de-DE" altLang="de-DE" sz="1800">
                <a:solidFill>
                  <a:srgbClr val="3333FF"/>
                </a:solidFill>
                <a:latin typeface="Arial" charset="0"/>
              </a:rPr>
              <a:t>63°C</a:t>
            </a:r>
          </a:p>
        </p:txBody>
      </p:sp>
      <p:graphicFrame>
        <p:nvGraphicFramePr>
          <p:cNvPr id="40990" name="Object 30"/>
          <p:cNvGraphicFramePr>
            <a:graphicFrameLocks noChangeAspect="1"/>
          </p:cNvGraphicFramePr>
          <p:nvPr/>
        </p:nvGraphicFramePr>
        <p:xfrm>
          <a:off x="7086600" y="1219200"/>
          <a:ext cx="1905000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7" name="CorelPhotoPaint.Image.9" r:id="rId14" imgW="2331758" imgH="1765079" progId="CorelPhotoPaint.Image.9">
                  <p:embed/>
                </p:oleObj>
              </mc:Choice>
              <mc:Fallback>
                <p:oleObj name="CorelPhotoPaint.Image.9" r:id="rId14" imgW="2331758" imgH="1765079" progId="CorelPhotoPaint.Image.9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219200"/>
                        <a:ext cx="1905000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1973263" y="762000"/>
            <a:ext cx="685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Geohydro- and -thermodynamic modeling</a:t>
            </a:r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508000" y="365125"/>
            <a:ext cx="832326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Exploration </a:t>
            </a: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Neustadt-Glewe </a:t>
            </a: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de-DE" dirty="0">
              <a:latin typeface="Futura Md BT" pitchFamily="34" charset="0"/>
            </a:endParaRPr>
          </a:p>
        </p:txBody>
      </p:sp>
      <p:sp useBgFill="1">
        <p:nvSpPr>
          <p:cNvPr id="40993" name="Rectangle 33"/>
          <p:cNvSpPr>
            <a:spLocks noChangeArrowheads="1"/>
          </p:cNvSpPr>
          <p:nvPr/>
        </p:nvSpPr>
        <p:spPr bwMode="auto">
          <a:xfrm>
            <a:off x="8388350" y="5805488"/>
            <a:ext cx="755650" cy="620712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7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7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37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3" grpId="0" autoUpdateAnimBg="0"/>
      <p:bldP spid="370696" grpId="0" animBg="1"/>
      <p:bldP spid="370709" grpId="0" animBg="1" autoUpdateAnimBg="0"/>
      <p:bldP spid="370710" grpId="0" animBg="1"/>
      <p:bldP spid="370711" grpId="0" animBg="1"/>
      <p:bldP spid="370712" grpId="0" animBg="1" autoUpdateAnimBg="0"/>
      <p:bldP spid="370713" grpId="0" autoUpdateAnimBg="0"/>
      <p:bldP spid="370716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Text Box 2"/>
          <p:cNvSpPr txBox="1">
            <a:spLocks noChangeArrowheads="1"/>
          </p:cNvSpPr>
          <p:nvPr/>
        </p:nvSpPr>
        <p:spPr bwMode="auto">
          <a:xfrm>
            <a:off x="1222375" y="5903913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Geological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7171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76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7172" name="Text Box 4"/>
          <p:cNvSpPr txBox="1">
            <a:spLocks noChangeArrowheads="1"/>
          </p:cNvSpPr>
          <p:nvPr/>
        </p:nvSpPr>
        <p:spPr bwMode="auto">
          <a:xfrm>
            <a:off x="36513" y="30861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de-DE" altLang="de-DE" sz="2000" b="1" dirty="0"/>
          </a:p>
          <a:p>
            <a:pPr algn="ctr"/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Exploratory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- Design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7173" name="AutoShape 5"/>
          <p:cNvSpPr>
            <a:spLocks noChangeArrowheads="1"/>
          </p:cNvSpPr>
          <p:nvPr/>
        </p:nvSpPr>
        <p:spPr bwMode="auto">
          <a:xfrm>
            <a:off x="3078163" y="4508500"/>
            <a:ext cx="3240087" cy="1295400"/>
          </a:xfrm>
          <a:prstGeom prst="upArrow">
            <a:avLst>
              <a:gd name="adj1" fmla="val 66981"/>
              <a:gd name="adj2" fmla="val 5392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/>
          </a:p>
          <a:p>
            <a:pPr algn="ctr"/>
            <a:r>
              <a:rPr lang="de-DE" altLang="de-DE" sz="2000"/>
              <a:t>Offer</a:t>
            </a:r>
          </a:p>
          <a:p>
            <a:pPr algn="ctr"/>
            <a:endParaRPr lang="de-DE" altLang="de-DE" sz="2000"/>
          </a:p>
        </p:txBody>
      </p:sp>
      <p:sp>
        <p:nvSpPr>
          <p:cNvPr id="647174" name="AutoShape 6"/>
          <p:cNvSpPr>
            <a:spLocks noChangeArrowheads="1"/>
          </p:cNvSpPr>
          <p:nvPr/>
        </p:nvSpPr>
        <p:spPr bwMode="auto">
          <a:xfrm>
            <a:off x="3078163" y="1447800"/>
            <a:ext cx="3228975" cy="1143000"/>
          </a:xfrm>
          <a:prstGeom prst="downArrow">
            <a:avLst>
              <a:gd name="adj1" fmla="val 66861"/>
              <a:gd name="adj2" fmla="val 5152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 sz="2000" b="1"/>
          </a:p>
          <a:p>
            <a:pPr algn="ctr"/>
            <a:r>
              <a:rPr lang="de-DE" altLang="de-DE" sz="2000"/>
              <a:t>Demand</a:t>
            </a:r>
          </a:p>
          <a:p>
            <a:pPr algn="ctr"/>
            <a:endParaRPr lang="de-DE" altLang="de-DE" sz="2000"/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4648200" y="368300"/>
            <a:ext cx="4217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Designing</a:t>
            </a: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geothermal </a:t>
            </a: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7176" name="AutoShape 8"/>
          <p:cNvSpPr>
            <a:spLocks noChangeArrowheads="1"/>
          </p:cNvSpPr>
          <p:nvPr/>
        </p:nvSpPr>
        <p:spPr bwMode="auto">
          <a:xfrm>
            <a:off x="6732588" y="2349500"/>
            <a:ext cx="2133600" cy="2514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800"/>
              <a:t>General political,</a:t>
            </a:r>
          </a:p>
          <a:p>
            <a:pPr algn="ctr"/>
            <a:r>
              <a:rPr lang="de-DE" altLang="de-DE" sz="1800"/>
              <a:t>economic, and </a:t>
            </a:r>
          </a:p>
          <a:p>
            <a:pPr algn="ctr"/>
            <a:r>
              <a:rPr lang="de-DE" altLang="de-DE" sz="1800"/>
              <a:t>legal framework</a:t>
            </a:r>
          </a:p>
        </p:txBody>
      </p:sp>
      <p:sp>
        <p:nvSpPr>
          <p:cNvPr id="647177" name="AutoShape 9"/>
          <p:cNvSpPr>
            <a:spLocks noChangeArrowheads="1"/>
          </p:cNvSpPr>
          <p:nvPr/>
        </p:nvSpPr>
        <p:spPr bwMode="auto">
          <a:xfrm flipH="1">
            <a:off x="250825" y="2349500"/>
            <a:ext cx="2232025" cy="2514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400"/>
              <a:t> </a:t>
            </a:r>
            <a:r>
              <a:rPr lang="de-DE" altLang="de-DE" sz="1800"/>
              <a:t>Distribution </a:t>
            </a:r>
          </a:p>
          <a:p>
            <a:pPr algn="ctr"/>
            <a:r>
              <a:rPr lang="de-DE" altLang="de-DE" sz="1800"/>
              <a:t>networks</a:t>
            </a:r>
          </a:p>
          <a:p>
            <a:pPr algn="ctr"/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platzhalter 2"/>
          <p:cNvSpPr>
            <a:spLocks noGrp="1"/>
          </p:cNvSpPr>
          <p:nvPr>
            <p:ph type="body" sz="quarter" idx="13"/>
          </p:nvPr>
        </p:nvSpPr>
        <p:spPr bwMode="auto">
          <a:xfrm>
            <a:off x="539750" y="260350"/>
            <a:ext cx="8154988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mtClean="0">
                <a:latin typeface="Arial" charset="0"/>
                <a:cs typeface="Arial" charset="0"/>
              </a:rPr>
              <a:t>General Data</a:t>
            </a:r>
            <a:r>
              <a:rPr lang="de-DE" altLang="de-DE" smtClean="0"/>
              <a:t> </a:t>
            </a:r>
          </a:p>
          <a:p>
            <a:pPr eaLnBrk="1" hangingPunct="1"/>
            <a:endParaRPr lang="de-DE" altLang="de-DE" smtClean="0"/>
          </a:p>
        </p:txBody>
      </p:sp>
      <p:sp>
        <p:nvSpPr>
          <p:cNvPr id="11267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423863" y="769938"/>
            <a:ext cx="8296275" cy="507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Status: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	Private limited </a:t>
            </a:r>
            <a:r>
              <a:rPr lang="de-DE" alt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company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(Gesellschaft 				mit beschränkter Haftung; GmbH)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Taken into private</a:t>
            </a:r>
            <a:endParaRPr lang="de-DE" altLang="de-DE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ownership on:</a:t>
            </a:r>
            <a:r>
              <a:rPr lang="en-GB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6 September 1991</a:t>
            </a:r>
            <a:endParaRPr lang="de-DE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Shareholders:	</a:t>
            </a:r>
            <a:r>
              <a:rPr lang="en-GB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</a:t>
            </a:r>
            <a:r>
              <a:rPr lang="en-GB" alt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Mannvit</a:t>
            </a:r>
            <a:r>
              <a:rPr lang="en-GB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GmbH		55 %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           		Dr Frank Kabus		22,5 %</a:t>
            </a:r>
            <a:endParaRPr lang="de-DE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	</a:t>
            </a:r>
            <a:r>
              <a:rPr lang="de-DE" alt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Dr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Peter Seibt		22,5 %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	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Number</a:t>
            </a:r>
            <a:r>
              <a:rPr lang="de-DE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employees</a:t>
            </a:r>
            <a:r>
              <a:rPr lang="de-DE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		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Offices:                                   	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Neubrandenburg, 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         	</a:t>
            </a:r>
            <a:r>
              <a:rPr lang="de-DE" alt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Munich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(Unterhaching),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                      	Berlin,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                      	Santiago de Chile  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Register of companies:	</a:t>
            </a:r>
            <a:r>
              <a:rPr lang="en-GB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HRB 1249, </a:t>
            </a:r>
            <a:endParaRPr lang="de-DE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		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Amtsgericht (</a:t>
            </a:r>
            <a:r>
              <a:rPr lang="de-DE" alt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court</a:t>
            </a:r>
            <a:r>
              <a:rPr lang="de-DE" alt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 Neubrandenburg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2462213" y="365125"/>
            <a:ext cx="636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04800" y="6248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Futura Md BT" pitchFamily="34" charset="0"/>
              </a:rPr>
              <a:t> </a:t>
            </a:r>
            <a:r>
              <a:rPr lang="de-DE" altLang="de-DE" sz="2000">
                <a:latin typeface="Arial" charset="0"/>
              </a:rPr>
              <a:t>Heating network parameters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524000" y="2133600"/>
            <a:ext cx="76200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defTabSz="10001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952500" indent="-279400" defTabSz="10001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10001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10001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10001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Futura Md BT" pitchFamily="34" charset="0"/>
            </a:endParaRPr>
          </a:p>
          <a:p>
            <a:pPr eaLnBrk="1" hangingPunct="1">
              <a:lnSpc>
                <a:spcPct val="160000"/>
              </a:lnSpc>
              <a:spcBef>
                <a:spcPct val="0"/>
              </a:spcBef>
            </a:pPr>
            <a:r>
              <a:rPr lang="de-DE" altLang="de-DE" sz="2000">
                <a:latin typeface="Arial" charset="0"/>
              </a:rPr>
              <a:t>rated heating capacity			10 MW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</a:pPr>
            <a:r>
              <a:rPr lang="de-DE" altLang="de-DE" sz="2000">
                <a:latin typeface="Arial" charset="0"/>
              </a:rPr>
              <a:t>heat supply				15,600 MWh/a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           thereof geothermal			&gt; 95 %	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</a:pPr>
            <a:r>
              <a:rPr lang="de-DE" altLang="de-DE" sz="2000">
                <a:latin typeface="Arial" charset="0"/>
              </a:rPr>
              <a:t>heating network temperatures	   	90 °C / 70 °C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484438" y="365125"/>
            <a:ext cx="6346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Futura Md BT" pitchFamily="34" charset="0"/>
              </a:rPr>
              <a:t>      </a:t>
            </a:r>
            <a:r>
              <a:rPr lang="de-DE" altLang="de-DE" sz="2000" b="1">
                <a:latin typeface="Arial" charset="0"/>
              </a:rPr>
              <a:t>Neustadt-Glewe Geothermal Heating Plant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04800" y="6248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Futura Md BT" pitchFamily="34" charset="0"/>
              </a:rPr>
              <a:t> </a:t>
            </a:r>
            <a:r>
              <a:rPr lang="de-DE" altLang="de-DE" sz="2000">
                <a:latin typeface="Arial" charset="0"/>
              </a:rPr>
              <a:t>Project company</a:t>
            </a:r>
            <a:r>
              <a:rPr lang="de-DE" altLang="de-DE" sz="2000">
                <a:latin typeface="Futura Md BT" pitchFamily="34" charset="0"/>
              </a:rPr>
              <a:t>	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295400" y="1371600"/>
            <a:ext cx="7391400" cy="423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Foundation of the project company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Erdwärme Neustadt - Glewe GmbH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for implementation of the overall project with the shareholders: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sz="2000">
                <a:latin typeface="Arial" charset="0"/>
              </a:rPr>
              <a:t> Municipality of Neustadt-Glewe                    47 %</a:t>
            </a:r>
          </a:p>
          <a:p>
            <a:pPr eaLnBrk="1" hangingPunct="1">
              <a:spcBef>
                <a:spcPct val="0"/>
              </a:spcBef>
            </a:pPr>
            <a:endParaRPr lang="de-DE" altLang="de-DE" sz="20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sz="2000">
                <a:latin typeface="Arial" charset="0"/>
              </a:rPr>
              <a:t> WEMAG (energy supplier)                            45 %</a:t>
            </a:r>
          </a:p>
          <a:p>
            <a:pPr eaLnBrk="1" hangingPunct="1">
              <a:spcBef>
                <a:spcPct val="0"/>
              </a:spcBef>
            </a:pPr>
            <a:endParaRPr lang="de-DE" altLang="de-DE" sz="20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sz="2000">
                <a:latin typeface="Arial" charset="0"/>
              </a:rPr>
              <a:t> Geothermie Neubrandenburg GmbH              8 %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latin typeface="Arial" charset="0"/>
              </a:rPr>
              <a:t>	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00200" y="365125"/>
            <a:ext cx="723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611188" y="6248400"/>
            <a:ext cx="6932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 smtClean="0">
                <a:latin typeface="Arial" charset="0"/>
              </a:rPr>
              <a:t>Design </a:t>
            </a:r>
            <a:endParaRPr lang="de-DE" altLang="de-DE" sz="2000" dirty="0">
              <a:latin typeface="Arial" charset="0"/>
            </a:endParaRP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524000" y="2133600"/>
            <a:ext cx="7010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defTabSz="10001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952500" indent="-279400" defTabSz="10001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10001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10001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10001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en-GB" altLang="de-DE" sz="1800">
              <a:latin typeface="Futura Md BT" pitchFamily="34" charset="0"/>
            </a:endParaRPr>
          </a:p>
        </p:txBody>
      </p:sp>
      <p:pic>
        <p:nvPicPr>
          <p:cNvPr id="27653" name="Picture 6" descr="NGL_Sk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989013"/>
            <a:ext cx="790575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2565400" y="365125"/>
            <a:ext cx="6265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 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11188" y="6308725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charset="0"/>
              </a:rPr>
              <a:t>Main </a:t>
            </a:r>
            <a:r>
              <a:rPr lang="de-DE" altLang="de-DE" sz="2000" dirty="0" err="1">
                <a:latin typeface="Arial" charset="0"/>
              </a:rPr>
              <a:t>building</a:t>
            </a:r>
            <a:r>
              <a:rPr lang="de-DE" altLang="de-DE" sz="2000" dirty="0">
                <a:latin typeface="Arial" charset="0"/>
              </a:rPr>
              <a:t>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524000" y="2133600"/>
            <a:ext cx="70104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defTabSz="10001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952500" indent="-279400" defTabSz="10001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10001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10001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10001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1000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Futura Md BT" pitchFamily="34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endParaRPr lang="de-DE" altLang="de-DE" sz="1800">
              <a:latin typeface="Futura Md BT" pitchFamily="34" charset="0"/>
            </a:endParaRPr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9638"/>
            <a:ext cx="70866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2649538" y="365125"/>
            <a:ext cx="618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6629400" y="29718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</p:txBody>
      </p:sp>
      <p:pic>
        <p:nvPicPr>
          <p:cNvPr id="29700" name="Picture 11" descr="NGL_S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762000"/>
            <a:ext cx="4900613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84213" y="908050"/>
            <a:ext cx="7696200" cy="495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11188" y="6308725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Principle scheme of the surface installation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990600" y="381000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en-GB" altLang="de-DE" sz="1800">
              <a:latin typeface="Futura Md BT" pitchFamily="34" charset="0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609725" y="1590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1966913" y="130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grpSp>
        <p:nvGrpSpPr>
          <p:cNvPr id="30727" name="Group 8"/>
          <p:cNvGrpSpPr>
            <a:grpSpLocks/>
          </p:cNvGrpSpPr>
          <p:nvPr/>
        </p:nvGrpSpPr>
        <p:grpSpPr bwMode="auto">
          <a:xfrm>
            <a:off x="854075" y="992188"/>
            <a:ext cx="7132638" cy="4803775"/>
            <a:chOff x="587" y="581"/>
            <a:chExt cx="4493" cy="3026"/>
          </a:xfrm>
        </p:grpSpPr>
        <p:sp>
          <p:nvSpPr>
            <p:cNvPr id="30955" name="Line 9"/>
            <p:cNvSpPr>
              <a:spLocks noChangeShapeType="1"/>
            </p:cNvSpPr>
            <p:nvPr/>
          </p:nvSpPr>
          <p:spPr bwMode="auto">
            <a:xfrm>
              <a:off x="3997" y="2100"/>
              <a:ext cx="366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6" name="Line 10"/>
            <p:cNvSpPr>
              <a:spLocks noChangeShapeType="1"/>
            </p:cNvSpPr>
            <p:nvPr/>
          </p:nvSpPr>
          <p:spPr bwMode="auto">
            <a:xfrm>
              <a:off x="4363" y="1978"/>
              <a:ext cx="1" cy="128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7" name="Line 11"/>
            <p:cNvSpPr>
              <a:spLocks noChangeShapeType="1"/>
            </p:cNvSpPr>
            <p:nvPr/>
          </p:nvSpPr>
          <p:spPr bwMode="auto">
            <a:xfrm>
              <a:off x="3997" y="1978"/>
              <a:ext cx="1" cy="128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8" name="Line 12"/>
            <p:cNvSpPr>
              <a:spLocks noChangeShapeType="1"/>
            </p:cNvSpPr>
            <p:nvPr/>
          </p:nvSpPr>
          <p:spPr bwMode="auto">
            <a:xfrm>
              <a:off x="3858" y="1978"/>
              <a:ext cx="1169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9" name="Line 13"/>
            <p:cNvSpPr>
              <a:spLocks noChangeShapeType="1"/>
            </p:cNvSpPr>
            <p:nvPr/>
          </p:nvSpPr>
          <p:spPr bwMode="auto">
            <a:xfrm>
              <a:off x="3210" y="2084"/>
              <a:ext cx="22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0" name="Line 14"/>
            <p:cNvSpPr>
              <a:spLocks noChangeShapeType="1"/>
            </p:cNvSpPr>
            <p:nvPr/>
          </p:nvSpPr>
          <p:spPr bwMode="auto">
            <a:xfrm>
              <a:off x="3651" y="2223"/>
              <a:ext cx="21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1" name="Line 15"/>
            <p:cNvSpPr>
              <a:spLocks noChangeShapeType="1"/>
            </p:cNvSpPr>
            <p:nvPr/>
          </p:nvSpPr>
          <p:spPr bwMode="auto">
            <a:xfrm>
              <a:off x="3210" y="1638"/>
              <a:ext cx="22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2" name="Line 16"/>
            <p:cNvSpPr>
              <a:spLocks noChangeShapeType="1"/>
            </p:cNvSpPr>
            <p:nvPr/>
          </p:nvSpPr>
          <p:spPr bwMode="auto">
            <a:xfrm>
              <a:off x="3651" y="1776"/>
              <a:ext cx="21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3" name="Line 17"/>
            <p:cNvSpPr>
              <a:spLocks noChangeShapeType="1"/>
            </p:cNvSpPr>
            <p:nvPr/>
          </p:nvSpPr>
          <p:spPr bwMode="auto">
            <a:xfrm flipV="1">
              <a:off x="3216" y="1633"/>
              <a:ext cx="1" cy="45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4" name="Line 18"/>
            <p:cNvSpPr>
              <a:spLocks noChangeShapeType="1"/>
            </p:cNvSpPr>
            <p:nvPr/>
          </p:nvSpPr>
          <p:spPr bwMode="auto">
            <a:xfrm flipV="1">
              <a:off x="3864" y="1776"/>
              <a:ext cx="1" cy="452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5" name="Line 19"/>
            <p:cNvSpPr>
              <a:spLocks noChangeShapeType="1"/>
            </p:cNvSpPr>
            <p:nvPr/>
          </p:nvSpPr>
          <p:spPr bwMode="auto">
            <a:xfrm flipV="1">
              <a:off x="2817" y="1745"/>
              <a:ext cx="1" cy="23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6" name="Line 20"/>
            <p:cNvSpPr>
              <a:spLocks noChangeShapeType="1"/>
            </p:cNvSpPr>
            <p:nvPr/>
          </p:nvSpPr>
          <p:spPr bwMode="auto">
            <a:xfrm flipV="1">
              <a:off x="3035" y="1745"/>
              <a:ext cx="1" cy="23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7" name="Line 21"/>
            <p:cNvSpPr>
              <a:spLocks noChangeShapeType="1"/>
            </p:cNvSpPr>
            <p:nvPr/>
          </p:nvSpPr>
          <p:spPr bwMode="auto">
            <a:xfrm flipV="1">
              <a:off x="2616" y="1745"/>
              <a:ext cx="1" cy="23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8" name="Line 22"/>
            <p:cNvSpPr>
              <a:spLocks noChangeShapeType="1"/>
            </p:cNvSpPr>
            <p:nvPr/>
          </p:nvSpPr>
          <p:spPr bwMode="auto">
            <a:xfrm flipV="1">
              <a:off x="2871" y="1495"/>
              <a:ext cx="1" cy="250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9" name="Line 23"/>
            <p:cNvSpPr>
              <a:spLocks noChangeShapeType="1"/>
            </p:cNvSpPr>
            <p:nvPr/>
          </p:nvSpPr>
          <p:spPr bwMode="auto">
            <a:xfrm flipV="1">
              <a:off x="2982" y="1500"/>
              <a:ext cx="1" cy="24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0" name="Line 24"/>
            <p:cNvSpPr>
              <a:spLocks noChangeShapeType="1"/>
            </p:cNvSpPr>
            <p:nvPr/>
          </p:nvSpPr>
          <p:spPr bwMode="auto">
            <a:xfrm>
              <a:off x="2817" y="1745"/>
              <a:ext cx="5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1" name="Line 25"/>
            <p:cNvSpPr>
              <a:spLocks noChangeShapeType="1"/>
            </p:cNvSpPr>
            <p:nvPr/>
          </p:nvSpPr>
          <p:spPr bwMode="auto">
            <a:xfrm flipH="1">
              <a:off x="2982" y="1745"/>
              <a:ext cx="5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2" name="Line 26"/>
            <p:cNvSpPr>
              <a:spLocks noChangeShapeType="1"/>
            </p:cNvSpPr>
            <p:nvPr/>
          </p:nvSpPr>
          <p:spPr bwMode="auto">
            <a:xfrm flipV="1">
              <a:off x="2398" y="1745"/>
              <a:ext cx="1" cy="23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3" name="Line 27"/>
            <p:cNvSpPr>
              <a:spLocks noChangeShapeType="1"/>
            </p:cNvSpPr>
            <p:nvPr/>
          </p:nvSpPr>
          <p:spPr bwMode="auto">
            <a:xfrm>
              <a:off x="2281" y="1978"/>
              <a:ext cx="935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4" name="Line 28"/>
            <p:cNvSpPr>
              <a:spLocks noChangeShapeType="1"/>
            </p:cNvSpPr>
            <p:nvPr/>
          </p:nvSpPr>
          <p:spPr bwMode="auto">
            <a:xfrm>
              <a:off x="2069" y="2223"/>
              <a:ext cx="212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5" name="Line 29"/>
            <p:cNvSpPr>
              <a:spLocks noChangeShapeType="1"/>
            </p:cNvSpPr>
            <p:nvPr/>
          </p:nvSpPr>
          <p:spPr bwMode="auto">
            <a:xfrm>
              <a:off x="2069" y="1776"/>
              <a:ext cx="212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6" name="Line 30"/>
            <p:cNvSpPr>
              <a:spLocks noChangeShapeType="1"/>
            </p:cNvSpPr>
            <p:nvPr/>
          </p:nvSpPr>
          <p:spPr bwMode="auto">
            <a:xfrm flipV="1">
              <a:off x="2281" y="1776"/>
              <a:ext cx="1" cy="452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7" name="Line 31"/>
            <p:cNvSpPr>
              <a:spLocks noChangeShapeType="1"/>
            </p:cNvSpPr>
            <p:nvPr/>
          </p:nvSpPr>
          <p:spPr bwMode="auto">
            <a:xfrm flipV="1">
              <a:off x="2451" y="1495"/>
              <a:ext cx="1" cy="25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8" name="Line 32"/>
            <p:cNvSpPr>
              <a:spLocks noChangeShapeType="1"/>
            </p:cNvSpPr>
            <p:nvPr/>
          </p:nvSpPr>
          <p:spPr bwMode="auto">
            <a:xfrm flipV="1">
              <a:off x="2562" y="1500"/>
              <a:ext cx="1" cy="250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9" name="Line 33"/>
            <p:cNvSpPr>
              <a:spLocks noChangeShapeType="1"/>
            </p:cNvSpPr>
            <p:nvPr/>
          </p:nvSpPr>
          <p:spPr bwMode="auto">
            <a:xfrm>
              <a:off x="2398" y="1745"/>
              <a:ext cx="58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80" name="Line 34"/>
            <p:cNvSpPr>
              <a:spLocks noChangeShapeType="1"/>
            </p:cNvSpPr>
            <p:nvPr/>
          </p:nvSpPr>
          <p:spPr bwMode="auto">
            <a:xfrm flipH="1">
              <a:off x="2557" y="1745"/>
              <a:ext cx="6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81" name="Line 35"/>
            <p:cNvSpPr>
              <a:spLocks noChangeShapeType="1"/>
            </p:cNvSpPr>
            <p:nvPr/>
          </p:nvSpPr>
          <p:spPr bwMode="auto">
            <a:xfrm>
              <a:off x="1633" y="2084"/>
              <a:ext cx="23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82" name="Line 36"/>
            <p:cNvSpPr>
              <a:spLocks noChangeShapeType="1"/>
            </p:cNvSpPr>
            <p:nvPr/>
          </p:nvSpPr>
          <p:spPr bwMode="auto">
            <a:xfrm>
              <a:off x="1633" y="1638"/>
              <a:ext cx="24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83" name="Line 37"/>
            <p:cNvSpPr>
              <a:spLocks noChangeShapeType="1"/>
            </p:cNvSpPr>
            <p:nvPr/>
          </p:nvSpPr>
          <p:spPr bwMode="auto">
            <a:xfrm>
              <a:off x="751" y="1978"/>
              <a:ext cx="882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84" name="Rectangle 38"/>
            <p:cNvSpPr>
              <a:spLocks noChangeArrowheads="1"/>
            </p:cNvSpPr>
            <p:nvPr/>
          </p:nvSpPr>
          <p:spPr bwMode="auto">
            <a:xfrm>
              <a:off x="1187" y="3157"/>
              <a:ext cx="26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85" name="Rectangle 39"/>
            <p:cNvSpPr>
              <a:spLocks noChangeArrowheads="1"/>
            </p:cNvSpPr>
            <p:nvPr/>
          </p:nvSpPr>
          <p:spPr bwMode="auto">
            <a:xfrm>
              <a:off x="1272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86" name="Rectangle 40"/>
            <p:cNvSpPr>
              <a:spLocks noChangeArrowheads="1"/>
            </p:cNvSpPr>
            <p:nvPr/>
          </p:nvSpPr>
          <p:spPr bwMode="auto">
            <a:xfrm>
              <a:off x="1351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87" name="Rectangle 41"/>
            <p:cNvSpPr>
              <a:spLocks noChangeArrowheads="1"/>
            </p:cNvSpPr>
            <p:nvPr/>
          </p:nvSpPr>
          <p:spPr bwMode="auto">
            <a:xfrm>
              <a:off x="1431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88" name="Rectangle 42"/>
            <p:cNvSpPr>
              <a:spLocks noChangeArrowheads="1"/>
            </p:cNvSpPr>
            <p:nvPr/>
          </p:nvSpPr>
          <p:spPr bwMode="auto">
            <a:xfrm>
              <a:off x="1516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89" name="Rectangle 43"/>
            <p:cNvSpPr>
              <a:spLocks noChangeArrowheads="1"/>
            </p:cNvSpPr>
            <p:nvPr/>
          </p:nvSpPr>
          <p:spPr bwMode="auto">
            <a:xfrm>
              <a:off x="1596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0" name="Rectangle 44"/>
            <p:cNvSpPr>
              <a:spLocks noChangeArrowheads="1"/>
            </p:cNvSpPr>
            <p:nvPr/>
          </p:nvSpPr>
          <p:spPr bwMode="auto">
            <a:xfrm>
              <a:off x="1675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1" name="Rectangle 45"/>
            <p:cNvSpPr>
              <a:spLocks noChangeArrowheads="1"/>
            </p:cNvSpPr>
            <p:nvPr/>
          </p:nvSpPr>
          <p:spPr bwMode="auto">
            <a:xfrm>
              <a:off x="1760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2" name="Rectangle 46"/>
            <p:cNvSpPr>
              <a:spLocks noChangeArrowheads="1"/>
            </p:cNvSpPr>
            <p:nvPr/>
          </p:nvSpPr>
          <p:spPr bwMode="auto">
            <a:xfrm>
              <a:off x="1840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3" name="Rectangle 47"/>
            <p:cNvSpPr>
              <a:spLocks noChangeArrowheads="1"/>
            </p:cNvSpPr>
            <p:nvPr/>
          </p:nvSpPr>
          <p:spPr bwMode="auto">
            <a:xfrm>
              <a:off x="1920" y="3157"/>
              <a:ext cx="26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4" name="Rectangle 48"/>
            <p:cNvSpPr>
              <a:spLocks noChangeArrowheads="1"/>
            </p:cNvSpPr>
            <p:nvPr/>
          </p:nvSpPr>
          <p:spPr bwMode="auto">
            <a:xfrm>
              <a:off x="2005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5" name="Rectangle 49"/>
            <p:cNvSpPr>
              <a:spLocks noChangeArrowheads="1"/>
            </p:cNvSpPr>
            <p:nvPr/>
          </p:nvSpPr>
          <p:spPr bwMode="auto">
            <a:xfrm>
              <a:off x="2084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6" name="Rectangle 50"/>
            <p:cNvSpPr>
              <a:spLocks noChangeArrowheads="1"/>
            </p:cNvSpPr>
            <p:nvPr/>
          </p:nvSpPr>
          <p:spPr bwMode="auto">
            <a:xfrm>
              <a:off x="2164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7" name="Rectangle 51"/>
            <p:cNvSpPr>
              <a:spLocks noChangeArrowheads="1"/>
            </p:cNvSpPr>
            <p:nvPr/>
          </p:nvSpPr>
          <p:spPr bwMode="auto">
            <a:xfrm>
              <a:off x="2249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8" name="Rectangle 52"/>
            <p:cNvSpPr>
              <a:spLocks noChangeArrowheads="1"/>
            </p:cNvSpPr>
            <p:nvPr/>
          </p:nvSpPr>
          <p:spPr bwMode="auto">
            <a:xfrm>
              <a:off x="2329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99" name="Rectangle 53"/>
            <p:cNvSpPr>
              <a:spLocks noChangeArrowheads="1"/>
            </p:cNvSpPr>
            <p:nvPr/>
          </p:nvSpPr>
          <p:spPr bwMode="auto">
            <a:xfrm>
              <a:off x="2408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0" name="Rectangle 54"/>
            <p:cNvSpPr>
              <a:spLocks noChangeArrowheads="1"/>
            </p:cNvSpPr>
            <p:nvPr/>
          </p:nvSpPr>
          <p:spPr bwMode="auto">
            <a:xfrm>
              <a:off x="2493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1" name="Rectangle 55"/>
            <p:cNvSpPr>
              <a:spLocks noChangeArrowheads="1"/>
            </p:cNvSpPr>
            <p:nvPr/>
          </p:nvSpPr>
          <p:spPr bwMode="auto">
            <a:xfrm>
              <a:off x="2573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2" name="Rectangle 56"/>
            <p:cNvSpPr>
              <a:spLocks noChangeArrowheads="1"/>
            </p:cNvSpPr>
            <p:nvPr/>
          </p:nvSpPr>
          <p:spPr bwMode="auto">
            <a:xfrm>
              <a:off x="2653" y="3157"/>
              <a:ext cx="26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3" name="Rectangle 57"/>
            <p:cNvSpPr>
              <a:spLocks noChangeArrowheads="1"/>
            </p:cNvSpPr>
            <p:nvPr/>
          </p:nvSpPr>
          <p:spPr bwMode="auto">
            <a:xfrm>
              <a:off x="2738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4" name="Rectangle 58"/>
            <p:cNvSpPr>
              <a:spLocks noChangeArrowheads="1"/>
            </p:cNvSpPr>
            <p:nvPr/>
          </p:nvSpPr>
          <p:spPr bwMode="auto">
            <a:xfrm>
              <a:off x="2817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5" name="Rectangle 59"/>
            <p:cNvSpPr>
              <a:spLocks noChangeArrowheads="1"/>
            </p:cNvSpPr>
            <p:nvPr/>
          </p:nvSpPr>
          <p:spPr bwMode="auto">
            <a:xfrm>
              <a:off x="2897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6" name="Rectangle 60"/>
            <p:cNvSpPr>
              <a:spLocks noChangeArrowheads="1"/>
            </p:cNvSpPr>
            <p:nvPr/>
          </p:nvSpPr>
          <p:spPr bwMode="auto">
            <a:xfrm>
              <a:off x="2977" y="3157"/>
              <a:ext cx="26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7" name="Rectangle 61"/>
            <p:cNvSpPr>
              <a:spLocks noChangeArrowheads="1"/>
            </p:cNvSpPr>
            <p:nvPr/>
          </p:nvSpPr>
          <p:spPr bwMode="auto">
            <a:xfrm>
              <a:off x="3062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8" name="Rectangle 62"/>
            <p:cNvSpPr>
              <a:spLocks noChangeArrowheads="1"/>
            </p:cNvSpPr>
            <p:nvPr/>
          </p:nvSpPr>
          <p:spPr bwMode="auto">
            <a:xfrm>
              <a:off x="3141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09" name="Rectangle 63"/>
            <p:cNvSpPr>
              <a:spLocks noChangeArrowheads="1"/>
            </p:cNvSpPr>
            <p:nvPr/>
          </p:nvSpPr>
          <p:spPr bwMode="auto">
            <a:xfrm>
              <a:off x="3221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0" name="Rectangle 64"/>
            <p:cNvSpPr>
              <a:spLocks noChangeArrowheads="1"/>
            </p:cNvSpPr>
            <p:nvPr/>
          </p:nvSpPr>
          <p:spPr bwMode="auto">
            <a:xfrm>
              <a:off x="3306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1" name="Rectangle 65"/>
            <p:cNvSpPr>
              <a:spLocks noChangeArrowheads="1"/>
            </p:cNvSpPr>
            <p:nvPr/>
          </p:nvSpPr>
          <p:spPr bwMode="auto">
            <a:xfrm>
              <a:off x="3386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2" name="Rectangle 66"/>
            <p:cNvSpPr>
              <a:spLocks noChangeArrowheads="1"/>
            </p:cNvSpPr>
            <p:nvPr/>
          </p:nvSpPr>
          <p:spPr bwMode="auto">
            <a:xfrm>
              <a:off x="3465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3" name="Rectangle 67"/>
            <p:cNvSpPr>
              <a:spLocks noChangeArrowheads="1"/>
            </p:cNvSpPr>
            <p:nvPr/>
          </p:nvSpPr>
          <p:spPr bwMode="auto">
            <a:xfrm>
              <a:off x="3550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4" name="Rectangle 68"/>
            <p:cNvSpPr>
              <a:spLocks noChangeArrowheads="1"/>
            </p:cNvSpPr>
            <p:nvPr/>
          </p:nvSpPr>
          <p:spPr bwMode="auto">
            <a:xfrm>
              <a:off x="3630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5" name="Rectangle 69"/>
            <p:cNvSpPr>
              <a:spLocks noChangeArrowheads="1"/>
            </p:cNvSpPr>
            <p:nvPr/>
          </p:nvSpPr>
          <p:spPr bwMode="auto">
            <a:xfrm>
              <a:off x="3710" y="3157"/>
              <a:ext cx="26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6" name="Rectangle 70"/>
            <p:cNvSpPr>
              <a:spLocks noChangeArrowheads="1"/>
            </p:cNvSpPr>
            <p:nvPr/>
          </p:nvSpPr>
          <p:spPr bwMode="auto">
            <a:xfrm>
              <a:off x="3795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7" name="Rectangle 71"/>
            <p:cNvSpPr>
              <a:spLocks noChangeArrowheads="1"/>
            </p:cNvSpPr>
            <p:nvPr/>
          </p:nvSpPr>
          <p:spPr bwMode="auto">
            <a:xfrm>
              <a:off x="3874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8" name="Rectangle 72"/>
            <p:cNvSpPr>
              <a:spLocks noChangeArrowheads="1"/>
            </p:cNvSpPr>
            <p:nvPr/>
          </p:nvSpPr>
          <p:spPr bwMode="auto">
            <a:xfrm>
              <a:off x="3954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19" name="Rectangle 73"/>
            <p:cNvSpPr>
              <a:spLocks noChangeArrowheads="1"/>
            </p:cNvSpPr>
            <p:nvPr/>
          </p:nvSpPr>
          <p:spPr bwMode="auto">
            <a:xfrm>
              <a:off x="4039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0" name="Rectangle 74"/>
            <p:cNvSpPr>
              <a:spLocks noChangeArrowheads="1"/>
            </p:cNvSpPr>
            <p:nvPr/>
          </p:nvSpPr>
          <p:spPr bwMode="auto">
            <a:xfrm>
              <a:off x="4119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1" name="Rectangle 75"/>
            <p:cNvSpPr>
              <a:spLocks noChangeArrowheads="1"/>
            </p:cNvSpPr>
            <p:nvPr/>
          </p:nvSpPr>
          <p:spPr bwMode="auto">
            <a:xfrm>
              <a:off x="4198" y="3157"/>
              <a:ext cx="27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2" name="Rectangle 76"/>
            <p:cNvSpPr>
              <a:spLocks noChangeArrowheads="1"/>
            </p:cNvSpPr>
            <p:nvPr/>
          </p:nvSpPr>
          <p:spPr bwMode="auto">
            <a:xfrm>
              <a:off x="4283" y="3157"/>
              <a:ext cx="22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3" name="Rectangle 77"/>
            <p:cNvSpPr>
              <a:spLocks noChangeArrowheads="1"/>
            </p:cNvSpPr>
            <p:nvPr/>
          </p:nvSpPr>
          <p:spPr bwMode="auto">
            <a:xfrm>
              <a:off x="4363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4" name="Rectangle 78"/>
            <p:cNvSpPr>
              <a:spLocks noChangeArrowheads="1"/>
            </p:cNvSpPr>
            <p:nvPr/>
          </p:nvSpPr>
          <p:spPr bwMode="auto">
            <a:xfrm>
              <a:off x="4443" y="3157"/>
              <a:ext cx="26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5" name="Rectangle 79"/>
            <p:cNvSpPr>
              <a:spLocks noChangeArrowheads="1"/>
            </p:cNvSpPr>
            <p:nvPr/>
          </p:nvSpPr>
          <p:spPr bwMode="auto">
            <a:xfrm>
              <a:off x="4528" y="3157"/>
              <a:ext cx="21" cy="1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6" name="Rectangle 80"/>
            <p:cNvSpPr>
              <a:spLocks noChangeArrowheads="1"/>
            </p:cNvSpPr>
            <p:nvPr/>
          </p:nvSpPr>
          <p:spPr bwMode="auto">
            <a:xfrm>
              <a:off x="4586" y="3125"/>
              <a:ext cx="11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7" name="Rectangle 81"/>
            <p:cNvSpPr>
              <a:spLocks noChangeArrowheads="1"/>
            </p:cNvSpPr>
            <p:nvPr/>
          </p:nvSpPr>
          <p:spPr bwMode="auto">
            <a:xfrm>
              <a:off x="4586" y="3041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8" name="Rectangle 82"/>
            <p:cNvSpPr>
              <a:spLocks noChangeArrowheads="1"/>
            </p:cNvSpPr>
            <p:nvPr/>
          </p:nvSpPr>
          <p:spPr bwMode="auto">
            <a:xfrm>
              <a:off x="4586" y="2956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29" name="Rectangle 83"/>
            <p:cNvSpPr>
              <a:spLocks noChangeArrowheads="1"/>
            </p:cNvSpPr>
            <p:nvPr/>
          </p:nvSpPr>
          <p:spPr bwMode="auto">
            <a:xfrm>
              <a:off x="4586" y="2871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0" name="Rectangle 84"/>
            <p:cNvSpPr>
              <a:spLocks noChangeArrowheads="1"/>
            </p:cNvSpPr>
            <p:nvPr/>
          </p:nvSpPr>
          <p:spPr bwMode="auto">
            <a:xfrm>
              <a:off x="4586" y="2791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1" name="Rectangle 85"/>
            <p:cNvSpPr>
              <a:spLocks noChangeArrowheads="1"/>
            </p:cNvSpPr>
            <p:nvPr/>
          </p:nvSpPr>
          <p:spPr bwMode="auto">
            <a:xfrm>
              <a:off x="4586" y="2706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2" name="Rectangle 86"/>
            <p:cNvSpPr>
              <a:spLocks noChangeArrowheads="1"/>
            </p:cNvSpPr>
            <p:nvPr/>
          </p:nvSpPr>
          <p:spPr bwMode="auto">
            <a:xfrm>
              <a:off x="4586" y="2621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3" name="Rectangle 87"/>
            <p:cNvSpPr>
              <a:spLocks noChangeArrowheads="1"/>
            </p:cNvSpPr>
            <p:nvPr/>
          </p:nvSpPr>
          <p:spPr bwMode="auto">
            <a:xfrm>
              <a:off x="4586" y="2536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4" name="Rectangle 88"/>
            <p:cNvSpPr>
              <a:spLocks noChangeArrowheads="1"/>
            </p:cNvSpPr>
            <p:nvPr/>
          </p:nvSpPr>
          <p:spPr bwMode="auto">
            <a:xfrm>
              <a:off x="4586" y="2451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5" name="Rectangle 89"/>
            <p:cNvSpPr>
              <a:spLocks noChangeArrowheads="1"/>
            </p:cNvSpPr>
            <p:nvPr/>
          </p:nvSpPr>
          <p:spPr bwMode="auto">
            <a:xfrm>
              <a:off x="4586" y="2371"/>
              <a:ext cx="11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6" name="Rectangle 90"/>
            <p:cNvSpPr>
              <a:spLocks noChangeArrowheads="1"/>
            </p:cNvSpPr>
            <p:nvPr/>
          </p:nvSpPr>
          <p:spPr bwMode="auto">
            <a:xfrm>
              <a:off x="4586" y="2286"/>
              <a:ext cx="11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7" name="Rectangle 91"/>
            <p:cNvSpPr>
              <a:spLocks noChangeArrowheads="1"/>
            </p:cNvSpPr>
            <p:nvPr/>
          </p:nvSpPr>
          <p:spPr bwMode="auto">
            <a:xfrm>
              <a:off x="4586" y="2201"/>
              <a:ext cx="11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8" name="Rectangle 92"/>
            <p:cNvSpPr>
              <a:spLocks noChangeArrowheads="1"/>
            </p:cNvSpPr>
            <p:nvPr/>
          </p:nvSpPr>
          <p:spPr bwMode="auto">
            <a:xfrm>
              <a:off x="4586" y="2116"/>
              <a:ext cx="11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39" name="Rectangle 93"/>
            <p:cNvSpPr>
              <a:spLocks noChangeArrowheads="1"/>
            </p:cNvSpPr>
            <p:nvPr/>
          </p:nvSpPr>
          <p:spPr bwMode="auto">
            <a:xfrm>
              <a:off x="4586" y="2031"/>
              <a:ext cx="11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0" name="Rectangle 94"/>
            <p:cNvSpPr>
              <a:spLocks noChangeArrowheads="1"/>
            </p:cNvSpPr>
            <p:nvPr/>
          </p:nvSpPr>
          <p:spPr bwMode="auto">
            <a:xfrm>
              <a:off x="4586" y="1952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1" name="Rectangle 95"/>
            <p:cNvSpPr>
              <a:spLocks noChangeArrowheads="1"/>
            </p:cNvSpPr>
            <p:nvPr/>
          </p:nvSpPr>
          <p:spPr bwMode="auto">
            <a:xfrm>
              <a:off x="4586" y="1867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2" name="Rectangle 96"/>
            <p:cNvSpPr>
              <a:spLocks noChangeArrowheads="1"/>
            </p:cNvSpPr>
            <p:nvPr/>
          </p:nvSpPr>
          <p:spPr bwMode="auto">
            <a:xfrm>
              <a:off x="4586" y="1782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3" name="Rectangle 97"/>
            <p:cNvSpPr>
              <a:spLocks noChangeArrowheads="1"/>
            </p:cNvSpPr>
            <p:nvPr/>
          </p:nvSpPr>
          <p:spPr bwMode="auto">
            <a:xfrm>
              <a:off x="4586" y="1697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4" name="Rectangle 98"/>
            <p:cNvSpPr>
              <a:spLocks noChangeArrowheads="1"/>
            </p:cNvSpPr>
            <p:nvPr/>
          </p:nvSpPr>
          <p:spPr bwMode="auto">
            <a:xfrm>
              <a:off x="4586" y="1612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5" name="Rectangle 99"/>
            <p:cNvSpPr>
              <a:spLocks noChangeArrowheads="1"/>
            </p:cNvSpPr>
            <p:nvPr/>
          </p:nvSpPr>
          <p:spPr bwMode="auto">
            <a:xfrm>
              <a:off x="4586" y="1532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6" name="Rectangle 100"/>
            <p:cNvSpPr>
              <a:spLocks noChangeArrowheads="1"/>
            </p:cNvSpPr>
            <p:nvPr/>
          </p:nvSpPr>
          <p:spPr bwMode="auto">
            <a:xfrm>
              <a:off x="4586" y="1447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7" name="Rectangle 101"/>
            <p:cNvSpPr>
              <a:spLocks noChangeArrowheads="1"/>
            </p:cNvSpPr>
            <p:nvPr/>
          </p:nvSpPr>
          <p:spPr bwMode="auto">
            <a:xfrm>
              <a:off x="4586" y="1362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8" name="Rectangle 102"/>
            <p:cNvSpPr>
              <a:spLocks noChangeArrowheads="1"/>
            </p:cNvSpPr>
            <p:nvPr/>
          </p:nvSpPr>
          <p:spPr bwMode="auto">
            <a:xfrm>
              <a:off x="4586" y="1277"/>
              <a:ext cx="11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49" name="Rectangle 103"/>
            <p:cNvSpPr>
              <a:spLocks noChangeArrowheads="1"/>
            </p:cNvSpPr>
            <p:nvPr/>
          </p:nvSpPr>
          <p:spPr bwMode="auto">
            <a:xfrm>
              <a:off x="4586" y="1192"/>
              <a:ext cx="11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0" name="Rectangle 104"/>
            <p:cNvSpPr>
              <a:spLocks noChangeArrowheads="1"/>
            </p:cNvSpPr>
            <p:nvPr/>
          </p:nvSpPr>
          <p:spPr bwMode="auto">
            <a:xfrm>
              <a:off x="4586" y="1112"/>
              <a:ext cx="11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1" name="Rectangle 105"/>
            <p:cNvSpPr>
              <a:spLocks noChangeArrowheads="1"/>
            </p:cNvSpPr>
            <p:nvPr/>
          </p:nvSpPr>
          <p:spPr bwMode="auto">
            <a:xfrm>
              <a:off x="4586" y="1027"/>
              <a:ext cx="11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2" name="Rectangle 106"/>
            <p:cNvSpPr>
              <a:spLocks noChangeArrowheads="1"/>
            </p:cNvSpPr>
            <p:nvPr/>
          </p:nvSpPr>
          <p:spPr bwMode="auto">
            <a:xfrm>
              <a:off x="4586" y="943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3" name="Rectangle 107"/>
            <p:cNvSpPr>
              <a:spLocks noChangeArrowheads="1"/>
            </p:cNvSpPr>
            <p:nvPr/>
          </p:nvSpPr>
          <p:spPr bwMode="auto">
            <a:xfrm>
              <a:off x="4586" y="858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4" name="Rectangle 108"/>
            <p:cNvSpPr>
              <a:spLocks noChangeArrowheads="1"/>
            </p:cNvSpPr>
            <p:nvPr/>
          </p:nvSpPr>
          <p:spPr bwMode="auto">
            <a:xfrm>
              <a:off x="4586" y="773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5" name="Rectangle 109"/>
            <p:cNvSpPr>
              <a:spLocks noChangeArrowheads="1"/>
            </p:cNvSpPr>
            <p:nvPr/>
          </p:nvSpPr>
          <p:spPr bwMode="auto">
            <a:xfrm>
              <a:off x="4586" y="688"/>
              <a:ext cx="11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6" name="Rectangle 110"/>
            <p:cNvSpPr>
              <a:spLocks noChangeArrowheads="1"/>
            </p:cNvSpPr>
            <p:nvPr/>
          </p:nvSpPr>
          <p:spPr bwMode="auto">
            <a:xfrm>
              <a:off x="4586" y="608"/>
              <a:ext cx="11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7" name="Rectangle 111"/>
            <p:cNvSpPr>
              <a:spLocks noChangeArrowheads="1"/>
            </p:cNvSpPr>
            <p:nvPr/>
          </p:nvSpPr>
          <p:spPr bwMode="auto">
            <a:xfrm>
              <a:off x="4528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8" name="Rectangle 112"/>
            <p:cNvSpPr>
              <a:spLocks noChangeArrowheads="1"/>
            </p:cNvSpPr>
            <p:nvPr/>
          </p:nvSpPr>
          <p:spPr bwMode="auto">
            <a:xfrm>
              <a:off x="4443" y="581"/>
              <a:ext cx="26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59" name="Rectangle 113"/>
            <p:cNvSpPr>
              <a:spLocks noChangeArrowheads="1"/>
            </p:cNvSpPr>
            <p:nvPr/>
          </p:nvSpPr>
          <p:spPr bwMode="auto">
            <a:xfrm>
              <a:off x="4363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0" name="Rectangle 114"/>
            <p:cNvSpPr>
              <a:spLocks noChangeArrowheads="1"/>
            </p:cNvSpPr>
            <p:nvPr/>
          </p:nvSpPr>
          <p:spPr bwMode="auto">
            <a:xfrm>
              <a:off x="4283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1" name="Rectangle 115"/>
            <p:cNvSpPr>
              <a:spLocks noChangeArrowheads="1"/>
            </p:cNvSpPr>
            <p:nvPr/>
          </p:nvSpPr>
          <p:spPr bwMode="auto">
            <a:xfrm>
              <a:off x="4198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2" name="Rectangle 116"/>
            <p:cNvSpPr>
              <a:spLocks noChangeArrowheads="1"/>
            </p:cNvSpPr>
            <p:nvPr/>
          </p:nvSpPr>
          <p:spPr bwMode="auto">
            <a:xfrm>
              <a:off x="4119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3" name="Rectangle 117"/>
            <p:cNvSpPr>
              <a:spLocks noChangeArrowheads="1"/>
            </p:cNvSpPr>
            <p:nvPr/>
          </p:nvSpPr>
          <p:spPr bwMode="auto">
            <a:xfrm>
              <a:off x="4039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4" name="Rectangle 118"/>
            <p:cNvSpPr>
              <a:spLocks noChangeArrowheads="1"/>
            </p:cNvSpPr>
            <p:nvPr/>
          </p:nvSpPr>
          <p:spPr bwMode="auto">
            <a:xfrm>
              <a:off x="3954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5" name="Rectangle 119"/>
            <p:cNvSpPr>
              <a:spLocks noChangeArrowheads="1"/>
            </p:cNvSpPr>
            <p:nvPr/>
          </p:nvSpPr>
          <p:spPr bwMode="auto">
            <a:xfrm>
              <a:off x="3874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6" name="Rectangle 120"/>
            <p:cNvSpPr>
              <a:spLocks noChangeArrowheads="1"/>
            </p:cNvSpPr>
            <p:nvPr/>
          </p:nvSpPr>
          <p:spPr bwMode="auto">
            <a:xfrm>
              <a:off x="3795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7" name="Rectangle 121"/>
            <p:cNvSpPr>
              <a:spLocks noChangeArrowheads="1"/>
            </p:cNvSpPr>
            <p:nvPr/>
          </p:nvSpPr>
          <p:spPr bwMode="auto">
            <a:xfrm>
              <a:off x="3710" y="581"/>
              <a:ext cx="26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8" name="Rectangle 122"/>
            <p:cNvSpPr>
              <a:spLocks noChangeArrowheads="1"/>
            </p:cNvSpPr>
            <p:nvPr/>
          </p:nvSpPr>
          <p:spPr bwMode="auto">
            <a:xfrm>
              <a:off x="3630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69" name="Rectangle 123"/>
            <p:cNvSpPr>
              <a:spLocks noChangeArrowheads="1"/>
            </p:cNvSpPr>
            <p:nvPr/>
          </p:nvSpPr>
          <p:spPr bwMode="auto">
            <a:xfrm>
              <a:off x="3550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0" name="Rectangle 124"/>
            <p:cNvSpPr>
              <a:spLocks noChangeArrowheads="1"/>
            </p:cNvSpPr>
            <p:nvPr/>
          </p:nvSpPr>
          <p:spPr bwMode="auto">
            <a:xfrm>
              <a:off x="3465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1" name="Rectangle 125"/>
            <p:cNvSpPr>
              <a:spLocks noChangeArrowheads="1"/>
            </p:cNvSpPr>
            <p:nvPr/>
          </p:nvSpPr>
          <p:spPr bwMode="auto">
            <a:xfrm>
              <a:off x="3386" y="581"/>
              <a:ext cx="26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2" name="Rectangle 126"/>
            <p:cNvSpPr>
              <a:spLocks noChangeArrowheads="1"/>
            </p:cNvSpPr>
            <p:nvPr/>
          </p:nvSpPr>
          <p:spPr bwMode="auto">
            <a:xfrm>
              <a:off x="3306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3" name="Rectangle 127"/>
            <p:cNvSpPr>
              <a:spLocks noChangeArrowheads="1"/>
            </p:cNvSpPr>
            <p:nvPr/>
          </p:nvSpPr>
          <p:spPr bwMode="auto">
            <a:xfrm>
              <a:off x="3226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4" name="Rectangle 128"/>
            <p:cNvSpPr>
              <a:spLocks noChangeArrowheads="1"/>
            </p:cNvSpPr>
            <p:nvPr/>
          </p:nvSpPr>
          <p:spPr bwMode="auto">
            <a:xfrm>
              <a:off x="3141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5" name="Rectangle 129"/>
            <p:cNvSpPr>
              <a:spLocks noChangeArrowheads="1"/>
            </p:cNvSpPr>
            <p:nvPr/>
          </p:nvSpPr>
          <p:spPr bwMode="auto">
            <a:xfrm>
              <a:off x="3062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6" name="Rectangle 130"/>
            <p:cNvSpPr>
              <a:spLocks noChangeArrowheads="1"/>
            </p:cNvSpPr>
            <p:nvPr/>
          </p:nvSpPr>
          <p:spPr bwMode="auto">
            <a:xfrm>
              <a:off x="2982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7" name="Rectangle 131"/>
            <p:cNvSpPr>
              <a:spLocks noChangeArrowheads="1"/>
            </p:cNvSpPr>
            <p:nvPr/>
          </p:nvSpPr>
          <p:spPr bwMode="auto">
            <a:xfrm>
              <a:off x="2897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8" name="Rectangle 132"/>
            <p:cNvSpPr>
              <a:spLocks noChangeArrowheads="1"/>
            </p:cNvSpPr>
            <p:nvPr/>
          </p:nvSpPr>
          <p:spPr bwMode="auto">
            <a:xfrm>
              <a:off x="2817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79" name="Rectangle 133"/>
            <p:cNvSpPr>
              <a:spLocks noChangeArrowheads="1"/>
            </p:cNvSpPr>
            <p:nvPr/>
          </p:nvSpPr>
          <p:spPr bwMode="auto">
            <a:xfrm>
              <a:off x="2738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0" name="Rectangle 134"/>
            <p:cNvSpPr>
              <a:spLocks noChangeArrowheads="1"/>
            </p:cNvSpPr>
            <p:nvPr/>
          </p:nvSpPr>
          <p:spPr bwMode="auto">
            <a:xfrm>
              <a:off x="2653" y="581"/>
              <a:ext cx="26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1" name="Rectangle 135"/>
            <p:cNvSpPr>
              <a:spLocks noChangeArrowheads="1"/>
            </p:cNvSpPr>
            <p:nvPr/>
          </p:nvSpPr>
          <p:spPr bwMode="auto">
            <a:xfrm>
              <a:off x="2573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2" name="Rectangle 136"/>
            <p:cNvSpPr>
              <a:spLocks noChangeArrowheads="1"/>
            </p:cNvSpPr>
            <p:nvPr/>
          </p:nvSpPr>
          <p:spPr bwMode="auto">
            <a:xfrm>
              <a:off x="2493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3" name="Rectangle 137"/>
            <p:cNvSpPr>
              <a:spLocks noChangeArrowheads="1"/>
            </p:cNvSpPr>
            <p:nvPr/>
          </p:nvSpPr>
          <p:spPr bwMode="auto">
            <a:xfrm>
              <a:off x="2408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4" name="Rectangle 138"/>
            <p:cNvSpPr>
              <a:spLocks noChangeArrowheads="1"/>
            </p:cNvSpPr>
            <p:nvPr/>
          </p:nvSpPr>
          <p:spPr bwMode="auto">
            <a:xfrm>
              <a:off x="2329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5" name="Rectangle 139"/>
            <p:cNvSpPr>
              <a:spLocks noChangeArrowheads="1"/>
            </p:cNvSpPr>
            <p:nvPr/>
          </p:nvSpPr>
          <p:spPr bwMode="auto">
            <a:xfrm>
              <a:off x="2249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6" name="Rectangle 140"/>
            <p:cNvSpPr>
              <a:spLocks noChangeArrowheads="1"/>
            </p:cNvSpPr>
            <p:nvPr/>
          </p:nvSpPr>
          <p:spPr bwMode="auto">
            <a:xfrm>
              <a:off x="2164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7" name="Rectangle 141"/>
            <p:cNvSpPr>
              <a:spLocks noChangeArrowheads="1"/>
            </p:cNvSpPr>
            <p:nvPr/>
          </p:nvSpPr>
          <p:spPr bwMode="auto">
            <a:xfrm>
              <a:off x="2084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8" name="Rectangle 142"/>
            <p:cNvSpPr>
              <a:spLocks noChangeArrowheads="1"/>
            </p:cNvSpPr>
            <p:nvPr/>
          </p:nvSpPr>
          <p:spPr bwMode="auto">
            <a:xfrm>
              <a:off x="2005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89" name="Rectangle 143"/>
            <p:cNvSpPr>
              <a:spLocks noChangeArrowheads="1"/>
            </p:cNvSpPr>
            <p:nvPr/>
          </p:nvSpPr>
          <p:spPr bwMode="auto">
            <a:xfrm>
              <a:off x="1920" y="581"/>
              <a:ext cx="26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0" name="Rectangle 144"/>
            <p:cNvSpPr>
              <a:spLocks noChangeArrowheads="1"/>
            </p:cNvSpPr>
            <p:nvPr/>
          </p:nvSpPr>
          <p:spPr bwMode="auto">
            <a:xfrm>
              <a:off x="1840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1" name="Rectangle 145"/>
            <p:cNvSpPr>
              <a:spLocks noChangeArrowheads="1"/>
            </p:cNvSpPr>
            <p:nvPr/>
          </p:nvSpPr>
          <p:spPr bwMode="auto">
            <a:xfrm>
              <a:off x="1760" y="581"/>
              <a:ext cx="22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2" name="Rectangle 146"/>
            <p:cNvSpPr>
              <a:spLocks noChangeArrowheads="1"/>
            </p:cNvSpPr>
            <p:nvPr/>
          </p:nvSpPr>
          <p:spPr bwMode="auto">
            <a:xfrm>
              <a:off x="1675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3" name="Rectangle 147"/>
            <p:cNvSpPr>
              <a:spLocks noChangeArrowheads="1"/>
            </p:cNvSpPr>
            <p:nvPr/>
          </p:nvSpPr>
          <p:spPr bwMode="auto">
            <a:xfrm>
              <a:off x="1596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4" name="Rectangle 148"/>
            <p:cNvSpPr>
              <a:spLocks noChangeArrowheads="1"/>
            </p:cNvSpPr>
            <p:nvPr/>
          </p:nvSpPr>
          <p:spPr bwMode="auto">
            <a:xfrm>
              <a:off x="1516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5" name="Rectangle 149"/>
            <p:cNvSpPr>
              <a:spLocks noChangeArrowheads="1"/>
            </p:cNvSpPr>
            <p:nvPr/>
          </p:nvSpPr>
          <p:spPr bwMode="auto">
            <a:xfrm>
              <a:off x="1431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6" name="Rectangle 150"/>
            <p:cNvSpPr>
              <a:spLocks noChangeArrowheads="1"/>
            </p:cNvSpPr>
            <p:nvPr/>
          </p:nvSpPr>
          <p:spPr bwMode="auto">
            <a:xfrm>
              <a:off x="1351" y="581"/>
              <a:ext cx="27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7" name="Rectangle 151"/>
            <p:cNvSpPr>
              <a:spLocks noChangeArrowheads="1"/>
            </p:cNvSpPr>
            <p:nvPr/>
          </p:nvSpPr>
          <p:spPr bwMode="auto">
            <a:xfrm>
              <a:off x="1272" y="581"/>
              <a:ext cx="21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8" name="Rectangle 152"/>
            <p:cNvSpPr>
              <a:spLocks noChangeArrowheads="1"/>
            </p:cNvSpPr>
            <p:nvPr/>
          </p:nvSpPr>
          <p:spPr bwMode="auto">
            <a:xfrm>
              <a:off x="1187" y="581"/>
              <a:ext cx="26" cy="1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099" name="Rectangle 153"/>
            <p:cNvSpPr>
              <a:spLocks noChangeArrowheads="1"/>
            </p:cNvSpPr>
            <p:nvPr/>
          </p:nvSpPr>
          <p:spPr bwMode="auto">
            <a:xfrm>
              <a:off x="1182" y="650"/>
              <a:ext cx="15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0" name="Rectangle 154"/>
            <p:cNvSpPr>
              <a:spLocks noChangeArrowheads="1"/>
            </p:cNvSpPr>
            <p:nvPr/>
          </p:nvSpPr>
          <p:spPr bwMode="auto">
            <a:xfrm>
              <a:off x="1182" y="730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1" name="Rectangle 155"/>
            <p:cNvSpPr>
              <a:spLocks noChangeArrowheads="1"/>
            </p:cNvSpPr>
            <p:nvPr/>
          </p:nvSpPr>
          <p:spPr bwMode="auto">
            <a:xfrm>
              <a:off x="1182" y="815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2" name="Rectangle 156"/>
            <p:cNvSpPr>
              <a:spLocks noChangeArrowheads="1"/>
            </p:cNvSpPr>
            <p:nvPr/>
          </p:nvSpPr>
          <p:spPr bwMode="auto">
            <a:xfrm>
              <a:off x="1182" y="900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3" name="Rectangle 157"/>
            <p:cNvSpPr>
              <a:spLocks noChangeArrowheads="1"/>
            </p:cNvSpPr>
            <p:nvPr/>
          </p:nvSpPr>
          <p:spPr bwMode="auto">
            <a:xfrm>
              <a:off x="1182" y="985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4" name="Rectangle 158"/>
            <p:cNvSpPr>
              <a:spLocks noChangeArrowheads="1"/>
            </p:cNvSpPr>
            <p:nvPr/>
          </p:nvSpPr>
          <p:spPr bwMode="auto">
            <a:xfrm>
              <a:off x="1182" y="1070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5" name="Rectangle 159"/>
            <p:cNvSpPr>
              <a:spLocks noChangeArrowheads="1"/>
            </p:cNvSpPr>
            <p:nvPr/>
          </p:nvSpPr>
          <p:spPr bwMode="auto">
            <a:xfrm>
              <a:off x="1182" y="1150"/>
              <a:ext cx="15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6" name="Rectangle 160"/>
            <p:cNvSpPr>
              <a:spLocks noChangeArrowheads="1"/>
            </p:cNvSpPr>
            <p:nvPr/>
          </p:nvSpPr>
          <p:spPr bwMode="auto">
            <a:xfrm>
              <a:off x="1182" y="1235"/>
              <a:ext cx="15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7" name="Rectangle 161"/>
            <p:cNvSpPr>
              <a:spLocks noChangeArrowheads="1"/>
            </p:cNvSpPr>
            <p:nvPr/>
          </p:nvSpPr>
          <p:spPr bwMode="auto">
            <a:xfrm>
              <a:off x="1182" y="1320"/>
              <a:ext cx="15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8" name="Rectangle 162"/>
            <p:cNvSpPr>
              <a:spLocks noChangeArrowheads="1"/>
            </p:cNvSpPr>
            <p:nvPr/>
          </p:nvSpPr>
          <p:spPr bwMode="auto">
            <a:xfrm>
              <a:off x="1182" y="1405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09" name="Rectangle 163"/>
            <p:cNvSpPr>
              <a:spLocks noChangeArrowheads="1"/>
            </p:cNvSpPr>
            <p:nvPr/>
          </p:nvSpPr>
          <p:spPr bwMode="auto">
            <a:xfrm>
              <a:off x="1182" y="1490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0" name="Rectangle 164"/>
            <p:cNvSpPr>
              <a:spLocks noChangeArrowheads="1"/>
            </p:cNvSpPr>
            <p:nvPr/>
          </p:nvSpPr>
          <p:spPr bwMode="auto">
            <a:xfrm>
              <a:off x="1182" y="1569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1" name="Rectangle 165"/>
            <p:cNvSpPr>
              <a:spLocks noChangeArrowheads="1"/>
            </p:cNvSpPr>
            <p:nvPr/>
          </p:nvSpPr>
          <p:spPr bwMode="auto">
            <a:xfrm>
              <a:off x="1182" y="1654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2" name="Rectangle 166"/>
            <p:cNvSpPr>
              <a:spLocks noChangeArrowheads="1"/>
            </p:cNvSpPr>
            <p:nvPr/>
          </p:nvSpPr>
          <p:spPr bwMode="auto">
            <a:xfrm>
              <a:off x="1182" y="1739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3" name="Rectangle 167"/>
            <p:cNvSpPr>
              <a:spLocks noChangeArrowheads="1"/>
            </p:cNvSpPr>
            <p:nvPr/>
          </p:nvSpPr>
          <p:spPr bwMode="auto">
            <a:xfrm>
              <a:off x="1182" y="1824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4" name="Rectangle 168"/>
            <p:cNvSpPr>
              <a:spLocks noChangeArrowheads="1"/>
            </p:cNvSpPr>
            <p:nvPr/>
          </p:nvSpPr>
          <p:spPr bwMode="auto">
            <a:xfrm>
              <a:off x="1182" y="1909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5" name="Rectangle 169"/>
            <p:cNvSpPr>
              <a:spLocks noChangeArrowheads="1"/>
            </p:cNvSpPr>
            <p:nvPr/>
          </p:nvSpPr>
          <p:spPr bwMode="auto">
            <a:xfrm>
              <a:off x="1182" y="1989"/>
              <a:ext cx="15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6" name="Rectangle 170"/>
            <p:cNvSpPr>
              <a:spLocks noChangeArrowheads="1"/>
            </p:cNvSpPr>
            <p:nvPr/>
          </p:nvSpPr>
          <p:spPr bwMode="auto">
            <a:xfrm>
              <a:off x="1182" y="2074"/>
              <a:ext cx="15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7" name="Rectangle 171"/>
            <p:cNvSpPr>
              <a:spLocks noChangeArrowheads="1"/>
            </p:cNvSpPr>
            <p:nvPr/>
          </p:nvSpPr>
          <p:spPr bwMode="auto">
            <a:xfrm>
              <a:off x="1182" y="2159"/>
              <a:ext cx="15" cy="26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8" name="Rectangle 172"/>
            <p:cNvSpPr>
              <a:spLocks noChangeArrowheads="1"/>
            </p:cNvSpPr>
            <p:nvPr/>
          </p:nvSpPr>
          <p:spPr bwMode="auto">
            <a:xfrm>
              <a:off x="1182" y="2244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19" name="Rectangle 173"/>
            <p:cNvSpPr>
              <a:spLocks noChangeArrowheads="1"/>
            </p:cNvSpPr>
            <p:nvPr/>
          </p:nvSpPr>
          <p:spPr bwMode="auto">
            <a:xfrm>
              <a:off x="1182" y="2329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0" name="Rectangle 174"/>
            <p:cNvSpPr>
              <a:spLocks noChangeArrowheads="1"/>
            </p:cNvSpPr>
            <p:nvPr/>
          </p:nvSpPr>
          <p:spPr bwMode="auto">
            <a:xfrm>
              <a:off x="1182" y="2408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1" name="Rectangle 175"/>
            <p:cNvSpPr>
              <a:spLocks noChangeArrowheads="1"/>
            </p:cNvSpPr>
            <p:nvPr/>
          </p:nvSpPr>
          <p:spPr bwMode="auto">
            <a:xfrm>
              <a:off x="1182" y="2493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2" name="Rectangle 176"/>
            <p:cNvSpPr>
              <a:spLocks noChangeArrowheads="1"/>
            </p:cNvSpPr>
            <p:nvPr/>
          </p:nvSpPr>
          <p:spPr bwMode="auto">
            <a:xfrm>
              <a:off x="1182" y="2578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3" name="Rectangle 177"/>
            <p:cNvSpPr>
              <a:spLocks noChangeArrowheads="1"/>
            </p:cNvSpPr>
            <p:nvPr/>
          </p:nvSpPr>
          <p:spPr bwMode="auto">
            <a:xfrm>
              <a:off x="1182" y="2663"/>
              <a:ext cx="15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4" name="Rectangle 178"/>
            <p:cNvSpPr>
              <a:spLocks noChangeArrowheads="1"/>
            </p:cNvSpPr>
            <p:nvPr/>
          </p:nvSpPr>
          <p:spPr bwMode="auto">
            <a:xfrm>
              <a:off x="1182" y="2748"/>
              <a:ext cx="15" cy="22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5" name="Rectangle 179"/>
            <p:cNvSpPr>
              <a:spLocks noChangeArrowheads="1"/>
            </p:cNvSpPr>
            <p:nvPr/>
          </p:nvSpPr>
          <p:spPr bwMode="auto">
            <a:xfrm>
              <a:off x="1182" y="2828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6" name="Rectangle 180"/>
            <p:cNvSpPr>
              <a:spLocks noChangeArrowheads="1"/>
            </p:cNvSpPr>
            <p:nvPr/>
          </p:nvSpPr>
          <p:spPr bwMode="auto">
            <a:xfrm>
              <a:off x="1182" y="2913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7" name="Rectangle 181"/>
            <p:cNvSpPr>
              <a:spLocks noChangeArrowheads="1"/>
            </p:cNvSpPr>
            <p:nvPr/>
          </p:nvSpPr>
          <p:spPr bwMode="auto">
            <a:xfrm>
              <a:off x="1182" y="2998"/>
              <a:ext cx="15" cy="27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8" name="Rectangle 182"/>
            <p:cNvSpPr>
              <a:spLocks noChangeArrowheads="1"/>
            </p:cNvSpPr>
            <p:nvPr/>
          </p:nvSpPr>
          <p:spPr bwMode="auto">
            <a:xfrm>
              <a:off x="1182" y="3083"/>
              <a:ext cx="15" cy="21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29" name="Line 183"/>
            <p:cNvSpPr>
              <a:spLocks noChangeShapeType="1"/>
            </p:cNvSpPr>
            <p:nvPr/>
          </p:nvSpPr>
          <p:spPr bwMode="auto">
            <a:xfrm flipV="1">
              <a:off x="1511" y="842"/>
              <a:ext cx="1" cy="308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0" name="Line 184"/>
            <p:cNvSpPr>
              <a:spLocks noChangeShapeType="1"/>
            </p:cNvSpPr>
            <p:nvPr/>
          </p:nvSpPr>
          <p:spPr bwMode="auto">
            <a:xfrm>
              <a:off x="1798" y="751"/>
              <a:ext cx="1" cy="229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1" name="Line 185"/>
            <p:cNvSpPr>
              <a:spLocks noChangeShapeType="1"/>
            </p:cNvSpPr>
            <p:nvPr/>
          </p:nvSpPr>
          <p:spPr bwMode="auto">
            <a:xfrm flipV="1">
              <a:off x="1367" y="969"/>
              <a:ext cx="1" cy="18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2" name="Line 186"/>
            <p:cNvSpPr>
              <a:spLocks noChangeShapeType="1"/>
            </p:cNvSpPr>
            <p:nvPr/>
          </p:nvSpPr>
          <p:spPr bwMode="auto">
            <a:xfrm>
              <a:off x="1224" y="916"/>
              <a:ext cx="112" cy="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3" name="Line 187"/>
            <p:cNvSpPr>
              <a:spLocks noChangeShapeType="1"/>
            </p:cNvSpPr>
            <p:nvPr/>
          </p:nvSpPr>
          <p:spPr bwMode="auto">
            <a:xfrm flipV="1">
              <a:off x="1442" y="964"/>
              <a:ext cx="1" cy="1020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4" name="Line 188"/>
            <p:cNvSpPr>
              <a:spLocks noChangeShapeType="1"/>
            </p:cNvSpPr>
            <p:nvPr/>
          </p:nvSpPr>
          <p:spPr bwMode="auto">
            <a:xfrm flipV="1">
              <a:off x="757" y="1978"/>
              <a:ext cx="1" cy="1360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5" name="Line 189"/>
            <p:cNvSpPr>
              <a:spLocks noChangeShapeType="1"/>
            </p:cNvSpPr>
            <p:nvPr/>
          </p:nvSpPr>
          <p:spPr bwMode="auto">
            <a:xfrm flipH="1">
              <a:off x="842" y="3131"/>
              <a:ext cx="5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6" name="Rectangle 190"/>
            <p:cNvSpPr>
              <a:spLocks noChangeArrowheads="1"/>
            </p:cNvSpPr>
            <p:nvPr/>
          </p:nvSpPr>
          <p:spPr bwMode="auto">
            <a:xfrm>
              <a:off x="607" y="3521"/>
              <a:ext cx="49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000000"/>
                  </a:solidFill>
                  <a:latin typeface="Futura Bk BT" pitchFamily="34" charset="0"/>
                </a:rPr>
                <a:t>Production welll</a:t>
              </a:r>
              <a:endParaRPr lang="de-DE" altLang="de-DE" sz="1600">
                <a:latin typeface="Futura Md BT" pitchFamily="34" charset="0"/>
              </a:endParaRPr>
            </a:p>
          </p:txBody>
        </p:sp>
        <p:sp>
          <p:nvSpPr>
            <p:cNvPr id="31137" name="Oval 191"/>
            <p:cNvSpPr>
              <a:spLocks noChangeArrowheads="1"/>
            </p:cNvSpPr>
            <p:nvPr/>
          </p:nvSpPr>
          <p:spPr bwMode="auto">
            <a:xfrm>
              <a:off x="688" y="3221"/>
              <a:ext cx="132" cy="13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38" name="Freeform 192"/>
            <p:cNvSpPr>
              <a:spLocks/>
            </p:cNvSpPr>
            <p:nvPr/>
          </p:nvSpPr>
          <p:spPr bwMode="auto">
            <a:xfrm>
              <a:off x="704" y="3232"/>
              <a:ext cx="100" cy="90"/>
            </a:xfrm>
            <a:custGeom>
              <a:avLst/>
              <a:gdLst>
                <a:gd name="T0" fmla="*/ 0 w 19"/>
                <a:gd name="T1" fmla="*/ 1555049885 h 17"/>
                <a:gd name="T2" fmla="*/ 864327311 w 19"/>
                <a:gd name="T3" fmla="*/ 0 h 17"/>
                <a:gd name="T4" fmla="*/ 1629769500 w 19"/>
                <a:gd name="T5" fmla="*/ 1555049885 h 17"/>
                <a:gd name="T6" fmla="*/ 0 w 19"/>
                <a:gd name="T7" fmla="*/ 1555049885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0" y="0"/>
                  </a:lnTo>
                  <a:lnTo>
                    <a:pt x="19" y="17"/>
                  </a:lnTo>
                  <a:lnTo>
                    <a:pt x="0" y="17"/>
                  </a:lnTo>
                </a:path>
              </a:pathLst>
            </a:custGeom>
            <a:solidFill>
              <a:srgbClr val="1D1D1E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39" name="Freeform 193"/>
            <p:cNvSpPr>
              <a:spLocks/>
            </p:cNvSpPr>
            <p:nvPr/>
          </p:nvSpPr>
          <p:spPr bwMode="auto">
            <a:xfrm>
              <a:off x="1325" y="1102"/>
              <a:ext cx="234" cy="441"/>
            </a:xfrm>
            <a:custGeom>
              <a:avLst/>
              <a:gdLst>
                <a:gd name="T0" fmla="*/ 1629755409 w 44"/>
                <a:gd name="T1" fmla="*/ 0 h 83"/>
                <a:gd name="T2" fmla="*/ 2147483647 w 44"/>
                <a:gd name="T3" fmla="*/ 0 h 83"/>
                <a:gd name="T4" fmla="*/ 2147483647 w 44"/>
                <a:gd name="T5" fmla="*/ 1147741180 h 83"/>
                <a:gd name="T6" fmla="*/ 2147483647 w 44"/>
                <a:gd name="T7" fmla="*/ 2147483647 h 83"/>
                <a:gd name="T8" fmla="*/ 2147483647 w 44"/>
                <a:gd name="T9" fmla="*/ 2147483647 h 83"/>
                <a:gd name="T10" fmla="*/ 1629755409 w 44"/>
                <a:gd name="T11" fmla="*/ 2147483647 h 83"/>
                <a:gd name="T12" fmla="*/ 0 w 44"/>
                <a:gd name="T13" fmla="*/ 2147483647 h 83"/>
                <a:gd name="T14" fmla="*/ 0 w 44"/>
                <a:gd name="T15" fmla="*/ 1147741180 h 83"/>
                <a:gd name="T16" fmla="*/ 1629755409 w 44"/>
                <a:gd name="T17" fmla="*/ 0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3">
                  <a:moveTo>
                    <a:pt x="17" y="0"/>
                  </a:moveTo>
                  <a:lnTo>
                    <a:pt x="27" y="0"/>
                  </a:lnTo>
                  <a:cubicBezTo>
                    <a:pt x="37" y="0"/>
                    <a:pt x="44" y="5"/>
                    <a:pt x="44" y="12"/>
                  </a:cubicBezTo>
                  <a:lnTo>
                    <a:pt x="44" y="71"/>
                  </a:lnTo>
                  <a:cubicBezTo>
                    <a:pt x="44" y="78"/>
                    <a:pt x="37" y="83"/>
                    <a:pt x="27" y="83"/>
                  </a:cubicBezTo>
                  <a:lnTo>
                    <a:pt x="17" y="83"/>
                  </a:lnTo>
                  <a:cubicBezTo>
                    <a:pt x="8" y="83"/>
                    <a:pt x="0" y="78"/>
                    <a:pt x="0" y="71"/>
                  </a:cubicBezTo>
                  <a:lnTo>
                    <a:pt x="0" y="12"/>
                  </a:lnTo>
                  <a:cubicBezTo>
                    <a:pt x="0" y="5"/>
                    <a:pt x="8" y="0"/>
                    <a:pt x="17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40" name="Line 194"/>
            <p:cNvSpPr>
              <a:spLocks noChangeShapeType="1"/>
            </p:cNvSpPr>
            <p:nvPr/>
          </p:nvSpPr>
          <p:spPr bwMode="auto">
            <a:xfrm flipH="1">
              <a:off x="698" y="751"/>
              <a:ext cx="4382" cy="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41" name="Line 195"/>
            <p:cNvSpPr>
              <a:spLocks noChangeShapeType="1"/>
            </p:cNvSpPr>
            <p:nvPr/>
          </p:nvSpPr>
          <p:spPr bwMode="auto">
            <a:xfrm flipV="1">
              <a:off x="5027" y="1978"/>
              <a:ext cx="1" cy="146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42" name="Line 196"/>
            <p:cNvSpPr>
              <a:spLocks noChangeShapeType="1"/>
            </p:cNvSpPr>
            <p:nvPr/>
          </p:nvSpPr>
          <p:spPr bwMode="auto">
            <a:xfrm flipH="1">
              <a:off x="587" y="3131"/>
              <a:ext cx="5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43" name="Rectangle 197"/>
            <p:cNvSpPr>
              <a:spLocks noChangeArrowheads="1"/>
            </p:cNvSpPr>
            <p:nvPr/>
          </p:nvSpPr>
          <p:spPr bwMode="auto">
            <a:xfrm>
              <a:off x="2817" y="1442"/>
              <a:ext cx="213" cy="2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44" name="Rectangle 198"/>
            <p:cNvSpPr>
              <a:spLocks noChangeArrowheads="1"/>
            </p:cNvSpPr>
            <p:nvPr/>
          </p:nvSpPr>
          <p:spPr bwMode="auto">
            <a:xfrm>
              <a:off x="2817" y="1442"/>
              <a:ext cx="213" cy="223"/>
            </a:xfrm>
            <a:prstGeom prst="rect">
              <a:avLst/>
            </a:prstGeom>
            <a:noFill/>
            <a:ln w="7938">
              <a:solidFill>
                <a:srgbClr val="25221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1145" name="Freeform 199"/>
            <p:cNvSpPr>
              <a:spLocks/>
            </p:cNvSpPr>
            <p:nvPr/>
          </p:nvSpPr>
          <p:spPr bwMode="auto">
            <a:xfrm>
              <a:off x="2871" y="1490"/>
              <a:ext cx="106" cy="180"/>
            </a:xfrm>
            <a:custGeom>
              <a:avLst/>
              <a:gdLst>
                <a:gd name="T0" fmla="*/ 0 w 20"/>
                <a:gd name="T1" fmla="*/ 2147483647 h 34"/>
                <a:gd name="T2" fmla="*/ 0 w 20"/>
                <a:gd name="T3" fmla="*/ 0 h 34"/>
                <a:gd name="T4" fmla="*/ 927088932 w 20"/>
                <a:gd name="T5" fmla="*/ 2147483647 h 34"/>
                <a:gd name="T6" fmla="*/ 1854760143 w 20"/>
                <a:gd name="T7" fmla="*/ 0 h 34"/>
                <a:gd name="T8" fmla="*/ 1854760143 w 20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34">
                  <a:moveTo>
                    <a:pt x="0" y="34"/>
                  </a:moveTo>
                  <a:lnTo>
                    <a:pt x="0" y="0"/>
                  </a:lnTo>
                  <a:lnTo>
                    <a:pt x="10" y="26"/>
                  </a:lnTo>
                  <a:lnTo>
                    <a:pt x="20" y="0"/>
                  </a:lnTo>
                  <a:lnTo>
                    <a:pt x="20" y="34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46" name="Freeform 200"/>
            <p:cNvSpPr>
              <a:spLocks/>
            </p:cNvSpPr>
            <p:nvPr/>
          </p:nvSpPr>
          <p:spPr bwMode="auto">
            <a:xfrm>
              <a:off x="2924" y="1946"/>
              <a:ext cx="58" cy="69"/>
            </a:xfrm>
            <a:custGeom>
              <a:avLst/>
              <a:gdLst>
                <a:gd name="T0" fmla="*/ 963662866 w 11"/>
                <a:gd name="T1" fmla="*/ 1223834036 h 13"/>
                <a:gd name="T2" fmla="*/ 0 w 11"/>
                <a:gd name="T3" fmla="*/ 568184359 h 13"/>
                <a:gd name="T4" fmla="*/ 963662866 w 11"/>
                <a:gd name="T5" fmla="*/ 0 h 13"/>
                <a:gd name="T6" fmla="*/ 963662866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47" name="Freeform 201"/>
            <p:cNvSpPr>
              <a:spLocks/>
            </p:cNvSpPr>
            <p:nvPr/>
          </p:nvSpPr>
          <p:spPr bwMode="auto">
            <a:xfrm>
              <a:off x="2871" y="1946"/>
              <a:ext cx="53" cy="69"/>
            </a:xfrm>
            <a:custGeom>
              <a:avLst/>
              <a:gdLst>
                <a:gd name="T0" fmla="*/ 0 w 10"/>
                <a:gd name="T1" fmla="*/ 0 h 13"/>
                <a:gd name="T2" fmla="*/ 927088932 w 10"/>
                <a:gd name="T3" fmla="*/ 568184359 h 13"/>
                <a:gd name="T4" fmla="*/ 0 w 10"/>
                <a:gd name="T5" fmla="*/ 1223834036 h 13"/>
                <a:gd name="T6" fmla="*/ 0 w 10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10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48" name="Freeform 202"/>
            <p:cNvSpPr>
              <a:spLocks/>
            </p:cNvSpPr>
            <p:nvPr/>
          </p:nvSpPr>
          <p:spPr bwMode="auto">
            <a:xfrm>
              <a:off x="2786" y="1803"/>
              <a:ext cx="63" cy="58"/>
            </a:xfrm>
            <a:custGeom>
              <a:avLst/>
              <a:gdLst>
                <a:gd name="T0" fmla="*/ 1003105656 w 12"/>
                <a:gd name="T1" fmla="*/ 0 h 11"/>
                <a:gd name="T2" fmla="*/ 509089051 w 12"/>
                <a:gd name="T3" fmla="*/ 963662866 h 11"/>
                <a:gd name="T4" fmla="*/ 0 w 12"/>
                <a:gd name="T5" fmla="*/ 0 h 11"/>
                <a:gd name="T6" fmla="*/ 1003105656 w 1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12" y="0"/>
                  </a:moveTo>
                  <a:lnTo>
                    <a:pt x="6" y="11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49" name="Freeform 203"/>
            <p:cNvSpPr>
              <a:spLocks/>
            </p:cNvSpPr>
            <p:nvPr/>
          </p:nvSpPr>
          <p:spPr bwMode="auto">
            <a:xfrm>
              <a:off x="3003" y="1803"/>
              <a:ext cx="64" cy="58"/>
            </a:xfrm>
            <a:custGeom>
              <a:avLst/>
              <a:gdLst>
                <a:gd name="T0" fmla="*/ 0 w 12"/>
                <a:gd name="T1" fmla="*/ 0 h 11"/>
                <a:gd name="T2" fmla="*/ 597006251 w 12"/>
                <a:gd name="T3" fmla="*/ 963662866 h 11"/>
                <a:gd name="T4" fmla="*/ 1190720400 w 12"/>
                <a:gd name="T5" fmla="*/ 0 h 11"/>
                <a:gd name="T6" fmla="*/ 0 w 1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6" y="11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50" name="Freeform 204"/>
            <p:cNvSpPr>
              <a:spLocks/>
            </p:cNvSpPr>
            <p:nvPr/>
          </p:nvSpPr>
          <p:spPr bwMode="auto">
            <a:xfrm>
              <a:off x="2786" y="1861"/>
              <a:ext cx="63" cy="59"/>
            </a:xfrm>
            <a:custGeom>
              <a:avLst/>
              <a:gdLst>
                <a:gd name="T0" fmla="*/ 0 w 12"/>
                <a:gd name="T1" fmla="*/ 1160988961 h 11"/>
                <a:gd name="T2" fmla="*/ 509089051 w 12"/>
                <a:gd name="T3" fmla="*/ 0 h 11"/>
                <a:gd name="T4" fmla="*/ 1003105656 w 12"/>
                <a:gd name="T5" fmla="*/ 1160988961 h 11"/>
                <a:gd name="T6" fmla="*/ 0 w 12"/>
                <a:gd name="T7" fmla="*/ 1160988961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0" y="11"/>
                  </a:moveTo>
                  <a:lnTo>
                    <a:pt x="6" y="0"/>
                  </a:lnTo>
                  <a:lnTo>
                    <a:pt x="12" y="11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51" name="Freeform 205"/>
            <p:cNvSpPr>
              <a:spLocks/>
            </p:cNvSpPr>
            <p:nvPr/>
          </p:nvSpPr>
          <p:spPr bwMode="auto">
            <a:xfrm>
              <a:off x="3003" y="1861"/>
              <a:ext cx="64" cy="59"/>
            </a:xfrm>
            <a:custGeom>
              <a:avLst/>
              <a:gdLst>
                <a:gd name="T0" fmla="*/ 1190720400 w 12"/>
                <a:gd name="T1" fmla="*/ 1160988961 h 11"/>
                <a:gd name="T2" fmla="*/ 597006251 w 12"/>
                <a:gd name="T3" fmla="*/ 0 h 11"/>
                <a:gd name="T4" fmla="*/ 0 w 12"/>
                <a:gd name="T5" fmla="*/ 1160988961 h 11"/>
                <a:gd name="T6" fmla="*/ 1190720400 w 12"/>
                <a:gd name="T7" fmla="*/ 1160988961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1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52" name="Freeform 206"/>
            <p:cNvSpPr>
              <a:spLocks/>
            </p:cNvSpPr>
            <p:nvPr/>
          </p:nvSpPr>
          <p:spPr bwMode="auto">
            <a:xfrm>
              <a:off x="3428" y="2053"/>
              <a:ext cx="223" cy="329"/>
            </a:xfrm>
            <a:custGeom>
              <a:avLst/>
              <a:gdLst>
                <a:gd name="T0" fmla="*/ 0 w 42"/>
                <a:gd name="T1" fmla="*/ 0 h 62"/>
                <a:gd name="T2" fmla="*/ 2147483647 w 42"/>
                <a:gd name="T3" fmla="*/ 0 h 62"/>
                <a:gd name="T4" fmla="*/ 2147483647 w 42"/>
                <a:gd name="T5" fmla="*/ 2147483647 h 62"/>
                <a:gd name="T6" fmla="*/ 1995267843 w 42"/>
                <a:gd name="T7" fmla="*/ 2147483647 h 62"/>
                <a:gd name="T8" fmla="*/ 0 w 42"/>
                <a:gd name="T9" fmla="*/ 2147483647 h 62"/>
                <a:gd name="T10" fmla="*/ 0 w 42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62">
                  <a:moveTo>
                    <a:pt x="0" y="0"/>
                  </a:moveTo>
                  <a:lnTo>
                    <a:pt x="42" y="0"/>
                  </a:lnTo>
                  <a:lnTo>
                    <a:pt x="42" y="42"/>
                  </a:lnTo>
                  <a:lnTo>
                    <a:pt x="21" y="62"/>
                  </a:ln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53" name="Freeform 207"/>
            <p:cNvSpPr>
              <a:spLocks/>
            </p:cNvSpPr>
            <p:nvPr/>
          </p:nvSpPr>
          <p:spPr bwMode="auto">
            <a:xfrm>
              <a:off x="3428" y="2116"/>
              <a:ext cx="223" cy="133"/>
            </a:xfrm>
            <a:custGeom>
              <a:avLst/>
              <a:gdLst>
                <a:gd name="T0" fmla="*/ 0 w 42"/>
                <a:gd name="T1" fmla="*/ 0 h 25"/>
                <a:gd name="T2" fmla="*/ 1032665788 w 42"/>
                <a:gd name="T3" fmla="*/ 0 h 25"/>
                <a:gd name="T4" fmla="*/ 1032665788 w 42"/>
                <a:gd name="T5" fmla="*/ 2147483647 h 25"/>
                <a:gd name="T6" fmla="*/ 2147483647 w 42"/>
                <a:gd name="T7" fmla="*/ 2147483647 h 25"/>
                <a:gd name="T8" fmla="*/ 2147483647 w 42"/>
                <a:gd name="T9" fmla="*/ 0 h 25"/>
                <a:gd name="T10" fmla="*/ 2147483647 w 42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25">
                  <a:moveTo>
                    <a:pt x="0" y="0"/>
                  </a:moveTo>
                  <a:lnTo>
                    <a:pt x="11" y="0"/>
                  </a:lnTo>
                  <a:lnTo>
                    <a:pt x="11" y="25"/>
                  </a:lnTo>
                  <a:lnTo>
                    <a:pt x="31" y="25"/>
                  </a:lnTo>
                  <a:lnTo>
                    <a:pt x="31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54" name="Freeform 208"/>
            <p:cNvSpPr>
              <a:spLocks/>
            </p:cNvSpPr>
            <p:nvPr/>
          </p:nvSpPr>
          <p:spPr bwMode="auto">
            <a:xfrm>
              <a:off x="3322" y="2053"/>
              <a:ext cx="53" cy="63"/>
            </a:xfrm>
            <a:custGeom>
              <a:avLst/>
              <a:gdLst>
                <a:gd name="T0" fmla="*/ 927088932 w 10"/>
                <a:gd name="T1" fmla="*/ 1003105656 h 12"/>
                <a:gd name="T2" fmla="*/ 0 w 10"/>
                <a:gd name="T3" fmla="*/ 509089051 h 12"/>
                <a:gd name="T4" fmla="*/ 927088932 w 10"/>
                <a:gd name="T5" fmla="*/ 0 h 12"/>
                <a:gd name="T6" fmla="*/ 927088932 w 10"/>
                <a:gd name="T7" fmla="*/ 100310565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2">
                  <a:moveTo>
                    <a:pt x="10" y="12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12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728" name="Group 209"/>
          <p:cNvGrpSpPr>
            <a:grpSpLocks/>
          </p:cNvGrpSpPr>
          <p:nvPr/>
        </p:nvGrpSpPr>
        <p:grpSpPr bwMode="auto">
          <a:xfrm>
            <a:off x="844550" y="1220788"/>
            <a:ext cx="7343775" cy="4375150"/>
            <a:chOff x="581" y="725"/>
            <a:chExt cx="4626" cy="2756"/>
          </a:xfrm>
        </p:grpSpPr>
        <p:sp>
          <p:nvSpPr>
            <p:cNvPr id="30755" name="Freeform 210"/>
            <p:cNvSpPr>
              <a:spLocks/>
            </p:cNvSpPr>
            <p:nvPr/>
          </p:nvSpPr>
          <p:spPr bwMode="auto">
            <a:xfrm>
              <a:off x="3264" y="2053"/>
              <a:ext cx="58" cy="63"/>
            </a:xfrm>
            <a:custGeom>
              <a:avLst/>
              <a:gdLst>
                <a:gd name="T0" fmla="*/ 0 w 11"/>
                <a:gd name="T1" fmla="*/ 0 h 12"/>
                <a:gd name="T2" fmla="*/ 963662866 w 11"/>
                <a:gd name="T3" fmla="*/ 509089051 h 12"/>
                <a:gd name="T4" fmla="*/ 0 w 11"/>
                <a:gd name="T5" fmla="*/ 1003105656 h 12"/>
                <a:gd name="T6" fmla="*/ 0 w 11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2">
                  <a:moveTo>
                    <a:pt x="0" y="0"/>
                  </a:moveTo>
                  <a:lnTo>
                    <a:pt x="11" y="6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56" name="Freeform 211"/>
            <p:cNvSpPr>
              <a:spLocks/>
            </p:cNvSpPr>
            <p:nvPr/>
          </p:nvSpPr>
          <p:spPr bwMode="auto">
            <a:xfrm>
              <a:off x="3752" y="2191"/>
              <a:ext cx="59" cy="69"/>
            </a:xfrm>
            <a:custGeom>
              <a:avLst/>
              <a:gdLst>
                <a:gd name="T0" fmla="*/ 1160988961 w 11"/>
                <a:gd name="T1" fmla="*/ 1223834036 h 13"/>
                <a:gd name="T2" fmla="*/ 0 w 11"/>
                <a:gd name="T3" fmla="*/ 568184359 h 13"/>
                <a:gd name="T4" fmla="*/ 1160988961 w 11"/>
                <a:gd name="T5" fmla="*/ 0 h 13"/>
                <a:gd name="T6" fmla="*/ 1160988961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57" name="Freeform 212"/>
            <p:cNvSpPr>
              <a:spLocks/>
            </p:cNvSpPr>
            <p:nvPr/>
          </p:nvSpPr>
          <p:spPr bwMode="auto">
            <a:xfrm>
              <a:off x="3699" y="2191"/>
              <a:ext cx="53" cy="69"/>
            </a:xfrm>
            <a:custGeom>
              <a:avLst/>
              <a:gdLst>
                <a:gd name="T0" fmla="*/ 0 w 10"/>
                <a:gd name="T1" fmla="*/ 0 h 13"/>
                <a:gd name="T2" fmla="*/ 927088932 w 10"/>
                <a:gd name="T3" fmla="*/ 568184359 h 13"/>
                <a:gd name="T4" fmla="*/ 0 w 10"/>
                <a:gd name="T5" fmla="*/ 1223834036 h 13"/>
                <a:gd name="T6" fmla="*/ 0 w 10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10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58" name="Freeform 213"/>
            <p:cNvSpPr>
              <a:spLocks/>
            </p:cNvSpPr>
            <p:nvPr/>
          </p:nvSpPr>
          <p:spPr bwMode="auto">
            <a:xfrm>
              <a:off x="3428" y="1606"/>
              <a:ext cx="223" cy="330"/>
            </a:xfrm>
            <a:custGeom>
              <a:avLst/>
              <a:gdLst>
                <a:gd name="T0" fmla="*/ 0 w 42"/>
                <a:gd name="T1" fmla="*/ 0 h 62"/>
                <a:gd name="T2" fmla="*/ 2147483647 w 42"/>
                <a:gd name="T3" fmla="*/ 0 h 62"/>
                <a:gd name="T4" fmla="*/ 2147483647 w 42"/>
                <a:gd name="T5" fmla="*/ 2147483647 h 62"/>
                <a:gd name="T6" fmla="*/ 1995267843 w 42"/>
                <a:gd name="T7" fmla="*/ 2147483647 h 62"/>
                <a:gd name="T8" fmla="*/ 0 w 42"/>
                <a:gd name="T9" fmla="*/ 2147483647 h 62"/>
                <a:gd name="T10" fmla="*/ 0 w 42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62">
                  <a:moveTo>
                    <a:pt x="0" y="0"/>
                  </a:moveTo>
                  <a:lnTo>
                    <a:pt x="42" y="0"/>
                  </a:lnTo>
                  <a:lnTo>
                    <a:pt x="42" y="42"/>
                  </a:lnTo>
                  <a:lnTo>
                    <a:pt x="21" y="62"/>
                  </a:ln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59" name="Freeform 214"/>
            <p:cNvSpPr>
              <a:spLocks/>
            </p:cNvSpPr>
            <p:nvPr/>
          </p:nvSpPr>
          <p:spPr bwMode="auto">
            <a:xfrm>
              <a:off x="3428" y="1670"/>
              <a:ext cx="223" cy="133"/>
            </a:xfrm>
            <a:custGeom>
              <a:avLst/>
              <a:gdLst>
                <a:gd name="T0" fmla="*/ 0 w 42"/>
                <a:gd name="T1" fmla="*/ 0 h 25"/>
                <a:gd name="T2" fmla="*/ 1032665788 w 42"/>
                <a:gd name="T3" fmla="*/ 0 h 25"/>
                <a:gd name="T4" fmla="*/ 1032665788 w 42"/>
                <a:gd name="T5" fmla="*/ 2147483647 h 25"/>
                <a:gd name="T6" fmla="*/ 2147483647 w 42"/>
                <a:gd name="T7" fmla="*/ 2147483647 h 25"/>
                <a:gd name="T8" fmla="*/ 2147483647 w 42"/>
                <a:gd name="T9" fmla="*/ 0 h 25"/>
                <a:gd name="T10" fmla="*/ 2147483647 w 42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25">
                  <a:moveTo>
                    <a:pt x="0" y="0"/>
                  </a:moveTo>
                  <a:lnTo>
                    <a:pt x="11" y="0"/>
                  </a:lnTo>
                  <a:lnTo>
                    <a:pt x="11" y="25"/>
                  </a:lnTo>
                  <a:lnTo>
                    <a:pt x="31" y="25"/>
                  </a:lnTo>
                  <a:lnTo>
                    <a:pt x="31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0" name="Freeform 215"/>
            <p:cNvSpPr>
              <a:spLocks/>
            </p:cNvSpPr>
            <p:nvPr/>
          </p:nvSpPr>
          <p:spPr bwMode="auto">
            <a:xfrm>
              <a:off x="3322" y="1606"/>
              <a:ext cx="53" cy="64"/>
            </a:xfrm>
            <a:custGeom>
              <a:avLst/>
              <a:gdLst>
                <a:gd name="T0" fmla="*/ 927088932 w 10"/>
                <a:gd name="T1" fmla="*/ 1190720400 h 12"/>
                <a:gd name="T2" fmla="*/ 0 w 10"/>
                <a:gd name="T3" fmla="*/ 597006251 h 12"/>
                <a:gd name="T4" fmla="*/ 927088932 w 10"/>
                <a:gd name="T5" fmla="*/ 0 h 12"/>
                <a:gd name="T6" fmla="*/ 927088932 w 10"/>
                <a:gd name="T7" fmla="*/ 119072040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2">
                  <a:moveTo>
                    <a:pt x="10" y="12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12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1" name="Freeform 216"/>
            <p:cNvSpPr>
              <a:spLocks/>
            </p:cNvSpPr>
            <p:nvPr/>
          </p:nvSpPr>
          <p:spPr bwMode="auto">
            <a:xfrm>
              <a:off x="3264" y="1606"/>
              <a:ext cx="58" cy="64"/>
            </a:xfrm>
            <a:custGeom>
              <a:avLst/>
              <a:gdLst>
                <a:gd name="T0" fmla="*/ 0 w 11"/>
                <a:gd name="T1" fmla="*/ 0 h 12"/>
                <a:gd name="T2" fmla="*/ 963662866 w 11"/>
                <a:gd name="T3" fmla="*/ 597006251 h 12"/>
                <a:gd name="T4" fmla="*/ 0 w 11"/>
                <a:gd name="T5" fmla="*/ 1190720400 h 12"/>
                <a:gd name="T6" fmla="*/ 0 w 11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2">
                  <a:moveTo>
                    <a:pt x="0" y="0"/>
                  </a:moveTo>
                  <a:lnTo>
                    <a:pt x="11" y="6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2" name="Freeform 217"/>
            <p:cNvSpPr>
              <a:spLocks/>
            </p:cNvSpPr>
            <p:nvPr/>
          </p:nvSpPr>
          <p:spPr bwMode="auto">
            <a:xfrm>
              <a:off x="3752" y="1745"/>
              <a:ext cx="59" cy="69"/>
            </a:xfrm>
            <a:custGeom>
              <a:avLst/>
              <a:gdLst>
                <a:gd name="T0" fmla="*/ 1160988961 w 11"/>
                <a:gd name="T1" fmla="*/ 1223834036 h 13"/>
                <a:gd name="T2" fmla="*/ 0 w 11"/>
                <a:gd name="T3" fmla="*/ 568184359 h 13"/>
                <a:gd name="T4" fmla="*/ 1160988961 w 11"/>
                <a:gd name="T5" fmla="*/ 0 h 13"/>
                <a:gd name="T6" fmla="*/ 1160988961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3" name="Freeform 218"/>
            <p:cNvSpPr>
              <a:spLocks/>
            </p:cNvSpPr>
            <p:nvPr/>
          </p:nvSpPr>
          <p:spPr bwMode="auto">
            <a:xfrm>
              <a:off x="3699" y="1745"/>
              <a:ext cx="53" cy="69"/>
            </a:xfrm>
            <a:custGeom>
              <a:avLst/>
              <a:gdLst>
                <a:gd name="T0" fmla="*/ 0 w 10"/>
                <a:gd name="T1" fmla="*/ 0 h 13"/>
                <a:gd name="T2" fmla="*/ 927088932 w 10"/>
                <a:gd name="T3" fmla="*/ 568184359 h 13"/>
                <a:gd name="T4" fmla="*/ 0 w 10"/>
                <a:gd name="T5" fmla="*/ 1223834036 h 13"/>
                <a:gd name="T6" fmla="*/ 0 w 10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10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4" name="Freeform 219"/>
            <p:cNvSpPr>
              <a:spLocks/>
            </p:cNvSpPr>
            <p:nvPr/>
          </p:nvSpPr>
          <p:spPr bwMode="auto">
            <a:xfrm>
              <a:off x="1851" y="2053"/>
              <a:ext cx="218" cy="329"/>
            </a:xfrm>
            <a:custGeom>
              <a:avLst/>
              <a:gdLst>
                <a:gd name="T0" fmla="*/ 0 w 41"/>
                <a:gd name="T1" fmla="*/ 0 h 62"/>
                <a:gd name="T2" fmla="*/ 2147483647 w 41"/>
                <a:gd name="T3" fmla="*/ 0 h 62"/>
                <a:gd name="T4" fmla="*/ 2147483647 w 41"/>
                <a:gd name="T5" fmla="*/ 2147483647 h 62"/>
                <a:gd name="T6" fmla="*/ 1915841855 w 41"/>
                <a:gd name="T7" fmla="*/ 2147483647 h 62"/>
                <a:gd name="T8" fmla="*/ 0 w 41"/>
                <a:gd name="T9" fmla="*/ 2147483647 h 62"/>
                <a:gd name="T10" fmla="*/ 0 w 41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62">
                  <a:moveTo>
                    <a:pt x="0" y="0"/>
                  </a:moveTo>
                  <a:lnTo>
                    <a:pt x="41" y="0"/>
                  </a:lnTo>
                  <a:lnTo>
                    <a:pt x="41" y="42"/>
                  </a:lnTo>
                  <a:lnTo>
                    <a:pt x="20" y="62"/>
                  </a:ln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5" name="Freeform 220"/>
            <p:cNvSpPr>
              <a:spLocks/>
            </p:cNvSpPr>
            <p:nvPr/>
          </p:nvSpPr>
          <p:spPr bwMode="auto">
            <a:xfrm>
              <a:off x="1845" y="2116"/>
              <a:ext cx="224" cy="133"/>
            </a:xfrm>
            <a:custGeom>
              <a:avLst/>
              <a:gdLst>
                <a:gd name="T0" fmla="*/ 0 w 42"/>
                <a:gd name="T1" fmla="*/ 0 h 25"/>
                <a:gd name="T2" fmla="*/ 1099770992 w 42"/>
                <a:gd name="T3" fmla="*/ 0 h 25"/>
                <a:gd name="T4" fmla="*/ 1099770992 w 42"/>
                <a:gd name="T5" fmla="*/ 2147483647 h 25"/>
                <a:gd name="T6" fmla="*/ 2147483647 w 42"/>
                <a:gd name="T7" fmla="*/ 2147483647 h 25"/>
                <a:gd name="T8" fmla="*/ 2147483647 w 42"/>
                <a:gd name="T9" fmla="*/ 0 h 25"/>
                <a:gd name="T10" fmla="*/ 2147483647 w 42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25">
                  <a:moveTo>
                    <a:pt x="0" y="0"/>
                  </a:moveTo>
                  <a:lnTo>
                    <a:pt x="11" y="0"/>
                  </a:lnTo>
                  <a:lnTo>
                    <a:pt x="11" y="25"/>
                  </a:lnTo>
                  <a:lnTo>
                    <a:pt x="32" y="25"/>
                  </a:lnTo>
                  <a:lnTo>
                    <a:pt x="32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66" name="Freeform 221"/>
            <p:cNvSpPr>
              <a:spLocks/>
            </p:cNvSpPr>
            <p:nvPr/>
          </p:nvSpPr>
          <p:spPr bwMode="auto">
            <a:xfrm>
              <a:off x="1739" y="2053"/>
              <a:ext cx="59" cy="63"/>
            </a:xfrm>
            <a:custGeom>
              <a:avLst/>
              <a:gdLst>
                <a:gd name="T0" fmla="*/ 1160988961 w 11"/>
                <a:gd name="T1" fmla="*/ 1003105656 h 12"/>
                <a:gd name="T2" fmla="*/ 0 w 11"/>
                <a:gd name="T3" fmla="*/ 509089051 h 12"/>
                <a:gd name="T4" fmla="*/ 1160988961 w 11"/>
                <a:gd name="T5" fmla="*/ 0 h 12"/>
                <a:gd name="T6" fmla="*/ 1160988961 w 11"/>
                <a:gd name="T7" fmla="*/ 100310565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2">
                  <a:moveTo>
                    <a:pt x="11" y="12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2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7" name="Freeform 222"/>
            <p:cNvSpPr>
              <a:spLocks/>
            </p:cNvSpPr>
            <p:nvPr/>
          </p:nvSpPr>
          <p:spPr bwMode="auto">
            <a:xfrm>
              <a:off x="1681" y="2053"/>
              <a:ext cx="58" cy="63"/>
            </a:xfrm>
            <a:custGeom>
              <a:avLst/>
              <a:gdLst>
                <a:gd name="T0" fmla="*/ 0 w 11"/>
                <a:gd name="T1" fmla="*/ 0 h 12"/>
                <a:gd name="T2" fmla="*/ 963662866 w 11"/>
                <a:gd name="T3" fmla="*/ 509089051 h 12"/>
                <a:gd name="T4" fmla="*/ 0 w 11"/>
                <a:gd name="T5" fmla="*/ 1003105656 h 12"/>
                <a:gd name="T6" fmla="*/ 0 w 11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2">
                  <a:moveTo>
                    <a:pt x="0" y="0"/>
                  </a:moveTo>
                  <a:lnTo>
                    <a:pt x="11" y="6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8" name="Freeform 223"/>
            <p:cNvSpPr>
              <a:spLocks/>
            </p:cNvSpPr>
            <p:nvPr/>
          </p:nvSpPr>
          <p:spPr bwMode="auto">
            <a:xfrm>
              <a:off x="2175" y="2191"/>
              <a:ext cx="58" cy="69"/>
            </a:xfrm>
            <a:custGeom>
              <a:avLst/>
              <a:gdLst>
                <a:gd name="T0" fmla="*/ 963662866 w 11"/>
                <a:gd name="T1" fmla="*/ 1223834036 h 13"/>
                <a:gd name="T2" fmla="*/ 0 w 11"/>
                <a:gd name="T3" fmla="*/ 568184359 h 13"/>
                <a:gd name="T4" fmla="*/ 963662866 w 11"/>
                <a:gd name="T5" fmla="*/ 0 h 13"/>
                <a:gd name="T6" fmla="*/ 963662866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69" name="Freeform 224"/>
            <p:cNvSpPr>
              <a:spLocks/>
            </p:cNvSpPr>
            <p:nvPr/>
          </p:nvSpPr>
          <p:spPr bwMode="auto">
            <a:xfrm>
              <a:off x="2116" y="2191"/>
              <a:ext cx="59" cy="69"/>
            </a:xfrm>
            <a:custGeom>
              <a:avLst/>
              <a:gdLst>
                <a:gd name="T0" fmla="*/ 0 w 11"/>
                <a:gd name="T1" fmla="*/ 0 h 13"/>
                <a:gd name="T2" fmla="*/ 1160988961 w 11"/>
                <a:gd name="T3" fmla="*/ 568184359 h 13"/>
                <a:gd name="T4" fmla="*/ 0 w 11"/>
                <a:gd name="T5" fmla="*/ 1223834036 h 13"/>
                <a:gd name="T6" fmla="*/ 0 w 11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11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0" name="Freeform 225"/>
            <p:cNvSpPr>
              <a:spLocks/>
            </p:cNvSpPr>
            <p:nvPr/>
          </p:nvSpPr>
          <p:spPr bwMode="auto">
            <a:xfrm>
              <a:off x="1851" y="1606"/>
              <a:ext cx="218" cy="330"/>
            </a:xfrm>
            <a:custGeom>
              <a:avLst/>
              <a:gdLst>
                <a:gd name="T0" fmla="*/ 0 w 41"/>
                <a:gd name="T1" fmla="*/ 0 h 62"/>
                <a:gd name="T2" fmla="*/ 2147483647 w 41"/>
                <a:gd name="T3" fmla="*/ 0 h 62"/>
                <a:gd name="T4" fmla="*/ 2147483647 w 41"/>
                <a:gd name="T5" fmla="*/ 2147483647 h 62"/>
                <a:gd name="T6" fmla="*/ 1915841855 w 41"/>
                <a:gd name="T7" fmla="*/ 2147483647 h 62"/>
                <a:gd name="T8" fmla="*/ 0 w 41"/>
                <a:gd name="T9" fmla="*/ 2147483647 h 62"/>
                <a:gd name="T10" fmla="*/ 0 w 41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62">
                  <a:moveTo>
                    <a:pt x="0" y="0"/>
                  </a:moveTo>
                  <a:lnTo>
                    <a:pt x="41" y="0"/>
                  </a:lnTo>
                  <a:lnTo>
                    <a:pt x="41" y="42"/>
                  </a:lnTo>
                  <a:lnTo>
                    <a:pt x="20" y="62"/>
                  </a:ln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1" name="Freeform 226"/>
            <p:cNvSpPr>
              <a:spLocks/>
            </p:cNvSpPr>
            <p:nvPr/>
          </p:nvSpPr>
          <p:spPr bwMode="auto">
            <a:xfrm>
              <a:off x="1845" y="1670"/>
              <a:ext cx="224" cy="133"/>
            </a:xfrm>
            <a:custGeom>
              <a:avLst/>
              <a:gdLst>
                <a:gd name="T0" fmla="*/ 0 w 42"/>
                <a:gd name="T1" fmla="*/ 0 h 25"/>
                <a:gd name="T2" fmla="*/ 1099770992 w 42"/>
                <a:gd name="T3" fmla="*/ 0 h 25"/>
                <a:gd name="T4" fmla="*/ 1099770992 w 42"/>
                <a:gd name="T5" fmla="*/ 2147483647 h 25"/>
                <a:gd name="T6" fmla="*/ 2147483647 w 42"/>
                <a:gd name="T7" fmla="*/ 2147483647 h 25"/>
                <a:gd name="T8" fmla="*/ 2147483647 w 42"/>
                <a:gd name="T9" fmla="*/ 0 h 25"/>
                <a:gd name="T10" fmla="*/ 2147483647 w 42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25">
                  <a:moveTo>
                    <a:pt x="0" y="0"/>
                  </a:moveTo>
                  <a:lnTo>
                    <a:pt x="11" y="0"/>
                  </a:lnTo>
                  <a:lnTo>
                    <a:pt x="11" y="25"/>
                  </a:lnTo>
                  <a:lnTo>
                    <a:pt x="32" y="25"/>
                  </a:lnTo>
                  <a:lnTo>
                    <a:pt x="32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2" name="Freeform 227"/>
            <p:cNvSpPr>
              <a:spLocks/>
            </p:cNvSpPr>
            <p:nvPr/>
          </p:nvSpPr>
          <p:spPr bwMode="auto">
            <a:xfrm>
              <a:off x="1739" y="1606"/>
              <a:ext cx="59" cy="64"/>
            </a:xfrm>
            <a:custGeom>
              <a:avLst/>
              <a:gdLst>
                <a:gd name="T0" fmla="*/ 1160988961 w 11"/>
                <a:gd name="T1" fmla="*/ 1190720400 h 12"/>
                <a:gd name="T2" fmla="*/ 0 w 11"/>
                <a:gd name="T3" fmla="*/ 597006251 h 12"/>
                <a:gd name="T4" fmla="*/ 1160988961 w 11"/>
                <a:gd name="T5" fmla="*/ 0 h 12"/>
                <a:gd name="T6" fmla="*/ 1160988961 w 11"/>
                <a:gd name="T7" fmla="*/ 119072040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2">
                  <a:moveTo>
                    <a:pt x="11" y="12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2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3" name="Freeform 228"/>
            <p:cNvSpPr>
              <a:spLocks/>
            </p:cNvSpPr>
            <p:nvPr/>
          </p:nvSpPr>
          <p:spPr bwMode="auto">
            <a:xfrm>
              <a:off x="1681" y="1606"/>
              <a:ext cx="58" cy="64"/>
            </a:xfrm>
            <a:custGeom>
              <a:avLst/>
              <a:gdLst>
                <a:gd name="T0" fmla="*/ 0 w 11"/>
                <a:gd name="T1" fmla="*/ 0 h 12"/>
                <a:gd name="T2" fmla="*/ 963662866 w 11"/>
                <a:gd name="T3" fmla="*/ 597006251 h 12"/>
                <a:gd name="T4" fmla="*/ 0 w 11"/>
                <a:gd name="T5" fmla="*/ 1190720400 h 12"/>
                <a:gd name="T6" fmla="*/ 0 w 11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2">
                  <a:moveTo>
                    <a:pt x="0" y="0"/>
                  </a:moveTo>
                  <a:lnTo>
                    <a:pt x="11" y="6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4" name="Freeform 229"/>
            <p:cNvSpPr>
              <a:spLocks/>
            </p:cNvSpPr>
            <p:nvPr/>
          </p:nvSpPr>
          <p:spPr bwMode="auto">
            <a:xfrm>
              <a:off x="2175" y="1745"/>
              <a:ext cx="58" cy="69"/>
            </a:xfrm>
            <a:custGeom>
              <a:avLst/>
              <a:gdLst>
                <a:gd name="T0" fmla="*/ 963662866 w 11"/>
                <a:gd name="T1" fmla="*/ 1223834036 h 13"/>
                <a:gd name="T2" fmla="*/ 0 w 11"/>
                <a:gd name="T3" fmla="*/ 568184359 h 13"/>
                <a:gd name="T4" fmla="*/ 963662866 w 11"/>
                <a:gd name="T5" fmla="*/ 0 h 13"/>
                <a:gd name="T6" fmla="*/ 963662866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5" name="Freeform 230"/>
            <p:cNvSpPr>
              <a:spLocks/>
            </p:cNvSpPr>
            <p:nvPr/>
          </p:nvSpPr>
          <p:spPr bwMode="auto">
            <a:xfrm>
              <a:off x="2116" y="1745"/>
              <a:ext cx="59" cy="69"/>
            </a:xfrm>
            <a:custGeom>
              <a:avLst/>
              <a:gdLst>
                <a:gd name="T0" fmla="*/ 0 w 11"/>
                <a:gd name="T1" fmla="*/ 0 h 13"/>
                <a:gd name="T2" fmla="*/ 1160988961 w 11"/>
                <a:gd name="T3" fmla="*/ 568184359 h 13"/>
                <a:gd name="T4" fmla="*/ 0 w 11"/>
                <a:gd name="T5" fmla="*/ 1223834036 h 13"/>
                <a:gd name="T6" fmla="*/ 0 w 11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11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6" name="Line 231"/>
            <p:cNvSpPr>
              <a:spLocks noChangeShapeType="1"/>
            </p:cNvSpPr>
            <p:nvPr/>
          </p:nvSpPr>
          <p:spPr bwMode="auto">
            <a:xfrm flipV="1">
              <a:off x="1633" y="1633"/>
              <a:ext cx="1" cy="45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7" name="Freeform 232"/>
            <p:cNvSpPr>
              <a:spLocks/>
            </p:cNvSpPr>
            <p:nvPr/>
          </p:nvSpPr>
          <p:spPr bwMode="auto">
            <a:xfrm>
              <a:off x="3800" y="2398"/>
              <a:ext cx="685" cy="308"/>
            </a:xfrm>
            <a:custGeom>
              <a:avLst/>
              <a:gdLst>
                <a:gd name="T0" fmla="*/ 0 w 129"/>
                <a:gd name="T1" fmla="*/ 2147483647 h 58"/>
                <a:gd name="T2" fmla="*/ 0 w 129"/>
                <a:gd name="T3" fmla="*/ 2085657484 h 58"/>
                <a:gd name="T4" fmla="*/ 1711848071 w 129"/>
                <a:gd name="T5" fmla="*/ 0 h 58"/>
                <a:gd name="T6" fmla="*/ 2147483647 w 129"/>
                <a:gd name="T7" fmla="*/ 0 h 58"/>
                <a:gd name="T8" fmla="*/ 2147483647 w 129"/>
                <a:gd name="T9" fmla="*/ 2085657484 h 58"/>
                <a:gd name="T10" fmla="*/ 2147483647 w 129"/>
                <a:gd name="T11" fmla="*/ 2147483647 h 58"/>
                <a:gd name="T12" fmla="*/ 2147483647 w 129"/>
                <a:gd name="T13" fmla="*/ 2147483647 h 58"/>
                <a:gd name="T14" fmla="*/ 1711848071 w 129"/>
                <a:gd name="T15" fmla="*/ 2147483647 h 58"/>
                <a:gd name="T16" fmla="*/ 0 w 129"/>
                <a:gd name="T17" fmla="*/ 2147483647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9" h="58">
                  <a:moveTo>
                    <a:pt x="0" y="36"/>
                  </a:moveTo>
                  <a:lnTo>
                    <a:pt x="0" y="22"/>
                  </a:lnTo>
                  <a:cubicBezTo>
                    <a:pt x="0" y="10"/>
                    <a:pt x="8" y="0"/>
                    <a:pt x="18" y="0"/>
                  </a:cubicBezTo>
                  <a:lnTo>
                    <a:pt x="111" y="0"/>
                  </a:lnTo>
                  <a:cubicBezTo>
                    <a:pt x="120" y="0"/>
                    <a:pt x="129" y="10"/>
                    <a:pt x="129" y="22"/>
                  </a:cubicBezTo>
                  <a:lnTo>
                    <a:pt x="129" y="36"/>
                  </a:lnTo>
                  <a:cubicBezTo>
                    <a:pt x="129" y="48"/>
                    <a:pt x="120" y="58"/>
                    <a:pt x="111" y="58"/>
                  </a:cubicBezTo>
                  <a:lnTo>
                    <a:pt x="18" y="58"/>
                  </a:lnTo>
                  <a:cubicBezTo>
                    <a:pt x="8" y="58"/>
                    <a:pt x="0" y="48"/>
                    <a:pt x="0" y="36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78" name="Line 233"/>
            <p:cNvSpPr>
              <a:spLocks noChangeShapeType="1"/>
            </p:cNvSpPr>
            <p:nvPr/>
          </p:nvSpPr>
          <p:spPr bwMode="auto">
            <a:xfrm flipV="1">
              <a:off x="698" y="751"/>
              <a:ext cx="1" cy="2369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79" name="Oval 234"/>
            <p:cNvSpPr>
              <a:spLocks noChangeArrowheads="1"/>
            </p:cNvSpPr>
            <p:nvPr/>
          </p:nvSpPr>
          <p:spPr bwMode="auto">
            <a:xfrm>
              <a:off x="4140" y="1861"/>
              <a:ext cx="74" cy="8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780" name="Line 235"/>
            <p:cNvSpPr>
              <a:spLocks noChangeShapeType="1"/>
            </p:cNvSpPr>
            <p:nvPr/>
          </p:nvSpPr>
          <p:spPr bwMode="auto">
            <a:xfrm flipV="1">
              <a:off x="4172" y="1941"/>
              <a:ext cx="1" cy="3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1" name="Freeform 236"/>
            <p:cNvSpPr>
              <a:spLocks/>
            </p:cNvSpPr>
            <p:nvPr/>
          </p:nvSpPr>
          <p:spPr bwMode="auto">
            <a:xfrm>
              <a:off x="4156" y="1883"/>
              <a:ext cx="37" cy="37"/>
            </a:xfrm>
            <a:custGeom>
              <a:avLst/>
              <a:gdLst>
                <a:gd name="T0" fmla="*/ 357698636 w 7"/>
                <a:gd name="T1" fmla="*/ 631241819 h 7"/>
                <a:gd name="T2" fmla="*/ 187092990 w 7"/>
                <a:gd name="T3" fmla="*/ 273543188 h 7"/>
                <a:gd name="T4" fmla="*/ 83458262 w 7"/>
                <a:gd name="T5" fmla="*/ 631241819 h 7"/>
                <a:gd name="T6" fmla="*/ 0 w 7"/>
                <a:gd name="T7" fmla="*/ 631241819 h 7"/>
                <a:gd name="T8" fmla="*/ 83458262 w 7"/>
                <a:gd name="T9" fmla="*/ 0 h 7"/>
                <a:gd name="T10" fmla="*/ 357698636 w 7"/>
                <a:gd name="T11" fmla="*/ 544094440 h 7"/>
                <a:gd name="T12" fmla="*/ 544094440 w 7"/>
                <a:gd name="T13" fmla="*/ 0 h 7"/>
                <a:gd name="T14" fmla="*/ 631241819 w 7"/>
                <a:gd name="T15" fmla="*/ 631241819 h 7"/>
                <a:gd name="T16" fmla="*/ 544094440 w 7"/>
                <a:gd name="T17" fmla="*/ 631241819 h 7"/>
                <a:gd name="T18" fmla="*/ 441136528 w 7"/>
                <a:gd name="T19" fmla="*/ 273543188 h 7"/>
                <a:gd name="T20" fmla="*/ 357698636 w 7"/>
                <a:gd name="T21" fmla="*/ 631241819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lnTo>
                    <a:pt x="2" y="3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0"/>
                  </a:lnTo>
                  <a:lnTo>
                    <a:pt x="4" y="6"/>
                  </a:lnTo>
                  <a:lnTo>
                    <a:pt x="6" y="0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3"/>
                  </a:lnTo>
                  <a:lnTo>
                    <a:pt x="4" y="7"/>
                  </a:lnTo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2" name="Freeform 237"/>
            <p:cNvSpPr>
              <a:spLocks/>
            </p:cNvSpPr>
            <p:nvPr/>
          </p:nvSpPr>
          <p:spPr bwMode="auto">
            <a:xfrm>
              <a:off x="4172" y="1946"/>
              <a:ext cx="58" cy="69"/>
            </a:xfrm>
            <a:custGeom>
              <a:avLst/>
              <a:gdLst>
                <a:gd name="T0" fmla="*/ 963662866 w 11"/>
                <a:gd name="T1" fmla="*/ 1223834036 h 13"/>
                <a:gd name="T2" fmla="*/ 0 w 11"/>
                <a:gd name="T3" fmla="*/ 568184359 h 13"/>
                <a:gd name="T4" fmla="*/ 963662866 w 11"/>
                <a:gd name="T5" fmla="*/ 0 h 13"/>
                <a:gd name="T6" fmla="*/ 963662866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3" name="Freeform 238"/>
            <p:cNvSpPr>
              <a:spLocks/>
            </p:cNvSpPr>
            <p:nvPr/>
          </p:nvSpPr>
          <p:spPr bwMode="auto">
            <a:xfrm>
              <a:off x="4119" y="1946"/>
              <a:ext cx="53" cy="69"/>
            </a:xfrm>
            <a:custGeom>
              <a:avLst/>
              <a:gdLst>
                <a:gd name="T0" fmla="*/ 0 w 10"/>
                <a:gd name="T1" fmla="*/ 0 h 13"/>
                <a:gd name="T2" fmla="*/ 927088932 w 10"/>
                <a:gd name="T3" fmla="*/ 568184359 h 13"/>
                <a:gd name="T4" fmla="*/ 0 w 10"/>
                <a:gd name="T5" fmla="*/ 1223834036 h 13"/>
                <a:gd name="T6" fmla="*/ 0 w 10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10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4" name="Freeform 239"/>
            <p:cNvSpPr>
              <a:spLocks/>
            </p:cNvSpPr>
            <p:nvPr/>
          </p:nvSpPr>
          <p:spPr bwMode="auto">
            <a:xfrm>
              <a:off x="4506" y="1946"/>
              <a:ext cx="59" cy="69"/>
            </a:xfrm>
            <a:custGeom>
              <a:avLst/>
              <a:gdLst>
                <a:gd name="T0" fmla="*/ 1160988961 w 11"/>
                <a:gd name="T1" fmla="*/ 1223834036 h 13"/>
                <a:gd name="T2" fmla="*/ 0 w 11"/>
                <a:gd name="T3" fmla="*/ 568184359 h 13"/>
                <a:gd name="T4" fmla="*/ 1160988961 w 11"/>
                <a:gd name="T5" fmla="*/ 0 h 13"/>
                <a:gd name="T6" fmla="*/ 1160988961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5" name="Freeform 240"/>
            <p:cNvSpPr>
              <a:spLocks/>
            </p:cNvSpPr>
            <p:nvPr/>
          </p:nvSpPr>
          <p:spPr bwMode="auto">
            <a:xfrm>
              <a:off x="4448" y="1946"/>
              <a:ext cx="58" cy="69"/>
            </a:xfrm>
            <a:custGeom>
              <a:avLst/>
              <a:gdLst>
                <a:gd name="T0" fmla="*/ 0 w 11"/>
                <a:gd name="T1" fmla="*/ 0 h 13"/>
                <a:gd name="T2" fmla="*/ 963662866 w 11"/>
                <a:gd name="T3" fmla="*/ 568184359 h 13"/>
                <a:gd name="T4" fmla="*/ 0 w 11"/>
                <a:gd name="T5" fmla="*/ 1223834036 h 13"/>
                <a:gd name="T6" fmla="*/ 0 w 11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11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6" name="Freeform 241"/>
            <p:cNvSpPr>
              <a:spLocks/>
            </p:cNvSpPr>
            <p:nvPr/>
          </p:nvSpPr>
          <p:spPr bwMode="auto">
            <a:xfrm>
              <a:off x="4172" y="2069"/>
              <a:ext cx="58" cy="69"/>
            </a:xfrm>
            <a:custGeom>
              <a:avLst/>
              <a:gdLst>
                <a:gd name="T0" fmla="*/ 963662866 w 11"/>
                <a:gd name="T1" fmla="*/ 1223834036 h 13"/>
                <a:gd name="T2" fmla="*/ 0 w 11"/>
                <a:gd name="T3" fmla="*/ 568184359 h 13"/>
                <a:gd name="T4" fmla="*/ 963662866 w 11"/>
                <a:gd name="T5" fmla="*/ 0 h 13"/>
                <a:gd name="T6" fmla="*/ 963662866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7" name="Freeform 242"/>
            <p:cNvSpPr>
              <a:spLocks/>
            </p:cNvSpPr>
            <p:nvPr/>
          </p:nvSpPr>
          <p:spPr bwMode="auto">
            <a:xfrm>
              <a:off x="4119" y="2069"/>
              <a:ext cx="53" cy="69"/>
            </a:xfrm>
            <a:custGeom>
              <a:avLst/>
              <a:gdLst>
                <a:gd name="T0" fmla="*/ 0 w 10"/>
                <a:gd name="T1" fmla="*/ 0 h 13"/>
                <a:gd name="T2" fmla="*/ 927088932 w 10"/>
                <a:gd name="T3" fmla="*/ 568184359 h 13"/>
                <a:gd name="T4" fmla="*/ 0 w 10"/>
                <a:gd name="T5" fmla="*/ 1223834036 h 13"/>
                <a:gd name="T6" fmla="*/ 0 w 10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10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88" name="Line 243"/>
            <p:cNvSpPr>
              <a:spLocks noChangeShapeType="1"/>
            </p:cNvSpPr>
            <p:nvPr/>
          </p:nvSpPr>
          <p:spPr bwMode="auto">
            <a:xfrm flipV="1">
              <a:off x="5080" y="751"/>
              <a:ext cx="1" cy="2374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89" name="Freeform 244"/>
            <p:cNvSpPr>
              <a:spLocks/>
            </p:cNvSpPr>
            <p:nvPr/>
          </p:nvSpPr>
          <p:spPr bwMode="auto">
            <a:xfrm>
              <a:off x="4899" y="1946"/>
              <a:ext cx="59" cy="69"/>
            </a:xfrm>
            <a:custGeom>
              <a:avLst/>
              <a:gdLst>
                <a:gd name="T0" fmla="*/ 1160988961 w 11"/>
                <a:gd name="T1" fmla="*/ 1223834036 h 13"/>
                <a:gd name="T2" fmla="*/ 0 w 11"/>
                <a:gd name="T3" fmla="*/ 568184359 h 13"/>
                <a:gd name="T4" fmla="*/ 1160988961 w 11"/>
                <a:gd name="T5" fmla="*/ 0 h 13"/>
                <a:gd name="T6" fmla="*/ 1160988961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0" name="Freeform 245"/>
            <p:cNvSpPr>
              <a:spLocks/>
            </p:cNvSpPr>
            <p:nvPr/>
          </p:nvSpPr>
          <p:spPr bwMode="auto">
            <a:xfrm>
              <a:off x="4846" y="1946"/>
              <a:ext cx="53" cy="69"/>
            </a:xfrm>
            <a:custGeom>
              <a:avLst/>
              <a:gdLst>
                <a:gd name="T0" fmla="*/ 0 w 10"/>
                <a:gd name="T1" fmla="*/ 0 h 13"/>
                <a:gd name="T2" fmla="*/ 927088932 w 10"/>
                <a:gd name="T3" fmla="*/ 568184359 h 13"/>
                <a:gd name="T4" fmla="*/ 0 w 10"/>
                <a:gd name="T5" fmla="*/ 1223834036 h 13"/>
                <a:gd name="T6" fmla="*/ 0 w 10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10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1" name="Rectangle 246"/>
            <p:cNvSpPr>
              <a:spLocks noChangeArrowheads="1"/>
            </p:cNvSpPr>
            <p:nvPr/>
          </p:nvSpPr>
          <p:spPr bwMode="auto">
            <a:xfrm>
              <a:off x="921" y="1941"/>
              <a:ext cx="112" cy="7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792" name="Freeform 247"/>
            <p:cNvSpPr>
              <a:spLocks/>
            </p:cNvSpPr>
            <p:nvPr/>
          </p:nvSpPr>
          <p:spPr bwMode="auto">
            <a:xfrm>
              <a:off x="1282" y="1946"/>
              <a:ext cx="54" cy="69"/>
            </a:xfrm>
            <a:custGeom>
              <a:avLst/>
              <a:gdLst>
                <a:gd name="T0" fmla="*/ 1140217295 w 10"/>
                <a:gd name="T1" fmla="*/ 1223834036 h 13"/>
                <a:gd name="T2" fmla="*/ 0 w 10"/>
                <a:gd name="T3" fmla="*/ 568184359 h 13"/>
                <a:gd name="T4" fmla="*/ 1140217295 w 10"/>
                <a:gd name="T5" fmla="*/ 0 h 13"/>
                <a:gd name="T6" fmla="*/ 1140217295 w 10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3" name="Freeform 248"/>
            <p:cNvSpPr>
              <a:spLocks/>
            </p:cNvSpPr>
            <p:nvPr/>
          </p:nvSpPr>
          <p:spPr bwMode="auto">
            <a:xfrm>
              <a:off x="1224" y="1946"/>
              <a:ext cx="58" cy="69"/>
            </a:xfrm>
            <a:custGeom>
              <a:avLst/>
              <a:gdLst>
                <a:gd name="T0" fmla="*/ 0 w 11"/>
                <a:gd name="T1" fmla="*/ 0 h 13"/>
                <a:gd name="T2" fmla="*/ 963662866 w 11"/>
                <a:gd name="T3" fmla="*/ 568184359 h 13"/>
                <a:gd name="T4" fmla="*/ 0 w 11"/>
                <a:gd name="T5" fmla="*/ 1223834036 h 13"/>
                <a:gd name="T6" fmla="*/ 0 w 11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11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4" name="Oval 249"/>
            <p:cNvSpPr>
              <a:spLocks noChangeArrowheads="1"/>
            </p:cNvSpPr>
            <p:nvPr/>
          </p:nvSpPr>
          <p:spPr bwMode="auto">
            <a:xfrm>
              <a:off x="820" y="1861"/>
              <a:ext cx="75" cy="8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795" name="Line 250"/>
            <p:cNvSpPr>
              <a:spLocks noChangeShapeType="1"/>
            </p:cNvSpPr>
            <p:nvPr/>
          </p:nvSpPr>
          <p:spPr bwMode="auto">
            <a:xfrm flipV="1">
              <a:off x="858" y="1941"/>
              <a:ext cx="1" cy="3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96" name="Freeform 251"/>
            <p:cNvSpPr>
              <a:spLocks/>
            </p:cNvSpPr>
            <p:nvPr/>
          </p:nvSpPr>
          <p:spPr bwMode="auto">
            <a:xfrm>
              <a:off x="836" y="1883"/>
              <a:ext cx="37" cy="37"/>
            </a:xfrm>
            <a:custGeom>
              <a:avLst/>
              <a:gdLst>
                <a:gd name="T0" fmla="*/ 357698636 w 7"/>
                <a:gd name="T1" fmla="*/ 631241819 h 7"/>
                <a:gd name="T2" fmla="*/ 187092990 w 7"/>
                <a:gd name="T3" fmla="*/ 273543188 h 7"/>
                <a:gd name="T4" fmla="*/ 83458262 w 7"/>
                <a:gd name="T5" fmla="*/ 631241819 h 7"/>
                <a:gd name="T6" fmla="*/ 0 w 7"/>
                <a:gd name="T7" fmla="*/ 631241819 h 7"/>
                <a:gd name="T8" fmla="*/ 83458262 w 7"/>
                <a:gd name="T9" fmla="*/ 0 h 7"/>
                <a:gd name="T10" fmla="*/ 357698636 w 7"/>
                <a:gd name="T11" fmla="*/ 544094440 h 7"/>
                <a:gd name="T12" fmla="*/ 544094440 w 7"/>
                <a:gd name="T13" fmla="*/ 0 h 7"/>
                <a:gd name="T14" fmla="*/ 631241819 w 7"/>
                <a:gd name="T15" fmla="*/ 631241819 h 7"/>
                <a:gd name="T16" fmla="*/ 544094440 w 7"/>
                <a:gd name="T17" fmla="*/ 631241819 h 7"/>
                <a:gd name="T18" fmla="*/ 441136528 w 7"/>
                <a:gd name="T19" fmla="*/ 273543188 h 7"/>
                <a:gd name="T20" fmla="*/ 357698636 w 7"/>
                <a:gd name="T21" fmla="*/ 631241819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lnTo>
                    <a:pt x="2" y="3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0"/>
                  </a:lnTo>
                  <a:lnTo>
                    <a:pt x="4" y="6"/>
                  </a:lnTo>
                  <a:lnTo>
                    <a:pt x="6" y="0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3"/>
                  </a:lnTo>
                  <a:lnTo>
                    <a:pt x="4" y="7"/>
                  </a:lnTo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97" name="Freeform 252"/>
            <p:cNvSpPr>
              <a:spLocks/>
            </p:cNvSpPr>
            <p:nvPr/>
          </p:nvSpPr>
          <p:spPr bwMode="auto">
            <a:xfrm>
              <a:off x="858" y="1946"/>
              <a:ext cx="58" cy="69"/>
            </a:xfrm>
            <a:custGeom>
              <a:avLst/>
              <a:gdLst>
                <a:gd name="T0" fmla="*/ 963662866 w 11"/>
                <a:gd name="T1" fmla="*/ 1223834036 h 13"/>
                <a:gd name="T2" fmla="*/ 0 w 11"/>
                <a:gd name="T3" fmla="*/ 568184359 h 13"/>
                <a:gd name="T4" fmla="*/ 963662866 w 11"/>
                <a:gd name="T5" fmla="*/ 0 h 13"/>
                <a:gd name="T6" fmla="*/ 963662866 w 11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8" name="Freeform 253"/>
            <p:cNvSpPr>
              <a:spLocks/>
            </p:cNvSpPr>
            <p:nvPr/>
          </p:nvSpPr>
          <p:spPr bwMode="auto">
            <a:xfrm>
              <a:off x="799" y="1946"/>
              <a:ext cx="59" cy="69"/>
            </a:xfrm>
            <a:custGeom>
              <a:avLst/>
              <a:gdLst>
                <a:gd name="T0" fmla="*/ 0 w 11"/>
                <a:gd name="T1" fmla="*/ 0 h 13"/>
                <a:gd name="T2" fmla="*/ 1160988961 w 11"/>
                <a:gd name="T3" fmla="*/ 568184359 h 13"/>
                <a:gd name="T4" fmla="*/ 0 w 11"/>
                <a:gd name="T5" fmla="*/ 1223834036 h 13"/>
                <a:gd name="T6" fmla="*/ 0 w 11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11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99" name="Line 254"/>
            <p:cNvSpPr>
              <a:spLocks noChangeShapeType="1"/>
            </p:cNvSpPr>
            <p:nvPr/>
          </p:nvSpPr>
          <p:spPr bwMode="auto">
            <a:xfrm>
              <a:off x="921" y="1946"/>
              <a:ext cx="112" cy="64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00" name="Freeform 255"/>
            <p:cNvSpPr>
              <a:spLocks/>
            </p:cNvSpPr>
            <p:nvPr/>
          </p:nvSpPr>
          <p:spPr bwMode="auto">
            <a:xfrm>
              <a:off x="1782" y="879"/>
              <a:ext cx="32" cy="53"/>
            </a:xfrm>
            <a:custGeom>
              <a:avLst/>
              <a:gdLst>
                <a:gd name="T0" fmla="*/ 296535835 w 6"/>
                <a:gd name="T1" fmla="*/ 0 h 10"/>
                <a:gd name="T2" fmla="*/ 296535835 w 6"/>
                <a:gd name="T3" fmla="*/ 0 h 10"/>
                <a:gd name="T4" fmla="*/ 597006251 w 6"/>
                <a:gd name="T5" fmla="*/ 280755983 h 10"/>
                <a:gd name="T6" fmla="*/ 597006251 w 6"/>
                <a:gd name="T7" fmla="*/ 927088932 h 10"/>
                <a:gd name="T8" fmla="*/ 597006251 w 6"/>
                <a:gd name="T9" fmla="*/ 927088932 h 10"/>
                <a:gd name="T10" fmla="*/ 0 w 6"/>
                <a:gd name="T11" fmla="*/ 927088932 h 10"/>
                <a:gd name="T12" fmla="*/ 0 w 6"/>
                <a:gd name="T13" fmla="*/ 927088932 h 10"/>
                <a:gd name="T14" fmla="*/ 0 w 6"/>
                <a:gd name="T15" fmla="*/ 280755983 h 10"/>
                <a:gd name="T16" fmla="*/ 296535835 w 6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10">
                  <a:moveTo>
                    <a:pt x="3" y="0"/>
                  </a:moveTo>
                  <a:lnTo>
                    <a:pt x="3" y="0"/>
                  </a:lnTo>
                  <a:cubicBezTo>
                    <a:pt x="4" y="0"/>
                    <a:pt x="6" y="1"/>
                    <a:pt x="6" y="3"/>
                  </a:cubicBezTo>
                  <a:lnTo>
                    <a:pt x="6" y="10"/>
                  </a:lnTo>
                  <a:cubicBezTo>
                    <a:pt x="6" y="10"/>
                    <a:pt x="6" y="10"/>
                    <a:pt x="6" y="10"/>
                  </a:cubicBezTo>
                  <a:lnTo>
                    <a:pt x="0" y="10"/>
                  </a:lnTo>
                  <a:cubicBezTo>
                    <a:pt x="0" y="10"/>
                    <a:pt x="0" y="10"/>
                    <a:pt x="0" y="10"/>
                  </a:cubicBez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1" name="Freeform 256"/>
            <p:cNvSpPr>
              <a:spLocks/>
            </p:cNvSpPr>
            <p:nvPr/>
          </p:nvSpPr>
          <p:spPr bwMode="auto">
            <a:xfrm>
              <a:off x="1745" y="927"/>
              <a:ext cx="100" cy="286"/>
            </a:xfrm>
            <a:custGeom>
              <a:avLst/>
              <a:gdLst>
                <a:gd name="T0" fmla="*/ 864327311 w 19"/>
                <a:gd name="T1" fmla="*/ 0 h 54"/>
                <a:gd name="T2" fmla="*/ 864327311 w 19"/>
                <a:gd name="T3" fmla="*/ 0 h 54"/>
                <a:gd name="T4" fmla="*/ 1629769500 w 19"/>
                <a:gd name="T5" fmla="*/ 1111348254 h 54"/>
                <a:gd name="T6" fmla="*/ 1629769500 w 19"/>
                <a:gd name="T7" fmla="*/ 2147483647 h 54"/>
                <a:gd name="T8" fmla="*/ 1629769500 w 19"/>
                <a:gd name="T9" fmla="*/ 2147483647 h 54"/>
                <a:gd name="T10" fmla="*/ 0 w 19"/>
                <a:gd name="T11" fmla="*/ 2147483647 h 54"/>
                <a:gd name="T12" fmla="*/ 0 w 19"/>
                <a:gd name="T13" fmla="*/ 2147483647 h 54"/>
                <a:gd name="T14" fmla="*/ 0 w 19"/>
                <a:gd name="T15" fmla="*/ 1111348254 h 54"/>
                <a:gd name="T16" fmla="*/ 864327311 w 1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54">
                  <a:moveTo>
                    <a:pt x="10" y="0"/>
                  </a:moveTo>
                  <a:lnTo>
                    <a:pt x="10" y="0"/>
                  </a:lnTo>
                  <a:cubicBezTo>
                    <a:pt x="15" y="0"/>
                    <a:pt x="19" y="5"/>
                    <a:pt x="19" y="12"/>
                  </a:cubicBezTo>
                  <a:lnTo>
                    <a:pt x="19" y="54"/>
                  </a:lnTo>
                  <a:cubicBezTo>
                    <a:pt x="19" y="54"/>
                    <a:pt x="19" y="54"/>
                    <a:pt x="19" y="54"/>
                  </a:cubicBezTo>
                  <a:lnTo>
                    <a:pt x="0" y="54"/>
                  </a:lnTo>
                  <a:cubicBezTo>
                    <a:pt x="0" y="54"/>
                    <a:pt x="0" y="54"/>
                    <a:pt x="0" y="54"/>
                  </a:cubicBezTo>
                  <a:lnTo>
                    <a:pt x="0" y="12"/>
                  </a:lnTo>
                  <a:cubicBezTo>
                    <a:pt x="0" y="5"/>
                    <a:pt x="5" y="0"/>
                    <a:pt x="10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2" name="Freeform 257"/>
            <p:cNvSpPr>
              <a:spLocks/>
            </p:cNvSpPr>
            <p:nvPr/>
          </p:nvSpPr>
          <p:spPr bwMode="auto">
            <a:xfrm>
              <a:off x="1415" y="953"/>
              <a:ext cx="53" cy="48"/>
            </a:xfrm>
            <a:custGeom>
              <a:avLst/>
              <a:gdLst>
                <a:gd name="T0" fmla="*/ 927088932 w 10"/>
                <a:gd name="T1" fmla="*/ 0 h 9"/>
                <a:gd name="T2" fmla="*/ 471879193 w 10"/>
                <a:gd name="T3" fmla="*/ 893563931 h 9"/>
                <a:gd name="T4" fmla="*/ 0 w 10"/>
                <a:gd name="T5" fmla="*/ 0 h 9"/>
                <a:gd name="T6" fmla="*/ 927088932 w 10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">
                  <a:moveTo>
                    <a:pt x="10" y="0"/>
                  </a:moveTo>
                  <a:lnTo>
                    <a:pt x="5" y="9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3" name="Freeform 258"/>
            <p:cNvSpPr>
              <a:spLocks/>
            </p:cNvSpPr>
            <p:nvPr/>
          </p:nvSpPr>
          <p:spPr bwMode="auto">
            <a:xfrm>
              <a:off x="1415" y="1622"/>
              <a:ext cx="53" cy="48"/>
            </a:xfrm>
            <a:custGeom>
              <a:avLst/>
              <a:gdLst>
                <a:gd name="T0" fmla="*/ 0 w 10"/>
                <a:gd name="T1" fmla="*/ 0 h 9"/>
                <a:gd name="T2" fmla="*/ 471879193 w 10"/>
                <a:gd name="T3" fmla="*/ 893563931 h 9"/>
                <a:gd name="T4" fmla="*/ 927088932 w 10"/>
                <a:gd name="T5" fmla="*/ 0 h 9"/>
                <a:gd name="T6" fmla="*/ 0 w 10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5" y="9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4" name="Freeform 259"/>
            <p:cNvSpPr>
              <a:spLocks/>
            </p:cNvSpPr>
            <p:nvPr/>
          </p:nvSpPr>
          <p:spPr bwMode="auto">
            <a:xfrm>
              <a:off x="1415" y="1001"/>
              <a:ext cx="53" cy="48"/>
            </a:xfrm>
            <a:custGeom>
              <a:avLst/>
              <a:gdLst>
                <a:gd name="T0" fmla="*/ 0 w 10"/>
                <a:gd name="T1" fmla="*/ 893563931 h 9"/>
                <a:gd name="T2" fmla="*/ 471879193 w 10"/>
                <a:gd name="T3" fmla="*/ 0 h 9"/>
                <a:gd name="T4" fmla="*/ 927088932 w 10"/>
                <a:gd name="T5" fmla="*/ 893563931 h 9"/>
                <a:gd name="T6" fmla="*/ 0 w 10"/>
                <a:gd name="T7" fmla="*/ 893563931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">
                  <a:moveTo>
                    <a:pt x="0" y="9"/>
                  </a:moveTo>
                  <a:lnTo>
                    <a:pt x="5" y="0"/>
                  </a:lnTo>
                  <a:lnTo>
                    <a:pt x="10" y="9"/>
                  </a:lnTo>
                  <a:lnTo>
                    <a:pt x="0" y="9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5" name="Freeform 260"/>
            <p:cNvSpPr>
              <a:spLocks/>
            </p:cNvSpPr>
            <p:nvPr/>
          </p:nvSpPr>
          <p:spPr bwMode="auto">
            <a:xfrm>
              <a:off x="1415" y="1670"/>
              <a:ext cx="53" cy="48"/>
            </a:xfrm>
            <a:custGeom>
              <a:avLst/>
              <a:gdLst>
                <a:gd name="T0" fmla="*/ 927088932 w 10"/>
                <a:gd name="T1" fmla="*/ 893563931 h 9"/>
                <a:gd name="T2" fmla="*/ 471879193 w 10"/>
                <a:gd name="T3" fmla="*/ 0 h 9"/>
                <a:gd name="T4" fmla="*/ 0 w 10"/>
                <a:gd name="T5" fmla="*/ 893563931 h 9"/>
                <a:gd name="T6" fmla="*/ 927088932 w 10"/>
                <a:gd name="T7" fmla="*/ 893563931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9">
                  <a:moveTo>
                    <a:pt x="10" y="9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10" y="9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6" name="Freeform 261"/>
            <p:cNvSpPr>
              <a:spLocks/>
            </p:cNvSpPr>
            <p:nvPr/>
          </p:nvSpPr>
          <p:spPr bwMode="auto">
            <a:xfrm>
              <a:off x="799" y="725"/>
              <a:ext cx="48" cy="53"/>
            </a:xfrm>
            <a:custGeom>
              <a:avLst/>
              <a:gdLst>
                <a:gd name="T0" fmla="*/ 893563931 w 9"/>
                <a:gd name="T1" fmla="*/ 927088932 h 10"/>
                <a:gd name="T2" fmla="*/ 0 w 9"/>
                <a:gd name="T3" fmla="*/ 471879193 h 10"/>
                <a:gd name="T4" fmla="*/ 893563931 w 9"/>
                <a:gd name="T5" fmla="*/ 0 h 10"/>
                <a:gd name="T6" fmla="*/ 893563931 w 9"/>
                <a:gd name="T7" fmla="*/ 927088932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9" y="1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7" name="Freeform 262"/>
            <p:cNvSpPr>
              <a:spLocks/>
            </p:cNvSpPr>
            <p:nvPr/>
          </p:nvSpPr>
          <p:spPr bwMode="auto">
            <a:xfrm>
              <a:off x="757" y="725"/>
              <a:ext cx="42" cy="58"/>
            </a:xfrm>
            <a:custGeom>
              <a:avLst/>
              <a:gdLst>
                <a:gd name="T0" fmla="*/ 0 w 8"/>
                <a:gd name="T1" fmla="*/ 0 h 11"/>
                <a:gd name="T2" fmla="*/ 669481880 w 8"/>
                <a:gd name="T3" fmla="*/ 431342341 h 11"/>
                <a:gd name="T4" fmla="*/ 0 w 8"/>
                <a:gd name="T5" fmla="*/ 963662866 h 11"/>
                <a:gd name="T6" fmla="*/ 0 w 8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lnTo>
                    <a:pt x="8" y="5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8" name="Freeform 263"/>
            <p:cNvSpPr>
              <a:spLocks/>
            </p:cNvSpPr>
            <p:nvPr/>
          </p:nvSpPr>
          <p:spPr bwMode="auto">
            <a:xfrm>
              <a:off x="1930" y="725"/>
              <a:ext cx="48" cy="53"/>
            </a:xfrm>
            <a:custGeom>
              <a:avLst/>
              <a:gdLst>
                <a:gd name="T0" fmla="*/ 893563931 w 9"/>
                <a:gd name="T1" fmla="*/ 927088932 h 10"/>
                <a:gd name="T2" fmla="*/ 0 w 9"/>
                <a:gd name="T3" fmla="*/ 471879193 h 10"/>
                <a:gd name="T4" fmla="*/ 893563931 w 9"/>
                <a:gd name="T5" fmla="*/ 0 h 10"/>
                <a:gd name="T6" fmla="*/ 893563931 w 9"/>
                <a:gd name="T7" fmla="*/ 927088932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9" y="1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09" name="Freeform 264"/>
            <p:cNvSpPr>
              <a:spLocks/>
            </p:cNvSpPr>
            <p:nvPr/>
          </p:nvSpPr>
          <p:spPr bwMode="auto">
            <a:xfrm>
              <a:off x="1888" y="725"/>
              <a:ext cx="42" cy="58"/>
            </a:xfrm>
            <a:custGeom>
              <a:avLst/>
              <a:gdLst>
                <a:gd name="T0" fmla="*/ 0 w 8"/>
                <a:gd name="T1" fmla="*/ 0 h 11"/>
                <a:gd name="T2" fmla="*/ 669481880 w 8"/>
                <a:gd name="T3" fmla="*/ 431342341 h 11"/>
                <a:gd name="T4" fmla="*/ 0 w 8"/>
                <a:gd name="T5" fmla="*/ 963662866 h 11"/>
                <a:gd name="T6" fmla="*/ 0 w 8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lnTo>
                    <a:pt x="8" y="5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0" name="Freeform 265"/>
            <p:cNvSpPr>
              <a:spLocks/>
            </p:cNvSpPr>
            <p:nvPr/>
          </p:nvSpPr>
          <p:spPr bwMode="auto">
            <a:xfrm>
              <a:off x="1654" y="725"/>
              <a:ext cx="48" cy="53"/>
            </a:xfrm>
            <a:custGeom>
              <a:avLst/>
              <a:gdLst>
                <a:gd name="T0" fmla="*/ 893563931 w 9"/>
                <a:gd name="T1" fmla="*/ 927088932 h 10"/>
                <a:gd name="T2" fmla="*/ 0 w 9"/>
                <a:gd name="T3" fmla="*/ 471879193 h 10"/>
                <a:gd name="T4" fmla="*/ 893563931 w 9"/>
                <a:gd name="T5" fmla="*/ 0 h 10"/>
                <a:gd name="T6" fmla="*/ 893563931 w 9"/>
                <a:gd name="T7" fmla="*/ 927088932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9" y="1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1" name="Freeform 266"/>
            <p:cNvSpPr>
              <a:spLocks/>
            </p:cNvSpPr>
            <p:nvPr/>
          </p:nvSpPr>
          <p:spPr bwMode="auto">
            <a:xfrm>
              <a:off x="1606" y="725"/>
              <a:ext cx="48" cy="58"/>
            </a:xfrm>
            <a:custGeom>
              <a:avLst/>
              <a:gdLst>
                <a:gd name="T0" fmla="*/ 0 w 9"/>
                <a:gd name="T1" fmla="*/ 0 h 11"/>
                <a:gd name="T2" fmla="*/ 893563931 w 9"/>
                <a:gd name="T3" fmla="*/ 431342341 h 11"/>
                <a:gd name="T4" fmla="*/ 0 w 9"/>
                <a:gd name="T5" fmla="*/ 963662866 h 11"/>
                <a:gd name="T6" fmla="*/ 0 w 9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9" y="5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2" name="Freeform 267"/>
            <p:cNvSpPr>
              <a:spLocks/>
            </p:cNvSpPr>
            <p:nvPr/>
          </p:nvSpPr>
          <p:spPr bwMode="auto">
            <a:xfrm>
              <a:off x="1336" y="921"/>
              <a:ext cx="63" cy="59"/>
            </a:xfrm>
            <a:custGeom>
              <a:avLst/>
              <a:gdLst>
                <a:gd name="T0" fmla="*/ 0 w 12"/>
                <a:gd name="T1" fmla="*/ 1160988961 h 11"/>
                <a:gd name="T2" fmla="*/ 509089051 w 12"/>
                <a:gd name="T3" fmla="*/ 0 h 11"/>
                <a:gd name="T4" fmla="*/ 1003105656 w 12"/>
                <a:gd name="T5" fmla="*/ 1160988961 h 11"/>
                <a:gd name="T6" fmla="*/ 0 w 12"/>
                <a:gd name="T7" fmla="*/ 1160988961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0" y="11"/>
                  </a:moveTo>
                  <a:lnTo>
                    <a:pt x="6" y="0"/>
                  </a:lnTo>
                  <a:lnTo>
                    <a:pt x="12" y="11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3" name="Freeform 268"/>
            <p:cNvSpPr>
              <a:spLocks/>
            </p:cNvSpPr>
            <p:nvPr/>
          </p:nvSpPr>
          <p:spPr bwMode="auto">
            <a:xfrm>
              <a:off x="1304" y="884"/>
              <a:ext cx="58" cy="69"/>
            </a:xfrm>
            <a:custGeom>
              <a:avLst/>
              <a:gdLst>
                <a:gd name="T0" fmla="*/ 0 w 11"/>
                <a:gd name="T1" fmla="*/ 0 h 13"/>
                <a:gd name="T2" fmla="*/ 963662866 w 11"/>
                <a:gd name="T3" fmla="*/ 568184359 h 13"/>
                <a:gd name="T4" fmla="*/ 0 w 11"/>
                <a:gd name="T5" fmla="*/ 1223834036 h 13"/>
                <a:gd name="T6" fmla="*/ 0 w 11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11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4" name="Line 269"/>
            <p:cNvSpPr>
              <a:spLocks noChangeShapeType="1"/>
            </p:cNvSpPr>
            <p:nvPr/>
          </p:nvSpPr>
          <p:spPr bwMode="auto">
            <a:xfrm flipV="1">
              <a:off x="1224" y="916"/>
              <a:ext cx="1" cy="96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15" name="Line 270"/>
            <p:cNvSpPr>
              <a:spLocks noChangeShapeType="1"/>
            </p:cNvSpPr>
            <p:nvPr/>
          </p:nvSpPr>
          <p:spPr bwMode="auto">
            <a:xfrm flipH="1" flipV="1">
              <a:off x="1208" y="980"/>
              <a:ext cx="32" cy="2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16" name="Line 271"/>
            <p:cNvSpPr>
              <a:spLocks noChangeShapeType="1"/>
            </p:cNvSpPr>
            <p:nvPr/>
          </p:nvSpPr>
          <p:spPr bwMode="auto">
            <a:xfrm flipH="1" flipV="1">
              <a:off x="1208" y="964"/>
              <a:ext cx="32" cy="16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17" name="Line 272"/>
            <p:cNvSpPr>
              <a:spLocks noChangeShapeType="1"/>
            </p:cNvSpPr>
            <p:nvPr/>
          </p:nvSpPr>
          <p:spPr bwMode="auto">
            <a:xfrm flipH="1">
              <a:off x="1511" y="847"/>
              <a:ext cx="287" cy="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18" name="Freeform 273"/>
            <p:cNvSpPr>
              <a:spLocks/>
            </p:cNvSpPr>
            <p:nvPr/>
          </p:nvSpPr>
          <p:spPr bwMode="auto">
            <a:xfrm>
              <a:off x="1654" y="820"/>
              <a:ext cx="48" cy="53"/>
            </a:xfrm>
            <a:custGeom>
              <a:avLst/>
              <a:gdLst>
                <a:gd name="T0" fmla="*/ 893563931 w 9"/>
                <a:gd name="T1" fmla="*/ 927088932 h 10"/>
                <a:gd name="T2" fmla="*/ 0 w 9"/>
                <a:gd name="T3" fmla="*/ 471879193 h 10"/>
                <a:gd name="T4" fmla="*/ 893563931 w 9"/>
                <a:gd name="T5" fmla="*/ 0 h 10"/>
                <a:gd name="T6" fmla="*/ 893563931 w 9"/>
                <a:gd name="T7" fmla="*/ 927088932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9" y="1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19" name="Freeform 274"/>
            <p:cNvSpPr>
              <a:spLocks/>
            </p:cNvSpPr>
            <p:nvPr/>
          </p:nvSpPr>
          <p:spPr bwMode="auto">
            <a:xfrm>
              <a:off x="1606" y="820"/>
              <a:ext cx="48" cy="53"/>
            </a:xfrm>
            <a:custGeom>
              <a:avLst/>
              <a:gdLst>
                <a:gd name="T0" fmla="*/ 0 w 9"/>
                <a:gd name="T1" fmla="*/ 0 h 10"/>
                <a:gd name="T2" fmla="*/ 893563931 w 9"/>
                <a:gd name="T3" fmla="*/ 471879193 h 10"/>
                <a:gd name="T4" fmla="*/ 0 w 9"/>
                <a:gd name="T5" fmla="*/ 927088932 h 10"/>
                <a:gd name="T6" fmla="*/ 0 w 9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lnTo>
                    <a:pt x="9" y="5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0" name="Freeform 275"/>
            <p:cNvSpPr>
              <a:spLocks/>
            </p:cNvSpPr>
            <p:nvPr/>
          </p:nvSpPr>
          <p:spPr bwMode="auto">
            <a:xfrm>
              <a:off x="4942" y="725"/>
              <a:ext cx="48" cy="53"/>
            </a:xfrm>
            <a:custGeom>
              <a:avLst/>
              <a:gdLst>
                <a:gd name="T0" fmla="*/ 893563931 w 9"/>
                <a:gd name="T1" fmla="*/ 927088932 h 10"/>
                <a:gd name="T2" fmla="*/ 0 w 9"/>
                <a:gd name="T3" fmla="*/ 471879193 h 10"/>
                <a:gd name="T4" fmla="*/ 893563931 w 9"/>
                <a:gd name="T5" fmla="*/ 0 h 10"/>
                <a:gd name="T6" fmla="*/ 893563931 w 9"/>
                <a:gd name="T7" fmla="*/ 927088932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9" y="1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1" name="Freeform 276"/>
            <p:cNvSpPr>
              <a:spLocks/>
            </p:cNvSpPr>
            <p:nvPr/>
          </p:nvSpPr>
          <p:spPr bwMode="auto">
            <a:xfrm>
              <a:off x="4894" y="725"/>
              <a:ext cx="48" cy="58"/>
            </a:xfrm>
            <a:custGeom>
              <a:avLst/>
              <a:gdLst>
                <a:gd name="T0" fmla="*/ 0 w 9"/>
                <a:gd name="T1" fmla="*/ 0 h 11"/>
                <a:gd name="T2" fmla="*/ 893563931 w 9"/>
                <a:gd name="T3" fmla="*/ 431342341 h 11"/>
                <a:gd name="T4" fmla="*/ 0 w 9"/>
                <a:gd name="T5" fmla="*/ 963662866 h 11"/>
                <a:gd name="T6" fmla="*/ 0 w 9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9" y="5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pic>
          <p:nvPicPr>
            <p:cNvPr id="30822" name="Picture 27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823"/>
              <a:ext cx="3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3" name="Freeform 278"/>
            <p:cNvSpPr>
              <a:spLocks/>
            </p:cNvSpPr>
            <p:nvPr/>
          </p:nvSpPr>
          <p:spPr bwMode="auto">
            <a:xfrm>
              <a:off x="2966" y="2823"/>
              <a:ext cx="335" cy="260"/>
            </a:xfrm>
            <a:custGeom>
              <a:avLst/>
              <a:gdLst>
                <a:gd name="T0" fmla="*/ 0 w 63"/>
                <a:gd name="T1" fmla="*/ 0 h 49"/>
                <a:gd name="T2" fmla="*/ 489605015 w 63"/>
                <a:gd name="T3" fmla="*/ 0 h 49"/>
                <a:gd name="T4" fmla="*/ 489605015 w 63"/>
                <a:gd name="T5" fmla="*/ 2147483647 h 49"/>
                <a:gd name="T6" fmla="*/ 2147483647 w 63"/>
                <a:gd name="T7" fmla="*/ 2147483647 h 49"/>
                <a:gd name="T8" fmla="*/ 2147483647 w 63"/>
                <a:gd name="T9" fmla="*/ 0 h 49"/>
                <a:gd name="T10" fmla="*/ 2147483647 w 63"/>
                <a:gd name="T11" fmla="*/ 0 h 49"/>
                <a:gd name="T12" fmla="*/ 2147483647 w 63"/>
                <a:gd name="T13" fmla="*/ 2147483647 h 49"/>
                <a:gd name="T14" fmla="*/ 0 w 63"/>
                <a:gd name="T15" fmla="*/ 2147483647 h 49"/>
                <a:gd name="T16" fmla="*/ 0 w 63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49">
                  <a:moveTo>
                    <a:pt x="0" y="0"/>
                  </a:moveTo>
                  <a:lnTo>
                    <a:pt x="5" y="0"/>
                  </a:lnTo>
                  <a:lnTo>
                    <a:pt x="5" y="42"/>
                  </a:lnTo>
                  <a:lnTo>
                    <a:pt x="58" y="42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3" y="49"/>
                  </a:lnTo>
                  <a:lnTo>
                    <a:pt x="0" y="4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4" name="Freeform 279"/>
            <p:cNvSpPr>
              <a:spLocks/>
            </p:cNvSpPr>
            <p:nvPr/>
          </p:nvSpPr>
          <p:spPr bwMode="auto">
            <a:xfrm>
              <a:off x="2966" y="2823"/>
              <a:ext cx="335" cy="223"/>
            </a:xfrm>
            <a:custGeom>
              <a:avLst/>
              <a:gdLst>
                <a:gd name="T0" fmla="*/ 0 w 63"/>
                <a:gd name="T1" fmla="*/ 0 h 42"/>
                <a:gd name="T2" fmla="*/ 489605015 w 63"/>
                <a:gd name="T3" fmla="*/ 0 h 42"/>
                <a:gd name="T4" fmla="*/ 489605015 w 63"/>
                <a:gd name="T5" fmla="*/ 2147483647 h 42"/>
                <a:gd name="T6" fmla="*/ 2147483647 w 63"/>
                <a:gd name="T7" fmla="*/ 2147483647 h 42"/>
                <a:gd name="T8" fmla="*/ 2147483647 w 63"/>
                <a:gd name="T9" fmla="*/ 0 h 42"/>
                <a:gd name="T10" fmla="*/ 2147483647 w 63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42">
                  <a:moveTo>
                    <a:pt x="0" y="0"/>
                  </a:moveTo>
                  <a:lnTo>
                    <a:pt x="5" y="0"/>
                  </a:lnTo>
                  <a:lnTo>
                    <a:pt x="5" y="42"/>
                  </a:lnTo>
                  <a:lnTo>
                    <a:pt x="58" y="42"/>
                  </a:lnTo>
                  <a:lnTo>
                    <a:pt x="58" y="0"/>
                  </a:lnTo>
                  <a:lnTo>
                    <a:pt x="63" y="0"/>
                  </a:ln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5" name="Line 280"/>
            <p:cNvSpPr>
              <a:spLocks noChangeShapeType="1"/>
            </p:cNvSpPr>
            <p:nvPr/>
          </p:nvSpPr>
          <p:spPr bwMode="auto">
            <a:xfrm flipV="1">
              <a:off x="3242" y="2754"/>
              <a:ext cx="1" cy="212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6" name="Line 281"/>
            <p:cNvSpPr>
              <a:spLocks noChangeShapeType="1"/>
            </p:cNvSpPr>
            <p:nvPr/>
          </p:nvSpPr>
          <p:spPr bwMode="auto">
            <a:xfrm>
              <a:off x="3922" y="2685"/>
              <a:ext cx="1" cy="69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7" name="Line 282"/>
            <p:cNvSpPr>
              <a:spLocks noChangeShapeType="1"/>
            </p:cNvSpPr>
            <p:nvPr/>
          </p:nvSpPr>
          <p:spPr bwMode="auto">
            <a:xfrm flipH="1">
              <a:off x="3242" y="2754"/>
              <a:ext cx="680" cy="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8" name="Freeform 283"/>
            <p:cNvSpPr>
              <a:spLocks/>
            </p:cNvSpPr>
            <p:nvPr/>
          </p:nvSpPr>
          <p:spPr bwMode="auto">
            <a:xfrm>
              <a:off x="3619" y="2727"/>
              <a:ext cx="48" cy="53"/>
            </a:xfrm>
            <a:custGeom>
              <a:avLst/>
              <a:gdLst>
                <a:gd name="T0" fmla="*/ 893563931 w 9"/>
                <a:gd name="T1" fmla="*/ 927088932 h 10"/>
                <a:gd name="T2" fmla="*/ 0 w 9"/>
                <a:gd name="T3" fmla="*/ 471879193 h 10"/>
                <a:gd name="T4" fmla="*/ 893563931 w 9"/>
                <a:gd name="T5" fmla="*/ 0 h 10"/>
                <a:gd name="T6" fmla="*/ 893563931 w 9"/>
                <a:gd name="T7" fmla="*/ 927088932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9" y="1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29" name="Freeform 284"/>
            <p:cNvSpPr>
              <a:spLocks/>
            </p:cNvSpPr>
            <p:nvPr/>
          </p:nvSpPr>
          <p:spPr bwMode="auto">
            <a:xfrm>
              <a:off x="3572" y="2727"/>
              <a:ext cx="47" cy="53"/>
            </a:xfrm>
            <a:custGeom>
              <a:avLst/>
              <a:gdLst>
                <a:gd name="T0" fmla="*/ 0 w 9"/>
                <a:gd name="T1" fmla="*/ 0 h 10"/>
                <a:gd name="T2" fmla="*/ 707451066 w 9"/>
                <a:gd name="T3" fmla="*/ 471879193 h 10"/>
                <a:gd name="T4" fmla="*/ 0 w 9"/>
                <a:gd name="T5" fmla="*/ 927088932 h 10"/>
                <a:gd name="T6" fmla="*/ 0 w 9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lnTo>
                    <a:pt x="9" y="5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30" name="Line 285"/>
            <p:cNvSpPr>
              <a:spLocks noChangeShapeType="1"/>
            </p:cNvSpPr>
            <p:nvPr/>
          </p:nvSpPr>
          <p:spPr bwMode="auto">
            <a:xfrm flipV="1">
              <a:off x="4135" y="2302"/>
              <a:ext cx="1" cy="138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1" name="Line 286"/>
            <p:cNvSpPr>
              <a:spLocks noChangeShapeType="1"/>
            </p:cNvSpPr>
            <p:nvPr/>
          </p:nvSpPr>
          <p:spPr bwMode="auto">
            <a:xfrm flipH="1">
              <a:off x="4135" y="2308"/>
              <a:ext cx="892" cy="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2" name="Freeform 287"/>
            <p:cNvSpPr>
              <a:spLocks/>
            </p:cNvSpPr>
            <p:nvPr/>
          </p:nvSpPr>
          <p:spPr bwMode="auto">
            <a:xfrm>
              <a:off x="4501" y="2276"/>
              <a:ext cx="43" cy="58"/>
            </a:xfrm>
            <a:custGeom>
              <a:avLst/>
              <a:gdLst>
                <a:gd name="T0" fmla="*/ 865312268 w 8"/>
                <a:gd name="T1" fmla="*/ 963662866 h 11"/>
                <a:gd name="T2" fmla="*/ 0 w 8"/>
                <a:gd name="T3" fmla="*/ 532299703 h 11"/>
                <a:gd name="T4" fmla="*/ 865312268 w 8"/>
                <a:gd name="T5" fmla="*/ 0 h 11"/>
                <a:gd name="T6" fmla="*/ 865312268 w 8"/>
                <a:gd name="T7" fmla="*/ 963662866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1">
                  <a:moveTo>
                    <a:pt x="8" y="11"/>
                  </a:moveTo>
                  <a:lnTo>
                    <a:pt x="0" y="6"/>
                  </a:lnTo>
                  <a:lnTo>
                    <a:pt x="8" y="0"/>
                  </a:lnTo>
                  <a:lnTo>
                    <a:pt x="8" y="11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33" name="Freeform 288"/>
            <p:cNvSpPr>
              <a:spLocks/>
            </p:cNvSpPr>
            <p:nvPr/>
          </p:nvSpPr>
          <p:spPr bwMode="auto">
            <a:xfrm>
              <a:off x="4453" y="2276"/>
              <a:ext cx="48" cy="58"/>
            </a:xfrm>
            <a:custGeom>
              <a:avLst/>
              <a:gdLst>
                <a:gd name="T0" fmla="*/ 0 w 9"/>
                <a:gd name="T1" fmla="*/ 0 h 11"/>
                <a:gd name="T2" fmla="*/ 893563931 w 9"/>
                <a:gd name="T3" fmla="*/ 532299703 h 11"/>
                <a:gd name="T4" fmla="*/ 0 w 9"/>
                <a:gd name="T5" fmla="*/ 963662866 h 11"/>
                <a:gd name="T6" fmla="*/ 0 w 9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9" y="6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34" name="Line 289"/>
            <p:cNvSpPr>
              <a:spLocks noChangeShapeType="1"/>
            </p:cNvSpPr>
            <p:nvPr/>
          </p:nvSpPr>
          <p:spPr bwMode="auto">
            <a:xfrm flipV="1">
              <a:off x="3152" y="1978"/>
              <a:ext cx="1" cy="1047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35" name="Oval 290"/>
            <p:cNvSpPr>
              <a:spLocks noChangeArrowheads="1"/>
            </p:cNvSpPr>
            <p:nvPr/>
          </p:nvSpPr>
          <p:spPr bwMode="auto">
            <a:xfrm>
              <a:off x="3083" y="2754"/>
              <a:ext cx="133" cy="13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72706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836" name="Freeform 291"/>
            <p:cNvSpPr>
              <a:spLocks/>
            </p:cNvSpPr>
            <p:nvPr/>
          </p:nvSpPr>
          <p:spPr bwMode="auto">
            <a:xfrm>
              <a:off x="3099" y="2770"/>
              <a:ext cx="101" cy="90"/>
            </a:xfrm>
            <a:custGeom>
              <a:avLst/>
              <a:gdLst>
                <a:gd name="T0" fmla="*/ 0 w 19"/>
                <a:gd name="T1" fmla="*/ 1555049885 h 17"/>
                <a:gd name="T2" fmla="*/ 955701879 w 19"/>
                <a:gd name="T3" fmla="*/ 0 h 17"/>
                <a:gd name="T4" fmla="*/ 1820377832 w 19"/>
                <a:gd name="T5" fmla="*/ 1555049885 h 17"/>
                <a:gd name="T6" fmla="*/ 0 w 19"/>
                <a:gd name="T7" fmla="*/ 1555049885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lnTo>
                    <a:pt x="10" y="0"/>
                  </a:lnTo>
                  <a:lnTo>
                    <a:pt x="19" y="17"/>
                  </a:lnTo>
                  <a:lnTo>
                    <a:pt x="0" y="17"/>
                  </a:lnTo>
                </a:path>
              </a:pathLst>
            </a:custGeom>
            <a:solidFill>
              <a:srgbClr val="626E76"/>
            </a:solidFill>
            <a:ln w="0">
              <a:solidFill>
                <a:srgbClr val="72706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37" name="Rectangle 292"/>
            <p:cNvSpPr>
              <a:spLocks noChangeArrowheads="1"/>
            </p:cNvSpPr>
            <p:nvPr/>
          </p:nvSpPr>
          <p:spPr bwMode="auto">
            <a:xfrm>
              <a:off x="2398" y="1442"/>
              <a:ext cx="212" cy="2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838" name="Rectangle 293"/>
            <p:cNvSpPr>
              <a:spLocks noChangeArrowheads="1"/>
            </p:cNvSpPr>
            <p:nvPr/>
          </p:nvSpPr>
          <p:spPr bwMode="auto">
            <a:xfrm>
              <a:off x="2398" y="1442"/>
              <a:ext cx="212" cy="223"/>
            </a:xfrm>
            <a:prstGeom prst="rect">
              <a:avLst/>
            </a:prstGeom>
            <a:noFill/>
            <a:ln w="7938">
              <a:solidFill>
                <a:srgbClr val="25221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839" name="Freeform 294"/>
            <p:cNvSpPr>
              <a:spLocks/>
            </p:cNvSpPr>
            <p:nvPr/>
          </p:nvSpPr>
          <p:spPr bwMode="auto">
            <a:xfrm>
              <a:off x="2451" y="1490"/>
              <a:ext cx="111" cy="180"/>
            </a:xfrm>
            <a:custGeom>
              <a:avLst/>
              <a:gdLst>
                <a:gd name="T0" fmla="*/ 0 w 21"/>
                <a:gd name="T1" fmla="*/ 2147483647 h 34"/>
                <a:gd name="T2" fmla="*/ 0 w 21"/>
                <a:gd name="T3" fmla="*/ 0 h 34"/>
                <a:gd name="T4" fmla="*/ 988920090 w 21"/>
                <a:gd name="T5" fmla="*/ 2147483647 h 34"/>
                <a:gd name="T6" fmla="*/ 1890692790 w 21"/>
                <a:gd name="T7" fmla="*/ 0 h 34"/>
                <a:gd name="T8" fmla="*/ 1890692790 w 21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34">
                  <a:moveTo>
                    <a:pt x="0" y="34"/>
                  </a:moveTo>
                  <a:lnTo>
                    <a:pt x="0" y="0"/>
                  </a:lnTo>
                  <a:lnTo>
                    <a:pt x="11" y="26"/>
                  </a:lnTo>
                  <a:lnTo>
                    <a:pt x="21" y="0"/>
                  </a:lnTo>
                  <a:lnTo>
                    <a:pt x="21" y="34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0" name="Freeform 295"/>
            <p:cNvSpPr>
              <a:spLocks/>
            </p:cNvSpPr>
            <p:nvPr/>
          </p:nvSpPr>
          <p:spPr bwMode="auto">
            <a:xfrm>
              <a:off x="2509" y="1946"/>
              <a:ext cx="53" cy="69"/>
            </a:xfrm>
            <a:custGeom>
              <a:avLst/>
              <a:gdLst>
                <a:gd name="T0" fmla="*/ 927088932 w 10"/>
                <a:gd name="T1" fmla="*/ 1223834036 h 13"/>
                <a:gd name="T2" fmla="*/ 0 w 10"/>
                <a:gd name="T3" fmla="*/ 568184359 h 13"/>
                <a:gd name="T4" fmla="*/ 927088932 w 10"/>
                <a:gd name="T5" fmla="*/ 0 h 13"/>
                <a:gd name="T6" fmla="*/ 927088932 w 10"/>
                <a:gd name="T7" fmla="*/ 1223834036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0" y="6"/>
                  </a:lnTo>
                  <a:lnTo>
                    <a:pt x="10" y="0"/>
                  </a:lnTo>
                  <a:lnTo>
                    <a:pt x="10" y="13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1" name="Freeform 296"/>
            <p:cNvSpPr>
              <a:spLocks/>
            </p:cNvSpPr>
            <p:nvPr/>
          </p:nvSpPr>
          <p:spPr bwMode="auto">
            <a:xfrm>
              <a:off x="2451" y="1946"/>
              <a:ext cx="58" cy="69"/>
            </a:xfrm>
            <a:custGeom>
              <a:avLst/>
              <a:gdLst>
                <a:gd name="T0" fmla="*/ 0 w 11"/>
                <a:gd name="T1" fmla="*/ 0 h 13"/>
                <a:gd name="T2" fmla="*/ 963662866 w 11"/>
                <a:gd name="T3" fmla="*/ 568184359 h 13"/>
                <a:gd name="T4" fmla="*/ 0 w 11"/>
                <a:gd name="T5" fmla="*/ 1223834036 h 13"/>
                <a:gd name="T6" fmla="*/ 0 w 11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11" y="6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2" name="Freeform 297"/>
            <p:cNvSpPr>
              <a:spLocks/>
            </p:cNvSpPr>
            <p:nvPr/>
          </p:nvSpPr>
          <p:spPr bwMode="auto">
            <a:xfrm>
              <a:off x="2366" y="1803"/>
              <a:ext cx="64" cy="58"/>
            </a:xfrm>
            <a:custGeom>
              <a:avLst/>
              <a:gdLst>
                <a:gd name="T0" fmla="*/ 1190720400 w 12"/>
                <a:gd name="T1" fmla="*/ 0 h 11"/>
                <a:gd name="T2" fmla="*/ 597006251 w 12"/>
                <a:gd name="T3" fmla="*/ 963662866 h 11"/>
                <a:gd name="T4" fmla="*/ 0 w 12"/>
                <a:gd name="T5" fmla="*/ 0 h 11"/>
                <a:gd name="T6" fmla="*/ 1190720400 w 1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12" y="0"/>
                  </a:moveTo>
                  <a:lnTo>
                    <a:pt x="6" y="11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3" name="Freeform 298"/>
            <p:cNvSpPr>
              <a:spLocks/>
            </p:cNvSpPr>
            <p:nvPr/>
          </p:nvSpPr>
          <p:spPr bwMode="auto">
            <a:xfrm>
              <a:off x="2584" y="1803"/>
              <a:ext cx="63" cy="58"/>
            </a:xfrm>
            <a:custGeom>
              <a:avLst/>
              <a:gdLst>
                <a:gd name="T0" fmla="*/ 0 w 12"/>
                <a:gd name="T1" fmla="*/ 0 h 11"/>
                <a:gd name="T2" fmla="*/ 509089051 w 12"/>
                <a:gd name="T3" fmla="*/ 963662866 h 11"/>
                <a:gd name="T4" fmla="*/ 1003105656 w 12"/>
                <a:gd name="T5" fmla="*/ 0 h 11"/>
                <a:gd name="T6" fmla="*/ 0 w 1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6" y="11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4" name="Freeform 299"/>
            <p:cNvSpPr>
              <a:spLocks/>
            </p:cNvSpPr>
            <p:nvPr/>
          </p:nvSpPr>
          <p:spPr bwMode="auto">
            <a:xfrm>
              <a:off x="2366" y="1861"/>
              <a:ext cx="64" cy="59"/>
            </a:xfrm>
            <a:custGeom>
              <a:avLst/>
              <a:gdLst>
                <a:gd name="T0" fmla="*/ 0 w 12"/>
                <a:gd name="T1" fmla="*/ 1160988961 h 11"/>
                <a:gd name="T2" fmla="*/ 597006251 w 12"/>
                <a:gd name="T3" fmla="*/ 0 h 11"/>
                <a:gd name="T4" fmla="*/ 1190720400 w 12"/>
                <a:gd name="T5" fmla="*/ 1160988961 h 11"/>
                <a:gd name="T6" fmla="*/ 0 w 12"/>
                <a:gd name="T7" fmla="*/ 1160988961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0" y="11"/>
                  </a:moveTo>
                  <a:lnTo>
                    <a:pt x="6" y="0"/>
                  </a:lnTo>
                  <a:lnTo>
                    <a:pt x="12" y="11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5" name="Freeform 300"/>
            <p:cNvSpPr>
              <a:spLocks/>
            </p:cNvSpPr>
            <p:nvPr/>
          </p:nvSpPr>
          <p:spPr bwMode="auto">
            <a:xfrm>
              <a:off x="2584" y="1861"/>
              <a:ext cx="63" cy="59"/>
            </a:xfrm>
            <a:custGeom>
              <a:avLst/>
              <a:gdLst>
                <a:gd name="T0" fmla="*/ 1003105656 w 12"/>
                <a:gd name="T1" fmla="*/ 1160988961 h 11"/>
                <a:gd name="T2" fmla="*/ 509089051 w 12"/>
                <a:gd name="T3" fmla="*/ 0 h 11"/>
                <a:gd name="T4" fmla="*/ 0 w 12"/>
                <a:gd name="T5" fmla="*/ 1160988961 h 11"/>
                <a:gd name="T6" fmla="*/ 1003105656 w 12"/>
                <a:gd name="T7" fmla="*/ 1160988961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1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46" name="Line 301"/>
            <p:cNvSpPr>
              <a:spLocks noChangeShapeType="1"/>
            </p:cNvSpPr>
            <p:nvPr/>
          </p:nvSpPr>
          <p:spPr bwMode="auto">
            <a:xfrm>
              <a:off x="3152" y="2961"/>
              <a:ext cx="96" cy="1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7" name="Line 302"/>
            <p:cNvSpPr>
              <a:spLocks noChangeShapeType="1"/>
            </p:cNvSpPr>
            <p:nvPr/>
          </p:nvSpPr>
          <p:spPr bwMode="auto">
            <a:xfrm flipV="1">
              <a:off x="3030" y="2642"/>
              <a:ext cx="1" cy="383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8" name="Line 303"/>
            <p:cNvSpPr>
              <a:spLocks noChangeShapeType="1"/>
            </p:cNvSpPr>
            <p:nvPr/>
          </p:nvSpPr>
          <p:spPr bwMode="auto">
            <a:xfrm flipV="1">
              <a:off x="3030" y="2600"/>
              <a:ext cx="69" cy="42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9" name="Freeform 304"/>
            <p:cNvSpPr>
              <a:spLocks/>
            </p:cNvSpPr>
            <p:nvPr/>
          </p:nvSpPr>
          <p:spPr bwMode="auto">
            <a:xfrm>
              <a:off x="1436" y="1293"/>
              <a:ext cx="11" cy="5"/>
            </a:xfrm>
            <a:custGeom>
              <a:avLst/>
              <a:gdLst>
                <a:gd name="T0" fmla="*/ 0 w 2"/>
                <a:gd name="T1" fmla="*/ 48828125 h 1"/>
                <a:gd name="T2" fmla="*/ 281346115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0" name="Freeform 305"/>
            <p:cNvSpPr>
              <a:spLocks/>
            </p:cNvSpPr>
            <p:nvPr/>
          </p:nvSpPr>
          <p:spPr bwMode="auto">
            <a:xfrm>
              <a:off x="1447" y="1293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1" name="Freeform 306"/>
            <p:cNvSpPr>
              <a:spLocks/>
            </p:cNvSpPr>
            <p:nvPr/>
          </p:nvSpPr>
          <p:spPr bwMode="auto">
            <a:xfrm>
              <a:off x="1458" y="1298"/>
              <a:ext cx="16" cy="6"/>
            </a:xfrm>
            <a:custGeom>
              <a:avLst/>
              <a:gdLst>
                <a:gd name="T0" fmla="*/ 0 w 3"/>
                <a:gd name="T1" fmla="*/ 0 h 1"/>
                <a:gd name="T2" fmla="*/ 296535835 w 3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2" name="Freeform 307"/>
            <p:cNvSpPr>
              <a:spLocks/>
            </p:cNvSpPr>
            <p:nvPr/>
          </p:nvSpPr>
          <p:spPr bwMode="auto">
            <a:xfrm>
              <a:off x="1474" y="1298"/>
              <a:ext cx="10" cy="6"/>
            </a:xfrm>
            <a:custGeom>
              <a:avLst/>
              <a:gdLst>
                <a:gd name="T0" fmla="*/ 97656250 w 2"/>
                <a:gd name="T1" fmla="*/ 0 h 1"/>
                <a:gd name="T2" fmla="*/ 0 w 2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3" name="Freeform 308"/>
            <p:cNvSpPr>
              <a:spLocks/>
            </p:cNvSpPr>
            <p:nvPr/>
          </p:nvSpPr>
          <p:spPr bwMode="auto">
            <a:xfrm>
              <a:off x="1484" y="1293"/>
              <a:ext cx="11" cy="5"/>
            </a:xfrm>
            <a:custGeom>
              <a:avLst/>
              <a:gdLst>
                <a:gd name="T0" fmla="*/ 0 w 2"/>
                <a:gd name="T1" fmla="*/ 48828125 h 1"/>
                <a:gd name="T2" fmla="*/ 281346115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4" name="Freeform 309"/>
            <p:cNvSpPr>
              <a:spLocks/>
            </p:cNvSpPr>
            <p:nvPr/>
          </p:nvSpPr>
          <p:spPr bwMode="auto">
            <a:xfrm>
              <a:off x="1495" y="1293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5" name="Freeform 310"/>
            <p:cNvSpPr>
              <a:spLocks/>
            </p:cNvSpPr>
            <p:nvPr/>
          </p:nvSpPr>
          <p:spPr bwMode="auto">
            <a:xfrm>
              <a:off x="1506" y="1298"/>
              <a:ext cx="15" cy="6"/>
            </a:xfrm>
            <a:custGeom>
              <a:avLst/>
              <a:gdLst>
                <a:gd name="T0" fmla="*/ 0 w 3"/>
                <a:gd name="T1" fmla="*/ 0 h 1"/>
                <a:gd name="T2" fmla="*/ 146484375 w 3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6" name="Freeform 311"/>
            <p:cNvSpPr>
              <a:spLocks/>
            </p:cNvSpPr>
            <p:nvPr/>
          </p:nvSpPr>
          <p:spPr bwMode="auto">
            <a:xfrm>
              <a:off x="1521" y="1298"/>
              <a:ext cx="11" cy="6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7" name="Freeform 312"/>
            <p:cNvSpPr>
              <a:spLocks/>
            </p:cNvSpPr>
            <p:nvPr/>
          </p:nvSpPr>
          <p:spPr bwMode="auto">
            <a:xfrm>
              <a:off x="1532" y="1293"/>
              <a:ext cx="11" cy="5"/>
            </a:xfrm>
            <a:custGeom>
              <a:avLst/>
              <a:gdLst>
                <a:gd name="T0" fmla="*/ 0 w 2"/>
                <a:gd name="T1" fmla="*/ 48828125 h 1"/>
                <a:gd name="T2" fmla="*/ 281346115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8" name="Freeform 313"/>
            <p:cNvSpPr>
              <a:spLocks/>
            </p:cNvSpPr>
            <p:nvPr/>
          </p:nvSpPr>
          <p:spPr bwMode="auto">
            <a:xfrm>
              <a:off x="1543" y="1293"/>
              <a:ext cx="10" cy="5"/>
            </a:xfrm>
            <a:custGeom>
              <a:avLst/>
              <a:gdLst>
                <a:gd name="T0" fmla="*/ 97656250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59" name="Freeform 314"/>
            <p:cNvSpPr>
              <a:spLocks/>
            </p:cNvSpPr>
            <p:nvPr/>
          </p:nvSpPr>
          <p:spPr bwMode="auto">
            <a:xfrm>
              <a:off x="1330" y="1298"/>
              <a:ext cx="11" cy="6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0" name="Freeform 315"/>
            <p:cNvSpPr>
              <a:spLocks/>
            </p:cNvSpPr>
            <p:nvPr/>
          </p:nvSpPr>
          <p:spPr bwMode="auto">
            <a:xfrm>
              <a:off x="1341" y="1293"/>
              <a:ext cx="10" cy="5"/>
            </a:xfrm>
            <a:custGeom>
              <a:avLst/>
              <a:gdLst>
                <a:gd name="T0" fmla="*/ 0 w 2"/>
                <a:gd name="T1" fmla="*/ 48828125 h 1"/>
                <a:gd name="T2" fmla="*/ 9765625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1" name="Freeform 316"/>
            <p:cNvSpPr>
              <a:spLocks/>
            </p:cNvSpPr>
            <p:nvPr/>
          </p:nvSpPr>
          <p:spPr bwMode="auto">
            <a:xfrm>
              <a:off x="1351" y="1293"/>
              <a:ext cx="16" cy="5"/>
            </a:xfrm>
            <a:custGeom>
              <a:avLst/>
              <a:gdLst>
                <a:gd name="T0" fmla="*/ 296535835 w 3"/>
                <a:gd name="T1" fmla="*/ 48828125 h 1"/>
                <a:gd name="T2" fmla="*/ 0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2" name="Freeform 317"/>
            <p:cNvSpPr>
              <a:spLocks/>
            </p:cNvSpPr>
            <p:nvPr/>
          </p:nvSpPr>
          <p:spPr bwMode="auto">
            <a:xfrm>
              <a:off x="1367" y="1298"/>
              <a:ext cx="11" cy="6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3" name="Freeform 318"/>
            <p:cNvSpPr>
              <a:spLocks/>
            </p:cNvSpPr>
            <p:nvPr/>
          </p:nvSpPr>
          <p:spPr bwMode="auto">
            <a:xfrm>
              <a:off x="1378" y="1298"/>
              <a:ext cx="11" cy="6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4" name="Freeform 319"/>
            <p:cNvSpPr>
              <a:spLocks/>
            </p:cNvSpPr>
            <p:nvPr/>
          </p:nvSpPr>
          <p:spPr bwMode="auto">
            <a:xfrm>
              <a:off x="1389" y="1293"/>
              <a:ext cx="10" cy="5"/>
            </a:xfrm>
            <a:custGeom>
              <a:avLst/>
              <a:gdLst>
                <a:gd name="T0" fmla="*/ 0 w 2"/>
                <a:gd name="T1" fmla="*/ 48828125 h 1"/>
                <a:gd name="T2" fmla="*/ 9765625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5" name="Freeform 320"/>
            <p:cNvSpPr>
              <a:spLocks/>
            </p:cNvSpPr>
            <p:nvPr/>
          </p:nvSpPr>
          <p:spPr bwMode="auto">
            <a:xfrm>
              <a:off x="1399" y="1293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6" name="Freeform 321"/>
            <p:cNvSpPr>
              <a:spLocks/>
            </p:cNvSpPr>
            <p:nvPr/>
          </p:nvSpPr>
          <p:spPr bwMode="auto">
            <a:xfrm>
              <a:off x="1410" y="1298"/>
              <a:ext cx="16" cy="6"/>
            </a:xfrm>
            <a:custGeom>
              <a:avLst/>
              <a:gdLst>
                <a:gd name="T0" fmla="*/ 0 w 3"/>
                <a:gd name="T1" fmla="*/ 0 h 1"/>
                <a:gd name="T2" fmla="*/ 296535835 w 3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7" name="Freeform 322"/>
            <p:cNvSpPr>
              <a:spLocks/>
            </p:cNvSpPr>
            <p:nvPr/>
          </p:nvSpPr>
          <p:spPr bwMode="auto">
            <a:xfrm>
              <a:off x="1426" y="1298"/>
              <a:ext cx="10" cy="6"/>
            </a:xfrm>
            <a:custGeom>
              <a:avLst/>
              <a:gdLst>
                <a:gd name="T0" fmla="*/ 97656250 w 2"/>
                <a:gd name="T1" fmla="*/ 0 h 1"/>
                <a:gd name="T2" fmla="*/ 0 w 2"/>
                <a:gd name="T3" fmla="*/ 362797056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0868" name="Picture 3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" y="3141"/>
              <a:ext cx="69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9" name="Rectangle 324"/>
            <p:cNvSpPr>
              <a:spLocks noChangeArrowheads="1"/>
            </p:cNvSpPr>
            <p:nvPr/>
          </p:nvSpPr>
          <p:spPr bwMode="auto">
            <a:xfrm>
              <a:off x="581" y="3141"/>
              <a:ext cx="64" cy="33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pic>
          <p:nvPicPr>
            <p:cNvPr id="30870" name="Picture 3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" y="3141"/>
              <a:ext cx="69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71" name="Rectangle 326"/>
            <p:cNvSpPr>
              <a:spLocks noChangeArrowheads="1"/>
            </p:cNvSpPr>
            <p:nvPr/>
          </p:nvSpPr>
          <p:spPr bwMode="auto">
            <a:xfrm>
              <a:off x="842" y="3141"/>
              <a:ext cx="63" cy="33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872" name="Freeform 327"/>
            <p:cNvSpPr>
              <a:spLocks/>
            </p:cNvSpPr>
            <p:nvPr/>
          </p:nvSpPr>
          <p:spPr bwMode="auto">
            <a:xfrm>
              <a:off x="581" y="3141"/>
              <a:ext cx="64" cy="335"/>
            </a:xfrm>
            <a:custGeom>
              <a:avLst/>
              <a:gdLst>
                <a:gd name="T0" fmla="*/ 0 w 12"/>
                <a:gd name="T1" fmla="*/ 0 h 63"/>
                <a:gd name="T2" fmla="*/ 1190720400 w 12"/>
                <a:gd name="T3" fmla="*/ 0 h 63"/>
                <a:gd name="T4" fmla="*/ 1190720400 w 12"/>
                <a:gd name="T5" fmla="*/ 2147483647 h 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63">
                  <a:moveTo>
                    <a:pt x="0" y="0"/>
                  </a:moveTo>
                  <a:lnTo>
                    <a:pt x="12" y="0"/>
                  </a:lnTo>
                  <a:lnTo>
                    <a:pt x="12" y="63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3" name="Freeform 328"/>
            <p:cNvSpPr>
              <a:spLocks/>
            </p:cNvSpPr>
            <p:nvPr/>
          </p:nvSpPr>
          <p:spPr bwMode="auto">
            <a:xfrm>
              <a:off x="842" y="3141"/>
              <a:ext cx="63" cy="335"/>
            </a:xfrm>
            <a:custGeom>
              <a:avLst/>
              <a:gdLst>
                <a:gd name="T0" fmla="*/ 0 w 12"/>
                <a:gd name="T1" fmla="*/ 2147483647 h 63"/>
                <a:gd name="T2" fmla="*/ 0 w 12"/>
                <a:gd name="T3" fmla="*/ 0 h 63"/>
                <a:gd name="T4" fmla="*/ 1003105656 w 12"/>
                <a:gd name="T5" fmla="*/ 0 h 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63">
                  <a:moveTo>
                    <a:pt x="0" y="63"/>
                  </a:move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4" name="Line 329"/>
            <p:cNvSpPr>
              <a:spLocks noChangeShapeType="1"/>
            </p:cNvSpPr>
            <p:nvPr/>
          </p:nvSpPr>
          <p:spPr bwMode="auto">
            <a:xfrm>
              <a:off x="581" y="3131"/>
              <a:ext cx="6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5" name="Line 330"/>
            <p:cNvSpPr>
              <a:spLocks noChangeShapeType="1"/>
            </p:cNvSpPr>
            <p:nvPr/>
          </p:nvSpPr>
          <p:spPr bwMode="auto">
            <a:xfrm>
              <a:off x="842" y="3131"/>
              <a:ext cx="6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6" name="Freeform 331"/>
            <p:cNvSpPr>
              <a:spLocks/>
            </p:cNvSpPr>
            <p:nvPr/>
          </p:nvSpPr>
          <p:spPr bwMode="auto">
            <a:xfrm>
              <a:off x="645" y="3072"/>
              <a:ext cx="96" cy="59"/>
            </a:xfrm>
            <a:custGeom>
              <a:avLst/>
              <a:gdLst>
                <a:gd name="T0" fmla="*/ 0 w 18"/>
                <a:gd name="T1" fmla="*/ 1160988961 h 11"/>
                <a:gd name="T2" fmla="*/ 1787727419 w 18"/>
                <a:gd name="T3" fmla="*/ 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11">
                  <a:moveTo>
                    <a:pt x="0" y="11"/>
                  </a:moveTo>
                  <a:cubicBezTo>
                    <a:pt x="3" y="5"/>
                    <a:pt x="6" y="1"/>
                    <a:pt x="18" y="0"/>
                  </a:cubicBez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7" name="Freeform 332"/>
            <p:cNvSpPr>
              <a:spLocks/>
            </p:cNvSpPr>
            <p:nvPr/>
          </p:nvSpPr>
          <p:spPr bwMode="auto">
            <a:xfrm>
              <a:off x="741" y="3072"/>
              <a:ext cx="101" cy="59"/>
            </a:xfrm>
            <a:custGeom>
              <a:avLst/>
              <a:gdLst>
                <a:gd name="T0" fmla="*/ 1820377832 w 19"/>
                <a:gd name="T1" fmla="*/ 1160988961 h 11"/>
                <a:gd name="T2" fmla="*/ 0 w 19"/>
                <a:gd name="T3" fmla="*/ 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6" y="5"/>
                    <a:pt x="13" y="1"/>
                    <a:pt x="0" y="0"/>
                  </a:cubicBez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8" name="Line 333"/>
            <p:cNvSpPr>
              <a:spLocks noChangeShapeType="1"/>
            </p:cNvSpPr>
            <p:nvPr/>
          </p:nvSpPr>
          <p:spPr bwMode="auto">
            <a:xfrm flipH="1">
              <a:off x="5138" y="3131"/>
              <a:ext cx="5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9" name="Line 334"/>
            <p:cNvSpPr>
              <a:spLocks noChangeShapeType="1"/>
            </p:cNvSpPr>
            <p:nvPr/>
          </p:nvSpPr>
          <p:spPr bwMode="auto">
            <a:xfrm flipH="1">
              <a:off x="4883" y="3131"/>
              <a:ext cx="5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0880" name="Picture 3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" y="3141"/>
              <a:ext cx="69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81" name="Rectangle 336"/>
            <p:cNvSpPr>
              <a:spLocks noChangeArrowheads="1"/>
            </p:cNvSpPr>
            <p:nvPr/>
          </p:nvSpPr>
          <p:spPr bwMode="auto">
            <a:xfrm>
              <a:off x="4878" y="3141"/>
              <a:ext cx="64" cy="33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pic>
          <p:nvPicPr>
            <p:cNvPr id="30882" name="Picture 3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" y="3141"/>
              <a:ext cx="69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83" name="Rectangle 338"/>
            <p:cNvSpPr>
              <a:spLocks noChangeArrowheads="1"/>
            </p:cNvSpPr>
            <p:nvPr/>
          </p:nvSpPr>
          <p:spPr bwMode="auto">
            <a:xfrm>
              <a:off x="5138" y="3141"/>
              <a:ext cx="64" cy="33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884" name="Freeform 339"/>
            <p:cNvSpPr>
              <a:spLocks/>
            </p:cNvSpPr>
            <p:nvPr/>
          </p:nvSpPr>
          <p:spPr bwMode="auto">
            <a:xfrm>
              <a:off x="4878" y="3141"/>
              <a:ext cx="64" cy="335"/>
            </a:xfrm>
            <a:custGeom>
              <a:avLst/>
              <a:gdLst>
                <a:gd name="T0" fmla="*/ 0 w 12"/>
                <a:gd name="T1" fmla="*/ 0 h 63"/>
                <a:gd name="T2" fmla="*/ 1190720400 w 12"/>
                <a:gd name="T3" fmla="*/ 0 h 63"/>
                <a:gd name="T4" fmla="*/ 1190720400 w 12"/>
                <a:gd name="T5" fmla="*/ 2147483647 h 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63">
                  <a:moveTo>
                    <a:pt x="0" y="0"/>
                  </a:moveTo>
                  <a:lnTo>
                    <a:pt x="12" y="0"/>
                  </a:lnTo>
                  <a:lnTo>
                    <a:pt x="12" y="63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5" name="Freeform 340"/>
            <p:cNvSpPr>
              <a:spLocks/>
            </p:cNvSpPr>
            <p:nvPr/>
          </p:nvSpPr>
          <p:spPr bwMode="auto">
            <a:xfrm>
              <a:off x="5138" y="3141"/>
              <a:ext cx="64" cy="335"/>
            </a:xfrm>
            <a:custGeom>
              <a:avLst/>
              <a:gdLst>
                <a:gd name="T0" fmla="*/ 0 w 12"/>
                <a:gd name="T1" fmla="*/ 2147483647 h 63"/>
                <a:gd name="T2" fmla="*/ 0 w 12"/>
                <a:gd name="T3" fmla="*/ 0 h 63"/>
                <a:gd name="T4" fmla="*/ 1190720400 w 12"/>
                <a:gd name="T5" fmla="*/ 0 h 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63">
                  <a:moveTo>
                    <a:pt x="0" y="63"/>
                  </a:move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6" name="Line 341"/>
            <p:cNvSpPr>
              <a:spLocks noChangeShapeType="1"/>
            </p:cNvSpPr>
            <p:nvPr/>
          </p:nvSpPr>
          <p:spPr bwMode="auto">
            <a:xfrm>
              <a:off x="4878" y="3131"/>
              <a:ext cx="6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7" name="Line 342"/>
            <p:cNvSpPr>
              <a:spLocks noChangeShapeType="1"/>
            </p:cNvSpPr>
            <p:nvPr/>
          </p:nvSpPr>
          <p:spPr bwMode="auto">
            <a:xfrm>
              <a:off x="5138" y="3131"/>
              <a:ext cx="64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8" name="Freeform 343"/>
            <p:cNvSpPr>
              <a:spLocks/>
            </p:cNvSpPr>
            <p:nvPr/>
          </p:nvSpPr>
          <p:spPr bwMode="auto">
            <a:xfrm>
              <a:off x="4942" y="3072"/>
              <a:ext cx="101" cy="59"/>
            </a:xfrm>
            <a:custGeom>
              <a:avLst/>
              <a:gdLst>
                <a:gd name="T0" fmla="*/ 0 w 19"/>
                <a:gd name="T1" fmla="*/ 1160988961 h 11"/>
                <a:gd name="T2" fmla="*/ 1820377832 w 19"/>
                <a:gd name="T3" fmla="*/ 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1">
                  <a:moveTo>
                    <a:pt x="0" y="11"/>
                  </a:moveTo>
                  <a:cubicBezTo>
                    <a:pt x="3" y="5"/>
                    <a:pt x="6" y="1"/>
                    <a:pt x="19" y="0"/>
                  </a:cubicBez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9" name="Freeform 344"/>
            <p:cNvSpPr>
              <a:spLocks/>
            </p:cNvSpPr>
            <p:nvPr/>
          </p:nvSpPr>
          <p:spPr bwMode="auto">
            <a:xfrm>
              <a:off x="5043" y="3072"/>
              <a:ext cx="95" cy="59"/>
            </a:xfrm>
            <a:custGeom>
              <a:avLst/>
              <a:gdLst>
                <a:gd name="T0" fmla="*/ 1591679337 w 18"/>
                <a:gd name="T1" fmla="*/ 1160988961 h 11"/>
                <a:gd name="T2" fmla="*/ 0 w 18"/>
                <a:gd name="T3" fmla="*/ 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11">
                  <a:moveTo>
                    <a:pt x="18" y="11"/>
                  </a:moveTo>
                  <a:cubicBezTo>
                    <a:pt x="15" y="5"/>
                    <a:pt x="12" y="1"/>
                    <a:pt x="0" y="0"/>
                  </a:cubicBez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0" name="Oval 345"/>
            <p:cNvSpPr>
              <a:spLocks noChangeArrowheads="1"/>
            </p:cNvSpPr>
            <p:nvPr/>
          </p:nvSpPr>
          <p:spPr bwMode="auto">
            <a:xfrm>
              <a:off x="4868" y="1861"/>
              <a:ext cx="74" cy="8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891" name="Line 346"/>
            <p:cNvSpPr>
              <a:spLocks noChangeShapeType="1"/>
            </p:cNvSpPr>
            <p:nvPr/>
          </p:nvSpPr>
          <p:spPr bwMode="auto">
            <a:xfrm flipV="1">
              <a:off x="4905" y="1941"/>
              <a:ext cx="1" cy="3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2" name="Freeform 347"/>
            <p:cNvSpPr>
              <a:spLocks/>
            </p:cNvSpPr>
            <p:nvPr/>
          </p:nvSpPr>
          <p:spPr bwMode="auto">
            <a:xfrm>
              <a:off x="4883" y="1883"/>
              <a:ext cx="38" cy="37"/>
            </a:xfrm>
            <a:custGeom>
              <a:avLst/>
              <a:gdLst>
                <a:gd name="T0" fmla="*/ 487229616 w 7"/>
                <a:gd name="T1" fmla="*/ 631241819 h 7"/>
                <a:gd name="T2" fmla="*/ 245918384 w 7"/>
                <a:gd name="T3" fmla="*/ 273543188 h 7"/>
                <a:gd name="T4" fmla="*/ 110869109 w 7"/>
                <a:gd name="T5" fmla="*/ 631241819 h 7"/>
                <a:gd name="T6" fmla="*/ 0 w 7"/>
                <a:gd name="T7" fmla="*/ 631241819 h 7"/>
                <a:gd name="T8" fmla="*/ 110869109 w 7"/>
                <a:gd name="T9" fmla="*/ 0 h 7"/>
                <a:gd name="T10" fmla="*/ 487229616 w 7"/>
                <a:gd name="T11" fmla="*/ 544094440 h 7"/>
                <a:gd name="T12" fmla="*/ 733148006 w 7"/>
                <a:gd name="T13" fmla="*/ 0 h 7"/>
                <a:gd name="T14" fmla="*/ 843173081 w 7"/>
                <a:gd name="T15" fmla="*/ 631241819 h 7"/>
                <a:gd name="T16" fmla="*/ 733148006 w 7"/>
                <a:gd name="T17" fmla="*/ 631241819 h 7"/>
                <a:gd name="T18" fmla="*/ 601860877 w 7"/>
                <a:gd name="T19" fmla="*/ 273543188 h 7"/>
                <a:gd name="T20" fmla="*/ 487229616 w 7"/>
                <a:gd name="T21" fmla="*/ 631241819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lnTo>
                    <a:pt x="2" y="3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0"/>
                  </a:lnTo>
                  <a:lnTo>
                    <a:pt x="4" y="6"/>
                  </a:lnTo>
                  <a:lnTo>
                    <a:pt x="6" y="0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3"/>
                  </a:lnTo>
                  <a:lnTo>
                    <a:pt x="4" y="7"/>
                  </a:lnTo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3" name="Line 348"/>
            <p:cNvSpPr>
              <a:spLocks noChangeShapeType="1"/>
            </p:cNvSpPr>
            <p:nvPr/>
          </p:nvSpPr>
          <p:spPr bwMode="auto">
            <a:xfrm flipH="1" flipV="1">
              <a:off x="2966" y="2600"/>
              <a:ext cx="64" cy="42"/>
            </a:xfrm>
            <a:prstGeom prst="line">
              <a:avLst/>
            </a:prstGeom>
            <a:noFill/>
            <a:ln w="0">
              <a:solidFill>
                <a:srgbClr val="7270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4" name="Freeform 349"/>
            <p:cNvSpPr>
              <a:spLocks/>
            </p:cNvSpPr>
            <p:nvPr/>
          </p:nvSpPr>
          <p:spPr bwMode="auto">
            <a:xfrm>
              <a:off x="3901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5" name="Freeform 350"/>
            <p:cNvSpPr>
              <a:spLocks/>
            </p:cNvSpPr>
            <p:nvPr/>
          </p:nvSpPr>
          <p:spPr bwMode="auto">
            <a:xfrm>
              <a:off x="3912" y="2499"/>
              <a:ext cx="15" cy="5"/>
            </a:xfrm>
            <a:custGeom>
              <a:avLst/>
              <a:gdLst>
                <a:gd name="T0" fmla="*/ 146484375 w 3"/>
                <a:gd name="T1" fmla="*/ 48828125 h 1"/>
                <a:gd name="T2" fmla="*/ 0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6" name="Freeform 351"/>
            <p:cNvSpPr>
              <a:spLocks/>
            </p:cNvSpPr>
            <p:nvPr/>
          </p:nvSpPr>
          <p:spPr bwMode="auto">
            <a:xfrm>
              <a:off x="3927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7" name="Freeform 352"/>
            <p:cNvSpPr>
              <a:spLocks/>
            </p:cNvSpPr>
            <p:nvPr/>
          </p:nvSpPr>
          <p:spPr bwMode="auto">
            <a:xfrm>
              <a:off x="3938" y="2504"/>
              <a:ext cx="11" cy="5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8" name="Freeform 353"/>
            <p:cNvSpPr>
              <a:spLocks/>
            </p:cNvSpPr>
            <p:nvPr/>
          </p:nvSpPr>
          <p:spPr bwMode="auto">
            <a:xfrm>
              <a:off x="3949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9" name="Freeform 354"/>
            <p:cNvSpPr>
              <a:spLocks/>
            </p:cNvSpPr>
            <p:nvPr/>
          </p:nvSpPr>
          <p:spPr bwMode="auto">
            <a:xfrm>
              <a:off x="3959" y="2499"/>
              <a:ext cx="16" cy="5"/>
            </a:xfrm>
            <a:custGeom>
              <a:avLst/>
              <a:gdLst>
                <a:gd name="T0" fmla="*/ 296535835 w 3"/>
                <a:gd name="T1" fmla="*/ 48828125 h 1"/>
                <a:gd name="T2" fmla="*/ 0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0" name="Freeform 355"/>
            <p:cNvSpPr>
              <a:spLocks/>
            </p:cNvSpPr>
            <p:nvPr/>
          </p:nvSpPr>
          <p:spPr bwMode="auto">
            <a:xfrm>
              <a:off x="3975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1" name="Freeform 356"/>
            <p:cNvSpPr>
              <a:spLocks/>
            </p:cNvSpPr>
            <p:nvPr/>
          </p:nvSpPr>
          <p:spPr bwMode="auto">
            <a:xfrm>
              <a:off x="3986" y="2504"/>
              <a:ext cx="11" cy="5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2" name="Freeform 357"/>
            <p:cNvSpPr>
              <a:spLocks/>
            </p:cNvSpPr>
            <p:nvPr/>
          </p:nvSpPr>
          <p:spPr bwMode="auto">
            <a:xfrm>
              <a:off x="3997" y="2499"/>
              <a:ext cx="15" cy="5"/>
            </a:xfrm>
            <a:custGeom>
              <a:avLst/>
              <a:gdLst>
                <a:gd name="T0" fmla="*/ 0 w 3"/>
                <a:gd name="T1" fmla="*/ 48828125 h 1"/>
                <a:gd name="T2" fmla="*/ 14648437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3" name="Freeform 358"/>
            <p:cNvSpPr>
              <a:spLocks/>
            </p:cNvSpPr>
            <p:nvPr/>
          </p:nvSpPr>
          <p:spPr bwMode="auto">
            <a:xfrm>
              <a:off x="4012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4" name="Freeform 359"/>
            <p:cNvSpPr>
              <a:spLocks/>
            </p:cNvSpPr>
            <p:nvPr/>
          </p:nvSpPr>
          <p:spPr bwMode="auto">
            <a:xfrm>
              <a:off x="3800" y="2504"/>
              <a:ext cx="5" cy="5"/>
            </a:xfrm>
            <a:custGeom>
              <a:avLst/>
              <a:gdLst>
                <a:gd name="T0" fmla="*/ 48828125 w 1"/>
                <a:gd name="T1" fmla="*/ 0 h 1"/>
                <a:gd name="T2" fmla="*/ 0 w 1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5" name="Freeform 360"/>
            <p:cNvSpPr>
              <a:spLocks/>
            </p:cNvSpPr>
            <p:nvPr/>
          </p:nvSpPr>
          <p:spPr bwMode="auto">
            <a:xfrm>
              <a:off x="3805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6" name="Freeform 361"/>
            <p:cNvSpPr>
              <a:spLocks/>
            </p:cNvSpPr>
            <p:nvPr/>
          </p:nvSpPr>
          <p:spPr bwMode="auto">
            <a:xfrm>
              <a:off x="3821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7" name="Freeform 362"/>
            <p:cNvSpPr>
              <a:spLocks/>
            </p:cNvSpPr>
            <p:nvPr/>
          </p:nvSpPr>
          <p:spPr bwMode="auto">
            <a:xfrm>
              <a:off x="3832" y="2504"/>
              <a:ext cx="10" cy="5"/>
            </a:xfrm>
            <a:custGeom>
              <a:avLst/>
              <a:gdLst>
                <a:gd name="T0" fmla="*/ 0 w 2"/>
                <a:gd name="T1" fmla="*/ 0 h 1"/>
                <a:gd name="T2" fmla="*/ 9765625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8" name="Freeform 363"/>
            <p:cNvSpPr>
              <a:spLocks/>
            </p:cNvSpPr>
            <p:nvPr/>
          </p:nvSpPr>
          <p:spPr bwMode="auto">
            <a:xfrm>
              <a:off x="3842" y="2504"/>
              <a:ext cx="11" cy="5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9" name="Freeform 364"/>
            <p:cNvSpPr>
              <a:spLocks/>
            </p:cNvSpPr>
            <p:nvPr/>
          </p:nvSpPr>
          <p:spPr bwMode="auto">
            <a:xfrm>
              <a:off x="3853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0" name="Freeform 365"/>
            <p:cNvSpPr>
              <a:spLocks/>
            </p:cNvSpPr>
            <p:nvPr/>
          </p:nvSpPr>
          <p:spPr bwMode="auto">
            <a:xfrm>
              <a:off x="3869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1" name="Freeform 366"/>
            <p:cNvSpPr>
              <a:spLocks/>
            </p:cNvSpPr>
            <p:nvPr/>
          </p:nvSpPr>
          <p:spPr bwMode="auto">
            <a:xfrm>
              <a:off x="3880" y="2504"/>
              <a:ext cx="10" cy="5"/>
            </a:xfrm>
            <a:custGeom>
              <a:avLst/>
              <a:gdLst>
                <a:gd name="T0" fmla="*/ 0 w 2"/>
                <a:gd name="T1" fmla="*/ 0 h 1"/>
                <a:gd name="T2" fmla="*/ 9765625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2" name="Freeform 367"/>
            <p:cNvSpPr>
              <a:spLocks/>
            </p:cNvSpPr>
            <p:nvPr/>
          </p:nvSpPr>
          <p:spPr bwMode="auto">
            <a:xfrm>
              <a:off x="3890" y="2504"/>
              <a:ext cx="11" cy="5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3" name="Freeform 368"/>
            <p:cNvSpPr>
              <a:spLocks/>
            </p:cNvSpPr>
            <p:nvPr/>
          </p:nvSpPr>
          <p:spPr bwMode="auto">
            <a:xfrm>
              <a:off x="4140" y="2499"/>
              <a:ext cx="11" cy="5"/>
            </a:xfrm>
            <a:custGeom>
              <a:avLst/>
              <a:gdLst>
                <a:gd name="T0" fmla="*/ 0 w 2"/>
                <a:gd name="T1" fmla="*/ 48828125 h 1"/>
                <a:gd name="T2" fmla="*/ 281346115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4" name="Freeform 369"/>
            <p:cNvSpPr>
              <a:spLocks/>
            </p:cNvSpPr>
            <p:nvPr/>
          </p:nvSpPr>
          <p:spPr bwMode="auto">
            <a:xfrm>
              <a:off x="4151" y="2499"/>
              <a:ext cx="10" cy="5"/>
            </a:xfrm>
            <a:custGeom>
              <a:avLst/>
              <a:gdLst>
                <a:gd name="T0" fmla="*/ 97656250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5" name="Freeform 370"/>
            <p:cNvSpPr>
              <a:spLocks/>
            </p:cNvSpPr>
            <p:nvPr/>
          </p:nvSpPr>
          <p:spPr bwMode="auto">
            <a:xfrm>
              <a:off x="4161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2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6" name="Freeform 371"/>
            <p:cNvSpPr>
              <a:spLocks/>
            </p:cNvSpPr>
            <p:nvPr/>
          </p:nvSpPr>
          <p:spPr bwMode="auto">
            <a:xfrm>
              <a:off x="4172" y="2504"/>
              <a:ext cx="16" cy="5"/>
            </a:xfrm>
            <a:custGeom>
              <a:avLst/>
              <a:gdLst>
                <a:gd name="T0" fmla="*/ 296535835 w 3"/>
                <a:gd name="T1" fmla="*/ 0 h 1"/>
                <a:gd name="T2" fmla="*/ 0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7" name="Freeform 372"/>
            <p:cNvSpPr>
              <a:spLocks/>
            </p:cNvSpPr>
            <p:nvPr/>
          </p:nvSpPr>
          <p:spPr bwMode="auto">
            <a:xfrm>
              <a:off x="4188" y="2499"/>
              <a:ext cx="10" cy="5"/>
            </a:xfrm>
            <a:custGeom>
              <a:avLst/>
              <a:gdLst>
                <a:gd name="T0" fmla="*/ 0 w 2"/>
                <a:gd name="T1" fmla="*/ 48828125 h 1"/>
                <a:gd name="T2" fmla="*/ 9765625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8" name="Freeform 373"/>
            <p:cNvSpPr>
              <a:spLocks/>
            </p:cNvSpPr>
            <p:nvPr/>
          </p:nvSpPr>
          <p:spPr bwMode="auto">
            <a:xfrm>
              <a:off x="4198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9" name="Freeform 374"/>
            <p:cNvSpPr>
              <a:spLocks/>
            </p:cNvSpPr>
            <p:nvPr/>
          </p:nvSpPr>
          <p:spPr bwMode="auto">
            <a:xfrm>
              <a:off x="4209" y="2504"/>
              <a:ext cx="16" cy="5"/>
            </a:xfrm>
            <a:custGeom>
              <a:avLst/>
              <a:gdLst>
                <a:gd name="T0" fmla="*/ 0 w 3"/>
                <a:gd name="T1" fmla="*/ 0 h 1"/>
                <a:gd name="T2" fmla="*/ 296535835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0" name="Freeform 375"/>
            <p:cNvSpPr>
              <a:spLocks/>
            </p:cNvSpPr>
            <p:nvPr/>
          </p:nvSpPr>
          <p:spPr bwMode="auto">
            <a:xfrm>
              <a:off x="4220" y="2504"/>
              <a:ext cx="16" cy="5"/>
            </a:xfrm>
            <a:custGeom>
              <a:avLst/>
              <a:gdLst>
                <a:gd name="T0" fmla="*/ 296535835 w 3"/>
                <a:gd name="T1" fmla="*/ 0 h 1"/>
                <a:gd name="T2" fmla="*/ 0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1" name="Freeform 376"/>
            <p:cNvSpPr>
              <a:spLocks/>
            </p:cNvSpPr>
            <p:nvPr/>
          </p:nvSpPr>
          <p:spPr bwMode="auto">
            <a:xfrm>
              <a:off x="4236" y="2499"/>
              <a:ext cx="10" cy="5"/>
            </a:xfrm>
            <a:custGeom>
              <a:avLst/>
              <a:gdLst>
                <a:gd name="T0" fmla="*/ 0 w 2"/>
                <a:gd name="T1" fmla="*/ 48828125 h 1"/>
                <a:gd name="T2" fmla="*/ 9765625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2" name="Freeform 377"/>
            <p:cNvSpPr>
              <a:spLocks/>
            </p:cNvSpPr>
            <p:nvPr/>
          </p:nvSpPr>
          <p:spPr bwMode="auto">
            <a:xfrm>
              <a:off x="4246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3" name="Freeform 378"/>
            <p:cNvSpPr>
              <a:spLocks/>
            </p:cNvSpPr>
            <p:nvPr/>
          </p:nvSpPr>
          <p:spPr bwMode="auto">
            <a:xfrm>
              <a:off x="4028" y="2504"/>
              <a:ext cx="16" cy="5"/>
            </a:xfrm>
            <a:custGeom>
              <a:avLst/>
              <a:gdLst>
                <a:gd name="T0" fmla="*/ 296535835 w 3"/>
                <a:gd name="T1" fmla="*/ 0 h 1"/>
                <a:gd name="T2" fmla="*/ 0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4" name="Freeform 379"/>
            <p:cNvSpPr>
              <a:spLocks/>
            </p:cNvSpPr>
            <p:nvPr/>
          </p:nvSpPr>
          <p:spPr bwMode="auto">
            <a:xfrm>
              <a:off x="4044" y="2499"/>
              <a:ext cx="11" cy="5"/>
            </a:xfrm>
            <a:custGeom>
              <a:avLst/>
              <a:gdLst>
                <a:gd name="T0" fmla="*/ 0 w 2"/>
                <a:gd name="T1" fmla="*/ 48828125 h 1"/>
                <a:gd name="T2" fmla="*/ 281346115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5" name="Freeform 380"/>
            <p:cNvSpPr>
              <a:spLocks/>
            </p:cNvSpPr>
            <p:nvPr/>
          </p:nvSpPr>
          <p:spPr bwMode="auto">
            <a:xfrm>
              <a:off x="4055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6" name="Freeform 381"/>
            <p:cNvSpPr>
              <a:spLocks/>
            </p:cNvSpPr>
            <p:nvPr/>
          </p:nvSpPr>
          <p:spPr bwMode="auto">
            <a:xfrm>
              <a:off x="4066" y="2504"/>
              <a:ext cx="15" cy="5"/>
            </a:xfrm>
            <a:custGeom>
              <a:avLst/>
              <a:gdLst>
                <a:gd name="T0" fmla="*/ 0 w 3"/>
                <a:gd name="T1" fmla="*/ 0 h 1"/>
                <a:gd name="T2" fmla="*/ 146484375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7" name="Freeform 382"/>
            <p:cNvSpPr>
              <a:spLocks/>
            </p:cNvSpPr>
            <p:nvPr/>
          </p:nvSpPr>
          <p:spPr bwMode="auto">
            <a:xfrm>
              <a:off x="4076" y="2504"/>
              <a:ext cx="16" cy="5"/>
            </a:xfrm>
            <a:custGeom>
              <a:avLst/>
              <a:gdLst>
                <a:gd name="T0" fmla="*/ 296535835 w 3"/>
                <a:gd name="T1" fmla="*/ 0 h 1"/>
                <a:gd name="T2" fmla="*/ 0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8" name="Freeform 383"/>
            <p:cNvSpPr>
              <a:spLocks/>
            </p:cNvSpPr>
            <p:nvPr/>
          </p:nvSpPr>
          <p:spPr bwMode="auto">
            <a:xfrm>
              <a:off x="4092" y="2499"/>
              <a:ext cx="11" cy="5"/>
            </a:xfrm>
            <a:custGeom>
              <a:avLst/>
              <a:gdLst>
                <a:gd name="T0" fmla="*/ 0 w 2"/>
                <a:gd name="T1" fmla="*/ 48828125 h 1"/>
                <a:gd name="T2" fmla="*/ 281346115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9" name="Freeform 384"/>
            <p:cNvSpPr>
              <a:spLocks/>
            </p:cNvSpPr>
            <p:nvPr/>
          </p:nvSpPr>
          <p:spPr bwMode="auto">
            <a:xfrm>
              <a:off x="4103" y="2499"/>
              <a:ext cx="10" cy="5"/>
            </a:xfrm>
            <a:custGeom>
              <a:avLst/>
              <a:gdLst>
                <a:gd name="T0" fmla="*/ 97656250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0" name="Freeform 385"/>
            <p:cNvSpPr>
              <a:spLocks/>
            </p:cNvSpPr>
            <p:nvPr/>
          </p:nvSpPr>
          <p:spPr bwMode="auto">
            <a:xfrm>
              <a:off x="4113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2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1" name="Freeform 386"/>
            <p:cNvSpPr>
              <a:spLocks/>
            </p:cNvSpPr>
            <p:nvPr/>
          </p:nvSpPr>
          <p:spPr bwMode="auto">
            <a:xfrm>
              <a:off x="4124" y="2504"/>
              <a:ext cx="16" cy="5"/>
            </a:xfrm>
            <a:custGeom>
              <a:avLst/>
              <a:gdLst>
                <a:gd name="T0" fmla="*/ 296535835 w 3"/>
                <a:gd name="T1" fmla="*/ 0 h 1"/>
                <a:gd name="T2" fmla="*/ 0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2" name="Freeform 387"/>
            <p:cNvSpPr>
              <a:spLocks/>
            </p:cNvSpPr>
            <p:nvPr/>
          </p:nvSpPr>
          <p:spPr bwMode="auto">
            <a:xfrm>
              <a:off x="4374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3" name="Freeform 388"/>
            <p:cNvSpPr>
              <a:spLocks/>
            </p:cNvSpPr>
            <p:nvPr/>
          </p:nvSpPr>
          <p:spPr bwMode="auto">
            <a:xfrm>
              <a:off x="4390" y="2499"/>
              <a:ext cx="10" cy="5"/>
            </a:xfrm>
            <a:custGeom>
              <a:avLst/>
              <a:gdLst>
                <a:gd name="T0" fmla="*/ 97656250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4" name="Freeform 389"/>
            <p:cNvSpPr>
              <a:spLocks/>
            </p:cNvSpPr>
            <p:nvPr/>
          </p:nvSpPr>
          <p:spPr bwMode="auto">
            <a:xfrm>
              <a:off x="4400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5" name="Freeform 390"/>
            <p:cNvSpPr>
              <a:spLocks/>
            </p:cNvSpPr>
            <p:nvPr/>
          </p:nvSpPr>
          <p:spPr bwMode="auto">
            <a:xfrm>
              <a:off x="4411" y="2504"/>
              <a:ext cx="10" cy="5"/>
            </a:xfrm>
            <a:custGeom>
              <a:avLst/>
              <a:gdLst>
                <a:gd name="T0" fmla="*/ 97656250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6" name="Freeform 391"/>
            <p:cNvSpPr>
              <a:spLocks/>
            </p:cNvSpPr>
            <p:nvPr/>
          </p:nvSpPr>
          <p:spPr bwMode="auto">
            <a:xfrm>
              <a:off x="4421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7" name="Freeform 392"/>
            <p:cNvSpPr>
              <a:spLocks/>
            </p:cNvSpPr>
            <p:nvPr/>
          </p:nvSpPr>
          <p:spPr bwMode="auto">
            <a:xfrm>
              <a:off x="4437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8" name="Freeform 393"/>
            <p:cNvSpPr>
              <a:spLocks/>
            </p:cNvSpPr>
            <p:nvPr/>
          </p:nvSpPr>
          <p:spPr bwMode="auto">
            <a:xfrm>
              <a:off x="4448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9" name="Freeform 394"/>
            <p:cNvSpPr>
              <a:spLocks/>
            </p:cNvSpPr>
            <p:nvPr/>
          </p:nvSpPr>
          <p:spPr bwMode="auto">
            <a:xfrm>
              <a:off x="4459" y="2504"/>
              <a:ext cx="10" cy="5"/>
            </a:xfrm>
            <a:custGeom>
              <a:avLst/>
              <a:gdLst>
                <a:gd name="T0" fmla="*/ 97656250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0" name="Freeform 395"/>
            <p:cNvSpPr>
              <a:spLocks/>
            </p:cNvSpPr>
            <p:nvPr/>
          </p:nvSpPr>
          <p:spPr bwMode="auto">
            <a:xfrm>
              <a:off x="4469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1" name="Freeform 396"/>
            <p:cNvSpPr>
              <a:spLocks/>
            </p:cNvSpPr>
            <p:nvPr/>
          </p:nvSpPr>
          <p:spPr bwMode="auto">
            <a:xfrm>
              <a:off x="4267" y="2504"/>
              <a:ext cx="11" cy="5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2" name="Freeform 397"/>
            <p:cNvSpPr>
              <a:spLocks/>
            </p:cNvSpPr>
            <p:nvPr/>
          </p:nvSpPr>
          <p:spPr bwMode="auto">
            <a:xfrm>
              <a:off x="4278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3" name="Freeform 398"/>
            <p:cNvSpPr>
              <a:spLocks/>
            </p:cNvSpPr>
            <p:nvPr/>
          </p:nvSpPr>
          <p:spPr bwMode="auto">
            <a:xfrm>
              <a:off x="4294" y="2499"/>
              <a:ext cx="11" cy="5"/>
            </a:xfrm>
            <a:custGeom>
              <a:avLst/>
              <a:gdLst>
                <a:gd name="T0" fmla="*/ 281346115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4" name="Freeform 399"/>
            <p:cNvSpPr>
              <a:spLocks/>
            </p:cNvSpPr>
            <p:nvPr/>
          </p:nvSpPr>
          <p:spPr bwMode="auto">
            <a:xfrm>
              <a:off x="4305" y="2504"/>
              <a:ext cx="10" cy="5"/>
            </a:xfrm>
            <a:custGeom>
              <a:avLst/>
              <a:gdLst>
                <a:gd name="T0" fmla="*/ 0 w 2"/>
                <a:gd name="T1" fmla="*/ 0 h 1"/>
                <a:gd name="T2" fmla="*/ 9765625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5" name="Freeform 400"/>
            <p:cNvSpPr>
              <a:spLocks/>
            </p:cNvSpPr>
            <p:nvPr/>
          </p:nvSpPr>
          <p:spPr bwMode="auto">
            <a:xfrm>
              <a:off x="4315" y="2504"/>
              <a:ext cx="11" cy="5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6" name="Freeform 401"/>
            <p:cNvSpPr>
              <a:spLocks/>
            </p:cNvSpPr>
            <p:nvPr/>
          </p:nvSpPr>
          <p:spPr bwMode="auto">
            <a:xfrm>
              <a:off x="4326" y="2499"/>
              <a:ext cx="16" cy="5"/>
            </a:xfrm>
            <a:custGeom>
              <a:avLst/>
              <a:gdLst>
                <a:gd name="T0" fmla="*/ 0 w 3"/>
                <a:gd name="T1" fmla="*/ 48828125 h 1"/>
                <a:gd name="T2" fmla="*/ 296535835 w 3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7" name="Freeform 402"/>
            <p:cNvSpPr>
              <a:spLocks/>
            </p:cNvSpPr>
            <p:nvPr/>
          </p:nvSpPr>
          <p:spPr bwMode="auto">
            <a:xfrm>
              <a:off x="4342" y="2499"/>
              <a:ext cx="10" cy="5"/>
            </a:xfrm>
            <a:custGeom>
              <a:avLst/>
              <a:gdLst>
                <a:gd name="T0" fmla="*/ 97656250 w 2"/>
                <a:gd name="T1" fmla="*/ 48828125 h 1"/>
                <a:gd name="T2" fmla="*/ 0 w 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8" name="Freeform 403"/>
            <p:cNvSpPr>
              <a:spLocks/>
            </p:cNvSpPr>
            <p:nvPr/>
          </p:nvSpPr>
          <p:spPr bwMode="auto">
            <a:xfrm>
              <a:off x="4352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9" name="Freeform 404"/>
            <p:cNvSpPr>
              <a:spLocks/>
            </p:cNvSpPr>
            <p:nvPr/>
          </p:nvSpPr>
          <p:spPr bwMode="auto">
            <a:xfrm>
              <a:off x="4363" y="2504"/>
              <a:ext cx="11" cy="5"/>
            </a:xfrm>
            <a:custGeom>
              <a:avLst/>
              <a:gdLst>
                <a:gd name="T0" fmla="*/ 281346115 w 2"/>
                <a:gd name="T1" fmla="*/ 0 h 1"/>
                <a:gd name="T2" fmla="*/ 0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0" name="Freeform 405"/>
            <p:cNvSpPr>
              <a:spLocks/>
            </p:cNvSpPr>
            <p:nvPr/>
          </p:nvSpPr>
          <p:spPr bwMode="auto">
            <a:xfrm>
              <a:off x="4023" y="2504"/>
              <a:ext cx="11" cy="5"/>
            </a:xfrm>
            <a:custGeom>
              <a:avLst/>
              <a:gdLst>
                <a:gd name="T0" fmla="*/ 0 w 2"/>
                <a:gd name="T1" fmla="*/ 0 h 1"/>
                <a:gd name="T2" fmla="*/ 281346115 w 2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1" name="Freeform 406"/>
            <p:cNvSpPr>
              <a:spLocks/>
            </p:cNvSpPr>
            <p:nvPr/>
          </p:nvSpPr>
          <p:spPr bwMode="auto">
            <a:xfrm>
              <a:off x="4257" y="2504"/>
              <a:ext cx="16" cy="5"/>
            </a:xfrm>
            <a:custGeom>
              <a:avLst/>
              <a:gdLst>
                <a:gd name="T0" fmla="*/ 0 w 3"/>
                <a:gd name="T1" fmla="*/ 0 h 1"/>
                <a:gd name="T2" fmla="*/ 296535835 w 3"/>
                <a:gd name="T3" fmla="*/ 488281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</a:path>
              </a:pathLst>
            </a:custGeom>
            <a:noFill/>
            <a:ln w="0">
              <a:solidFill>
                <a:srgbClr val="7270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2" name="Oval 407"/>
            <p:cNvSpPr>
              <a:spLocks noChangeArrowheads="1"/>
            </p:cNvSpPr>
            <p:nvPr/>
          </p:nvSpPr>
          <p:spPr bwMode="auto">
            <a:xfrm>
              <a:off x="1431" y="1973"/>
              <a:ext cx="16" cy="16"/>
            </a:xfrm>
            <a:prstGeom prst="ellipse">
              <a:avLst/>
            </a:prstGeom>
            <a:solidFill>
              <a:srgbClr val="242729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53" name="Oval 408"/>
            <p:cNvSpPr>
              <a:spLocks noChangeArrowheads="1"/>
            </p:cNvSpPr>
            <p:nvPr/>
          </p:nvSpPr>
          <p:spPr bwMode="auto">
            <a:xfrm>
              <a:off x="1787" y="836"/>
              <a:ext cx="16" cy="16"/>
            </a:xfrm>
            <a:prstGeom prst="ellipse">
              <a:avLst/>
            </a:prstGeom>
            <a:solidFill>
              <a:srgbClr val="626E76"/>
            </a:solidFill>
            <a:ln w="0">
              <a:solidFill>
                <a:srgbClr val="72706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30954" name="Oval 409"/>
            <p:cNvSpPr>
              <a:spLocks noChangeArrowheads="1"/>
            </p:cNvSpPr>
            <p:nvPr/>
          </p:nvSpPr>
          <p:spPr bwMode="auto">
            <a:xfrm>
              <a:off x="1787" y="746"/>
              <a:ext cx="16" cy="16"/>
            </a:xfrm>
            <a:prstGeom prst="ellipse">
              <a:avLst/>
            </a:prstGeom>
            <a:solidFill>
              <a:srgbClr val="626E76"/>
            </a:solidFill>
            <a:ln w="0">
              <a:solidFill>
                <a:srgbClr val="72706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</p:grpSp>
      <p:sp>
        <p:nvSpPr>
          <p:cNvPr id="30729" name="Oval 410"/>
          <p:cNvSpPr>
            <a:spLocks noChangeArrowheads="1"/>
          </p:cNvSpPr>
          <p:nvPr/>
        </p:nvSpPr>
        <p:spPr bwMode="auto">
          <a:xfrm>
            <a:off x="2497138" y="3201988"/>
            <a:ext cx="34925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0" name="Oval 411"/>
          <p:cNvSpPr>
            <a:spLocks noChangeArrowheads="1"/>
          </p:cNvSpPr>
          <p:nvPr/>
        </p:nvSpPr>
        <p:spPr bwMode="auto">
          <a:xfrm>
            <a:off x="3525838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1" name="Oval 412"/>
          <p:cNvSpPr>
            <a:spLocks noChangeArrowheads="1"/>
          </p:cNvSpPr>
          <p:nvPr/>
        </p:nvSpPr>
        <p:spPr bwMode="auto">
          <a:xfrm>
            <a:off x="3711575" y="3201988"/>
            <a:ext cx="33338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2" name="Oval 413"/>
          <p:cNvSpPr>
            <a:spLocks noChangeArrowheads="1"/>
          </p:cNvSpPr>
          <p:nvPr/>
        </p:nvSpPr>
        <p:spPr bwMode="auto">
          <a:xfrm>
            <a:off x="4065588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3" name="Oval 414"/>
          <p:cNvSpPr>
            <a:spLocks noChangeArrowheads="1"/>
          </p:cNvSpPr>
          <p:nvPr/>
        </p:nvSpPr>
        <p:spPr bwMode="auto">
          <a:xfrm>
            <a:off x="4378325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4" name="Oval 415"/>
          <p:cNvSpPr>
            <a:spLocks noChangeArrowheads="1"/>
          </p:cNvSpPr>
          <p:nvPr/>
        </p:nvSpPr>
        <p:spPr bwMode="auto">
          <a:xfrm>
            <a:off x="4724400" y="3201988"/>
            <a:ext cx="33338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5" name="Oval 416"/>
          <p:cNvSpPr>
            <a:spLocks noChangeArrowheads="1"/>
          </p:cNvSpPr>
          <p:nvPr/>
        </p:nvSpPr>
        <p:spPr bwMode="auto">
          <a:xfrm>
            <a:off x="4908550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6" name="Oval 417"/>
          <p:cNvSpPr>
            <a:spLocks noChangeArrowheads="1"/>
          </p:cNvSpPr>
          <p:nvPr/>
        </p:nvSpPr>
        <p:spPr bwMode="auto">
          <a:xfrm>
            <a:off x="5010150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7" name="Oval 418"/>
          <p:cNvSpPr>
            <a:spLocks noChangeArrowheads="1"/>
          </p:cNvSpPr>
          <p:nvPr/>
        </p:nvSpPr>
        <p:spPr bwMode="auto">
          <a:xfrm>
            <a:off x="6038850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8" name="Oval 419"/>
          <p:cNvSpPr>
            <a:spLocks noChangeArrowheads="1"/>
          </p:cNvSpPr>
          <p:nvPr/>
        </p:nvSpPr>
        <p:spPr bwMode="auto">
          <a:xfrm>
            <a:off x="6257925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39" name="Oval 420"/>
          <p:cNvSpPr>
            <a:spLocks noChangeArrowheads="1"/>
          </p:cNvSpPr>
          <p:nvPr/>
        </p:nvSpPr>
        <p:spPr bwMode="auto">
          <a:xfrm>
            <a:off x="6831013" y="320198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40" name="Oval 421"/>
          <p:cNvSpPr>
            <a:spLocks noChangeArrowheads="1"/>
          </p:cNvSpPr>
          <p:nvPr/>
        </p:nvSpPr>
        <p:spPr bwMode="auto">
          <a:xfrm>
            <a:off x="7885113" y="3716338"/>
            <a:ext cx="25400" cy="25400"/>
          </a:xfrm>
          <a:prstGeom prst="ellipse">
            <a:avLst/>
          </a:prstGeom>
          <a:solidFill>
            <a:srgbClr val="242729"/>
          </a:solidFill>
          <a:ln w="0">
            <a:solidFill>
              <a:srgbClr val="615E5D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41" name="Oval 422"/>
          <p:cNvSpPr>
            <a:spLocks noChangeArrowheads="1"/>
          </p:cNvSpPr>
          <p:nvPr/>
        </p:nvSpPr>
        <p:spPr bwMode="auto">
          <a:xfrm>
            <a:off x="4908550" y="4762500"/>
            <a:ext cx="25400" cy="23813"/>
          </a:xfrm>
          <a:prstGeom prst="ellipse">
            <a:avLst/>
          </a:prstGeom>
          <a:solidFill>
            <a:srgbClr val="626E76"/>
          </a:solidFill>
          <a:ln w="0">
            <a:solidFill>
              <a:srgbClr val="72706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0742" name="Rectangle 423"/>
          <p:cNvSpPr>
            <a:spLocks noChangeArrowheads="1"/>
          </p:cNvSpPr>
          <p:nvPr/>
        </p:nvSpPr>
        <p:spPr bwMode="auto">
          <a:xfrm>
            <a:off x="7313613" y="5708650"/>
            <a:ext cx="668337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Injection welll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43" name="Rectangle 424"/>
          <p:cNvSpPr>
            <a:spLocks noChangeArrowheads="1"/>
          </p:cNvSpPr>
          <p:nvPr/>
        </p:nvSpPr>
        <p:spPr bwMode="auto">
          <a:xfrm>
            <a:off x="6208713" y="4552950"/>
            <a:ext cx="465137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Slop tank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44" name="Rectangle 425"/>
          <p:cNvSpPr>
            <a:spLocks noChangeArrowheads="1"/>
          </p:cNvSpPr>
          <p:nvPr/>
        </p:nvSpPr>
        <p:spPr bwMode="auto">
          <a:xfrm>
            <a:off x="3652838" y="1711325"/>
            <a:ext cx="12604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Heat exchanger for direct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45" name="Rectangle 426"/>
          <p:cNvSpPr>
            <a:spLocks noChangeArrowheads="1"/>
          </p:cNvSpPr>
          <p:nvPr/>
        </p:nvSpPr>
        <p:spPr bwMode="auto">
          <a:xfrm>
            <a:off x="3652838" y="1851025"/>
            <a:ext cx="118586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heat transition and heat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46" name="Rectangle 427"/>
          <p:cNvSpPr>
            <a:spLocks noChangeArrowheads="1"/>
          </p:cNvSpPr>
          <p:nvPr/>
        </p:nvSpPr>
        <p:spPr bwMode="auto">
          <a:xfrm>
            <a:off x="3652838" y="1989138"/>
            <a:ext cx="64452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pump source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47" name="Rectangle 428"/>
          <p:cNvSpPr>
            <a:spLocks noChangeArrowheads="1"/>
          </p:cNvSpPr>
          <p:nvPr/>
        </p:nvSpPr>
        <p:spPr bwMode="auto">
          <a:xfrm>
            <a:off x="2744788" y="2293938"/>
            <a:ext cx="60642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Coarse filter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48" name="Rectangle 429"/>
          <p:cNvSpPr>
            <a:spLocks noChangeArrowheads="1"/>
          </p:cNvSpPr>
          <p:nvPr/>
        </p:nvSpPr>
        <p:spPr bwMode="auto">
          <a:xfrm>
            <a:off x="2000250" y="1012825"/>
            <a:ext cx="10858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Pressure maintenance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49" name="Rectangle 430"/>
          <p:cNvSpPr>
            <a:spLocks noChangeArrowheads="1"/>
          </p:cNvSpPr>
          <p:nvPr/>
        </p:nvSpPr>
        <p:spPr bwMode="auto">
          <a:xfrm>
            <a:off x="3919538" y="5659438"/>
            <a:ext cx="130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Geothermal Heating Plant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50" name="Rectangle 431"/>
          <p:cNvSpPr>
            <a:spLocks noChangeArrowheads="1"/>
          </p:cNvSpPr>
          <p:nvPr/>
        </p:nvSpPr>
        <p:spPr bwMode="auto">
          <a:xfrm>
            <a:off x="5338763" y="2293938"/>
            <a:ext cx="45561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000000"/>
                </a:solidFill>
                <a:latin typeface="Futura Bk BT" pitchFamily="34" charset="0"/>
              </a:rPr>
              <a:t>Fine filter</a:t>
            </a:r>
            <a:endParaRPr lang="de-DE" altLang="de-DE" sz="1600">
              <a:latin typeface="Futura Md BT" pitchFamily="34" charset="0"/>
            </a:endParaRPr>
          </a:p>
        </p:txBody>
      </p:sp>
      <p:sp>
        <p:nvSpPr>
          <p:cNvPr id="30751" name="Rectangle 432"/>
          <p:cNvSpPr>
            <a:spLocks noChangeArrowheads="1"/>
          </p:cNvSpPr>
          <p:nvPr/>
        </p:nvSpPr>
        <p:spPr bwMode="auto">
          <a:xfrm>
            <a:off x="3365500" y="365125"/>
            <a:ext cx="5465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</a:t>
            </a:r>
          </a:p>
        </p:txBody>
      </p:sp>
      <p:sp>
        <p:nvSpPr>
          <p:cNvPr id="428466" name="Oval 434"/>
          <p:cNvSpPr>
            <a:spLocks noChangeArrowheads="1"/>
          </p:cNvSpPr>
          <p:nvPr/>
        </p:nvSpPr>
        <p:spPr bwMode="auto">
          <a:xfrm>
            <a:off x="1065213" y="908050"/>
            <a:ext cx="2743200" cy="1676400"/>
          </a:xfrm>
          <a:prstGeom prst="ellips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428467" name="Oval 435"/>
          <p:cNvSpPr>
            <a:spLocks noChangeArrowheads="1"/>
          </p:cNvSpPr>
          <p:nvPr/>
        </p:nvSpPr>
        <p:spPr bwMode="auto">
          <a:xfrm>
            <a:off x="4799013" y="2432050"/>
            <a:ext cx="1600200" cy="1524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428468" name="Oval 436"/>
          <p:cNvSpPr>
            <a:spLocks noChangeArrowheads="1"/>
          </p:cNvSpPr>
          <p:nvPr/>
        </p:nvSpPr>
        <p:spPr bwMode="auto">
          <a:xfrm>
            <a:off x="2208213" y="2432050"/>
            <a:ext cx="1524000" cy="1600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8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8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8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466" grpId="0" animBg="1"/>
      <p:bldP spid="428467" grpId="0" animBg="1"/>
      <p:bldP spid="4284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315200" cy="48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25438" y="6138863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Futura Md BT" pitchFamily="34" charset="0"/>
              </a:rPr>
              <a:t>        </a:t>
            </a:r>
            <a:r>
              <a:rPr lang="de-DE" altLang="de-DE" sz="2000">
                <a:latin typeface="Arial" charset="0"/>
              </a:rPr>
              <a:t>Heat exchanger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552575" y="1404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1371600" y="365125"/>
            <a:ext cx="7459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467600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1028"/>
          <p:cNvSpPr txBox="1">
            <a:spLocks noChangeArrowheads="1"/>
          </p:cNvSpPr>
          <p:nvPr/>
        </p:nvSpPr>
        <p:spPr bwMode="auto">
          <a:xfrm>
            <a:off x="323850" y="6078538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Futura Md BT" pitchFamily="34" charset="0"/>
              </a:rPr>
              <a:t>        </a:t>
            </a:r>
            <a:r>
              <a:rPr lang="de-DE" altLang="de-DE" sz="2000">
                <a:latin typeface="Arial" charset="0"/>
              </a:rPr>
              <a:t>Filter house 2</a:t>
            </a:r>
          </a:p>
        </p:txBody>
      </p:sp>
      <p:sp>
        <p:nvSpPr>
          <p:cNvPr id="33796" name="Rectangle 1029"/>
          <p:cNvSpPr>
            <a:spLocks noChangeArrowheads="1"/>
          </p:cNvSpPr>
          <p:nvPr/>
        </p:nvSpPr>
        <p:spPr bwMode="auto">
          <a:xfrm>
            <a:off x="1552575" y="1404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3797" name="Text Box 1030"/>
          <p:cNvSpPr txBox="1">
            <a:spLocks noChangeArrowheads="1"/>
          </p:cNvSpPr>
          <p:nvPr/>
        </p:nvSpPr>
        <p:spPr bwMode="auto">
          <a:xfrm>
            <a:off x="3268663" y="365125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1552575" y="1404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1552575" y="1404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581150" y="1423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1804988" y="1695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5846" name="Rectangle 9"/>
          <p:cNvSpPr>
            <a:spLocks noChangeArrowheads="1"/>
          </p:cNvSpPr>
          <p:nvPr/>
        </p:nvSpPr>
        <p:spPr bwMode="auto">
          <a:xfrm>
            <a:off x="1795463" y="1704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5847" name="Rectangle 10"/>
          <p:cNvSpPr>
            <a:spLocks noChangeArrowheads="1"/>
          </p:cNvSpPr>
          <p:nvPr/>
        </p:nvSpPr>
        <p:spPr bwMode="auto">
          <a:xfrm>
            <a:off x="2643188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2514600" y="365125"/>
            <a:ext cx="6316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Neustadt-Glewe Geothermal Heating Plant</a:t>
            </a:r>
            <a:endParaRPr lang="de-DE" altLang="de-DE" sz="2400" b="1">
              <a:latin typeface="Arial" charset="0"/>
            </a:endParaRPr>
          </a:p>
        </p:txBody>
      </p:sp>
      <p:sp>
        <p:nvSpPr>
          <p:cNvPr id="35849" name="Text Box 13"/>
          <p:cNvSpPr txBox="1">
            <a:spLocks noChangeArrowheads="1"/>
          </p:cNvSpPr>
          <p:nvPr/>
        </p:nvSpPr>
        <p:spPr bwMode="auto">
          <a:xfrm>
            <a:off x="390525" y="5711825"/>
            <a:ext cx="723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  <a:cs typeface="Times New Roman" charset="0"/>
              </a:rPr>
              <a:t>Percentage of the individual primary energy sources relative to the total production of heat</a:t>
            </a:r>
            <a:endParaRPr lang="de-DE" altLang="de-DE" sz="2000">
              <a:latin typeface="Arial" charset="0"/>
            </a:endParaRPr>
          </a:p>
        </p:txBody>
      </p:sp>
      <p:graphicFrame>
        <p:nvGraphicFramePr>
          <p:cNvPr id="35850" name="Object 14"/>
          <p:cNvGraphicFramePr>
            <a:graphicFrameLocks noChangeAspect="1"/>
          </p:cNvGraphicFramePr>
          <p:nvPr/>
        </p:nvGraphicFramePr>
        <p:xfrm>
          <a:off x="2663825" y="1454150"/>
          <a:ext cx="3816350" cy="394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4" name="CorelDRAW" r:id="rId3" imgW="3819525" imgH="3952875" progId="CorelDRAW.Graphic.9">
                  <p:embed/>
                </p:oleObj>
              </mc:Choice>
              <mc:Fallback>
                <p:oleObj name="CorelDRAW" r:id="rId3" imgW="3819525" imgH="3952875" progId="CorelDRAW.Graphic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825" y="1454150"/>
                        <a:ext cx="3816350" cy="394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789"/>
            </a:gs>
            <a:gs pos="50000">
              <a:srgbClr val="FFFFFF"/>
            </a:gs>
            <a:gs pos="100000">
              <a:srgbClr val="00878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1"/>
          <p:cNvSpPr>
            <a:spLocks noChangeArrowheads="1"/>
          </p:cNvSpPr>
          <p:nvPr/>
        </p:nvSpPr>
        <p:spPr bwMode="auto">
          <a:xfrm>
            <a:off x="250825" y="908050"/>
            <a:ext cx="8804275" cy="4965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6867" name="Text Box 1027"/>
          <p:cNvSpPr txBox="1">
            <a:spLocks noChangeArrowheads="1"/>
          </p:cNvSpPr>
          <p:nvPr/>
        </p:nvSpPr>
        <p:spPr bwMode="auto">
          <a:xfrm>
            <a:off x="684213" y="365125"/>
            <a:ext cx="8147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                              Neustadt-Glewe Geothermal Heating Plant</a:t>
            </a:r>
          </a:p>
        </p:txBody>
      </p:sp>
      <p:sp>
        <p:nvSpPr>
          <p:cNvPr id="36868" name="Text Box 1028"/>
          <p:cNvSpPr txBox="1">
            <a:spLocks noChangeArrowheads="1"/>
          </p:cNvSpPr>
          <p:nvPr/>
        </p:nvSpPr>
        <p:spPr bwMode="auto">
          <a:xfrm>
            <a:off x="304800" y="6248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Reduction of emission</a:t>
            </a:r>
          </a:p>
        </p:txBody>
      </p:sp>
      <p:graphicFrame>
        <p:nvGraphicFramePr>
          <p:cNvPr id="36869" name="Object 1030"/>
          <p:cNvGraphicFramePr>
            <a:graphicFrameLocks noChangeAspect="1"/>
          </p:cNvGraphicFramePr>
          <p:nvPr/>
        </p:nvGraphicFramePr>
        <p:xfrm>
          <a:off x="-152400" y="1143000"/>
          <a:ext cx="9296400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3" name="Designer Zeichnung" r:id="rId3" imgW="9369552" imgH="4700016" progId="Designer.Drawing.7">
                  <p:embed/>
                </p:oleObj>
              </mc:Choice>
              <mc:Fallback>
                <p:oleObj name="Designer Zeichnung" r:id="rId3" imgW="9369552" imgH="4700016" progId="Designer.Drawing.7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1143000"/>
                        <a:ext cx="9296400" cy="466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57413" eaLnBrk="1" fontAlgn="auto" hangingPunct="1">
              <a:spcAft>
                <a:spcPts val="0"/>
              </a:spcAft>
              <a:defRPr/>
            </a:pPr>
            <a:r>
              <a:rPr lang="is-IS" dirty="0" smtClean="0"/>
              <a:t>Mannvit at a glance</a:t>
            </a:r>
            <a:endParaRPr lang="en-US" dirty="0"/>
          </a:p>
        </p:txBody>
      </p:sp>
      <p:sp>
        <p:nvSpPr>
          <p:cNvPr id="12291" name="Content Placeholder 4"/>
          <p:cNvSpPr>
            <a:spLocks noGrp="1"/>
          </p:cNvSpPr>
          <p:nvPr>
            <p:ph idx="14"/>
          </p:nvPr>
        </p:nvSpPr>
        <p:spPr>
          <a:xfrm>
            <a:off x="684213" y="2133600"/>
            <a:ext cx="3787775" cy="4175125"/>
          </a:xfrm>
        </p:spPr>
        <p:txBody>
          <a:bodyPr/>
          <a:lstStyle/>
          <a:p>
            <a:pPr marL="0" indent="0" eaLnBrk="1" hangingPunct="1">
              <a:buClr>
                <a:srgbClr val="7F7F7F"/>
              </a:buClr>
              <a:buFont typeface="Arial" charset="0"/>
              <a:buNone/>
            </a:pPr>
            <a:r>
              <a:rPr lang="en-US" altLang="de-DE" b="1" smtClean="0"/>
              <a:t>An international consultancy offering a wide range of services in the fields of </a:t>
            </a:r>
            <a:r>
              <a:rPr lang="en-US" altLang="de-DE" b="1" u="sng" smtClean="0"/>
              <a:t>engineering, consulting, management and operations</a:t>
            </a:r>
            <a:endParaRPr lang="en-US" altLang="de-DE" b="1" smtClean="0"/>
          </a:p>
        </p:txBody>
      </p:sp>
      <p:sp>
        <p:nvSpPr>
          <p:cNvPr id="12292" name="Content Placeholder 4"/>
          <p:cNvSpPr txBox="1">
            <a:spLocks/>
          </p:cNvSpPr>
          <p:nvPr/>
        </p:nvSpPr>
        <p:spPr bwMode="auto">
          <a:xfrm>
            <a:off x="4672013" y="2205038"/>
            <a:ext cx="38877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41" tIns="47871" rIns="95741" bIns="47871"/>
          <a:lstStyle>
            <a:lvl1pPr marL="358775" indent="-358775" defTabSz="957263" eaLnBrk="0" hangingPunct="0">
              <a:spcBef>
                <a:spcPct val="20000"/>
              </a:spcBef>
              <a:buSzPct val="120000"/>
              <a:buFont typeface="Arial" charset="0"/>
              <a:buChar char="•"/>
              <a:defRPr sz="2000">
                <a:solidFill>
                  <a:srgbClr val="414141"/>
                </a:solidFill>
                <a:latin typeface="Calibri" pitchFamily="34" charset="0"/>
              </a:defRPr>
            </a:lvl1pPr>
            <a:lvl2pPr marL="777875" indent="-298450" defTabSz="957263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414141"/>
                </a:solidFill>
                <a:latin typeface="Calibri" pitchFamily="34" charset="0"/>
              </a:defRPr>
            </a:lvl2pPr>
            <a:lvl3pPr marL="1195388" indent="-238125" defTabSz="957263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414141"/>
                </a:solidFill>
                <a:latin typeface="Calibri" pitchFamily="34" charset="0"/>
              </a:defRPr>
            </a:lvl3pPr>
            <a:lvl4pPr marL="1674813" indent="-238125" defTabSz="957263" eaLnBrk="0" hangingPunct="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414141"/>
                </a:solidFill>
                <a:latin typeface="Calibri" pitchFamily="34" charset="0"/>
              </a:defRPr>
            </a:lvl4pPr>
            <a:lvl5pPr marL="2152650" indent="-238125" defTabSz="957263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414141"/>
                </a:solidFill>
                <a:latin typeface="Calibri" pitchFamily="34" charset="0"/>
              </a:defRPr>
            </a:lvl5pPr>
            <a:lvl6pPr marL="2609850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414141"/>
                </a:solidFill>
                <a:latin typeface="Calibri" pitchFamily="34" charset="0"/>
              </a:defRPr>
            </a:lvl6pPr>
            <a:lvl7pPr marL="3067050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414141"/>
                </a:solidFill>
                <a:latin typeface="Calibri" pitchFamily="34" charset="0"/>
              </a:defRPr>
            </a:lvl7pPr>
            <a:lvl8pPr marL="3524250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414141"/>
                </a:solidFill>
                <a:latin typeface="Calibri" pitchFamily="34" charset="0"/>
              </a:defRPr>
            </a:lvl8pPr>
            <a:lvl9pPr marL="3981450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41414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7F7F7F"/>
              </a:buClr>
              <a:buSzPct val="100000"/>
            </a:pPr>
            <a:r>
              <a:rPr lang="en-US" altLang="de-DE"/>
              <a:t>Founded in 1963, 400 Employees</a:t>
            </a:r>
          </a:p>
          <a:p>
            <a:pPr eaLnBrk="1" hangingPunct="1">
              <a:buClr>
                <a:srgbClr val="7F7F7F"/>
              </a:buClr>
              <a:buSzPct val="100000"/>
            </a:pPr>
            <a:r>
              <a:rPr lang="is-IS" altLang="de-DE"/>
              <a:t>Turnover 2012: 44 million EUR</a:t>
            </a:r>
            <a:endParaRPr lang="en-US" altLang="de-DE"/>
          </a:p>
          <a:p>
            <a:pPr eaLnBrk="1" hangingPunct="1">
              <a:buClr>
                <a:srgbClr val="7F7F7F"/>
              </a:buClr>
              <a:buSzPct val="100000"/>
            </a:pPr>
            <a:r>
              <a:rPr lang="en-US" altLang="de-DE"/>
              <a:t>Employee-owned by over 100 shareholders</a:t>
            </a:r>
          </a:p>
          <a:p>
            <a:pPr eaLnBrk="1" hangingPunct="1">
              <a:buClr>
                <a:srgbClr val="7F7F7F"/>
              </a:buClr>
              <a:buSzPct val="100000"/>
            </a:pPr>
            <a:r>
              <a:rPr lang="en-US" altLang="de-DE"/>
              <a:t>Geothermal and Hydro more than 40 years </a:t>
            </a:r>
          </a:p>
          <a:p>
            <a:pPr eaLnBrk="1" hangingPunct="1">
              <a:buClr>
                <a:srgbClr val="7F7F7F"/>
              </a:buClr>
              <a:buSzPct val="100000"/>
            </a:pPr>
            <a:r>
              <a:rPr lang="en-US" altLang="de-DE"/>
              <a:t>Management Systems certified</a:t>
            </a:r>
            <a:r>
              <a:rPr lang="is-IS" altLang="de-DE"/>
              <a:t>: </a:t>
            </a:r>
            <a:br>
              <a:rPr lang="is-IS" altLang="de-DE"/>
            </a:br>
            <a:r>
              <a:rPr lang="is-IS" altLang="de-DE" sz="1600"/>
              <a:t>ISO 9001, ISO 14001, OHSAS 18001</a:t>
            </a:r>
            <a:endParaRPr lang="en-US" altLang="de-DE" sz="1600"/>
          </a:p>
        </p:txBody>
      </p:sp>
      <p:grpSp>
        <p:nvGrpSpPr>
          <p:cNvPr id="12293" name="Group 3"/>
          <p:cNvGrpSpPr>
            <a:grpSpLocks/>
          </p:cNvGrpSpPr>
          <p:nvPr/>
        </p:nvGrpSpPr>
        <p:grpSpPr bwMode="auto">
          <a:xfrm>
            <a:off x="4891088" y="5207000"/>
            <a:ext cx="930275" cy="765175"/>
            <a:chOff x="5246642" y="5373216"/>
            <a:chExt cx="1008112" cy="764623"/>
          </a:xfrm>
        </p:grpSpPr>
        <p:pic>
          <p:nvPicPr>
            <p:cNvPr id="12300" name="Picture 2" descr="S:\0-vnr\000\Logobanki\BSI-vottun\BSI-Cert_BLK_OR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30" b="20605"/>
            <a:stretch>
              <a:fillRect/>
            </a:stretch>
          </p:blipFill>
          <p:spPr bwMode="auto">
            <a:xfrm>
              <a:off x="5385048" y="5373216"/>
              <a:ext cx="732746" cy="605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Box 2"/>
            <p:cNvSpPr txBox="1">
              <a:spLocks noChangeArrowheads="1"/>
            </p:cNvSpPr>
            <p:nvPr/>
          </p:nvSpPr>
          <p:spPr bwMode="auto">
            <a:xfrm>
              <a:off x="5246642" y="5922395"/>
              <a:ext cx="100811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 eaLnBrk="0" hangingPunct="0">
                <a:spcBef>
                  <a:spcPct val="20000"/>
                </a:spcBef>
                <a:buSzPct val="120000"/>
                <a:buFont typeface="Arial" charset="0"/>
                <a:buChar char="•"/>
                <a:defRPr sz="2000">
                  <a:solidFill>
                    <a:srgbClr val="414141"/>
                  </a:solidFill>
                  <a:latin typeface="Calibri" pitchFamily="34" charset="0"/>
                </a:defRPr>
              </a:lvl1pPr>
              <a:lvl2pPr marL="742950" indent="-285750" defTabSz="957263" eaLnBrk="0" hangingPunct="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rgbClr val="414141"/>
                  </a:solidFill>
                  <a:latin typeface="Calibri" pitchFamily="34" charset="0"/>
                </a:defRPr>
              </a:lvl2pPr>
              <a:lvl3pPr marL="1143000" indent="-228600" defTabSz="957263" eaLnBrk="0" hangingPunct="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414141"/>
                  </a:solidFill>
                  <a:latin typeface="Calibri" pitchFamily="34" charset="0"/>
                </a:defRPr>
              </a:lvl3pPr>
              <a:lvl4pPr marL="1600200" indent="-228600" defTabSz="957263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rgbClr val="414141"/>
                  </a:solidFill>
                  <a:latin typeface="Calibri" pitchFamily="34" charset="0"/>
                </a:defRPr>
              </a:lvl4pPr>
              <a:lvl5pPr marL="2057400" indent="-228600" defTabSz="957263" eaLnBrk="0" hangingPunct="0">
                <a:spcBef>
                  <a:spcPct val="20000"/>
                </a:spcBef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is-IS" altLang="de-DE" sz="800" i="1">
                  <a:solidFill>
                    <a:srgbClr val="595959"/>
                  </a:solidFill>
                  <a:latin typeface="Arial" charset="0"/>
                  <a:cs typeface="Arial" charset="0"/>
                </a:rPr>
                <a:t>FS 551557</a:t>
              </a:r>
              <a:endParaRPr lang="en-US" altLang="de-DE" sz="800" i="1">
                <a:solidFill>
                  <a:srgbClr val="595959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5868988" y="5207000"/>
            <a:ext cx="930275" cy="765175"/>
            <a:chOff x="5246642" y="5373216"/>
            <a:chExt cx="1008112" cy="764623"/>
          </a:xfrm>
        </p:grpSpPr>
        <p:pic>
          <p:nvPicPr>
            <p:cNvPr id="12298" name="Picture 2" descr="S:\0-vnr\000\Logobanki\BSI-vottun\BSI-Cert_BLK_OR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30" b="20605"/>
            <a:stretch>
              <a:fillRect/>
            </a:stretch>
          </p:blipFill>
          <p:spPr bwMode="auto">
            <a:xfrm>
              <a:off x="5385048" y="5373216"/>
              <a:ext cx="732746" cy="605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TextBox 9"/>
            <p:cNvSpPr txBox="1">
              <a:spLocks noChangeArrowheads="1"/>
            </p:cNvSpPr>
            <p:nvPr/>
          </p:nvSpPr>
          <p:spPr bwMode="auto">
            <a:xfrm>
              <a:off x="5246642" y="5922395"/>
              <a:ext cx="100811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 eaLnBrk="0" hangingPunct="0">
                <a:spcBef>
                  <a:spcPct val="20000"/>
                </a:spcBef>
                <a:buSzPct val="120000"/>
                <a:buFont typeface="Arial" charset="0"/>
                <a:buChar char="•"/>
                <a:defRPr sz="2000">
                  <a:solidFill>
                    <a:srgbClr val="414141"/>
                  </a:solidFill>
                  <a:latin typeface="Calibri" pitchFamily="34" charset="0"/>
                </a:defRPr>
              </a:lvl1pPr>
              <a:lvl2pPr marL="742950" indent="-285750" defTabSz="957263" eaLnBrk="0" hangingPunct="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rgbClr val="414141"/>
                  </a:solidFill>
                  <a:latin typeface="Calibri" pitchFamily="34" charset="0"/>
                </a:defRPr>
              </a:lvl2pPr>
              <a:lvl3pPr marL="1143000" indent="-228600" defTabSz="957263" eaLnBrk="0" hangingPunct="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414141"/>
                  </a:solidFill>
                  <a:latin typeface="Calibri" pitchFamily="34" charset="0"/>
                </a:defRPr>
              </a:lvl3pPr>
              <a:lvl4pPr marL="1600200" indent="-228600" defTabSz="957263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rgbClr val="414141"/>
                  </a:solidFill>
                  <a:latin typeface="Calibri" pitchFamily="34" charset="0"/>
                </a:defRPr>
              </a:lvl4pPr>
              <a:lvl5pPr marL="2057400" indent="-228600" defTabSz="957263" eaLnBrk="0" hangingPunct="0">
                <a:spcBef>
                  <a:spcPct val="20000"/>
                </a:spcBef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is-IS" altLang="de-DE" sz="800" i="1">
                  <a:solidFill>
                    <a:srgbClr val="595959"/>
                  </a:solidFill>
                  <a:latin typeface="Arial" charset="0"/>
                  <a:cs typeface="Arial" charset="0"/>
                </a:rPr>
                <a:t>EMS 567779</a:t>
              </a:r>
              <a:endParaRPr lang="en-US" altLang="de-DE" sz="800" i="1">
                <a:solidFill>
                  <a:srgbClr val="595959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295" name="Group 10"/>
          <p:cNvGrpSpPr>
            <a:grpSpLocks/>
          </p:cNvGrpSpPr>
          <p:nvPr/>
        </p:nvGrpSpPr>
        <p:grpSpPr bwMode="auto">
          <a:xfrm>
            <a:off x="6846888" y="5207000"/>
            <a:ext cx="930275" cy="765175"/>
            <a:chOff x="5246642" y="5373216"/>
            <a:chExt cx="1008112" cy="764623"/>
          </a:xfrm>
        </p:grpSpPr>
        <p:pic>
          <p:nvPicPr>
            <p:cNvPr id="12296" name="Picture 2" descr="S:\0-vnr\000\Logobanki\BSI-vottun\BSI-Cert_BLK_OR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30" b="20605"/>
            <a:stretch>
              <a:fillRect/>
            </a:stretch>
          </p:blipFill>
          <p:spPr bwMode="auto">
            <a:xfrm>
              <a:off x="5385048" y="5373216"/>
              <a:ext cx="732746" cy="605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Box 12"/>
            <p:cNvSpPr txBox="1">
              <a:spLocks noChangeArrowheads="1"/>
            </p:cNvSpPr>
            <p:nvPr/>
          </p:nvSpPr>
          <p:spPr bwMode="auto">
            <a:xfrm>
              <a:off x="5246642" y="5922395"/>
              <a:ext cx="100811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 eaLnBrk="0" hangingPunct="0">
                <a:spcBef>
                  <a:spcPct val="20000"/>
                </a:spcBef>
                <a:buSzPct val="120000"/>
                <a:buFont typeface="Arial" charset="0"/>
                <a:buChar char="•"/>
                <a:defRPr sz="2000">
                  <a:solidFill>
                    <a:srgbClr val="414141"/>
                  </a:solidFill>
                  <a:latin typeface="Calibri" pitchFamily="34" charset="0"/>
                </a:defRPr>
              </a:lvl1pPr>
              <a:lvl2pPr marL="742950" indent="-285750" defTabSz="957263" eaLnBrk="0" hangingPunct="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rgbClr val="414141"/>
                  </a:solidFill>
                  <a:latin typeface="Calibri" pitchFamily="34" charset="0"/>
                </a:defRPr>
              </a:lvl2pPr>
              <a:lvl3pPr marL="1143000" indent="-228600" defTabSz="957263" eaLnBrk="0" hangingPunct="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414141"/>
                  </a:solidFill>
                  <a:latin typeface="Calibri" pitchFamily="34" charset="0"/>
                </a:defRPr>
              </a:lvl3pPr>
              <a:lvl4pPr marL="1600200" indent="-228600" defTabSz="957263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rgbClr val="414141"/>
                  </a:solidFill>
                  <a:latin typeface="Calibri" pitchFamily="34" charset="0"/>
                </a:defRPr>
              </a:lvl4pPr>
              <a:lvl5pPr marL="2057400" indent="-228600" defTabSz="957263" eaLnBrk="0" hangingPunct="0">
                <a:spcBef>
                  <a:spcPct val="20000"/>
                </a:spcBef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41414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is-IS" altLang="de-DE" sz="800" i="1">
                  <a:solidFill>
                    <a:srgbClr val="595959"/>
                  </a:solidFill>
                  <a:latin typeface="Arial" charset="0"/>
                  <a:cs typeface="Arial" charset="0"/>
                </a:rPr>
                <a:t>OHS  567778</a:t>
              </a:r>
              <a:endParaRPr lang="en-US" altLang="de-DE" sz="800" i="1">
                <a:solidFill>
                  <a:srgbClr val="595959"/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1890713" y="1657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179070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647825" y="-69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1709738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662113" y="1614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914400" y="48006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295275" y="6278563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  <a:cs typeface="Arial" charset="0"/>
              </a:rPr>
              <a:t>Interactions</a:t>
            </a:r>
          </a:p>
        </p:txBody>
      </p:sp>
      <p:graphicFrame>
        <p:nvGraphicFramePr>
          <p:cNvPr id="37897" name="Object 10"/>
          <p:cNvGraphicFramePr>
            <a:graphicFrameLocks noChangeAspect="1"/>
          </p:cNvGraphicFramePr>
          <p:nvPr/>
        </p:nvGraphicFramePr>
        <p:xfrm>
          <a:off x="142875" y="922338"/>
          <a:ext cx="7924800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CorelDRAW" r:id="rId4" imgW="10725150" imgH="6791325" progId="CorelDRAW.Graphic.9">
                  <p:embed/>
                </p:oleObj>
              </mc:Choice>
              <mc:Fallback>
                <p:oleObj name="CorelDRAW" r:id="rId4" imgW="10725150" imgH="6791325" progId="CorelDRAW.Graphic.9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922338"/>
                        <a:ext cx="7924800" cy="522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8" name="Text Box 11"/>
          <p:cNvSpPr txBox="1">
            <a:spLocks noChangeArrowheads="1"/>
          </p:cNvSpPr>
          <p:nvPr/>
        </p:nvSpPr>
        <p:spPr bwMode="auto">
          <a:xfrm>
            <a:off x="4267200" y="365125"/>
            <a:ext cx="4564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  <a:cs typeface="Arial" charset="0"/>
              </a:rPr>
              <a:t>Monitoring of plant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5"/>
          <p:cNvSpPr txBox="1">
            <a:spLocks noChangeArrowheads="1"/>
          </p:cNvSpPr>
          <p:nvPr/>
        </p:nvSpPr>
        <p:spPr bwMode="auto">
          <a:xfrm>
            <a:off x="2771775" y="260350"/>
            <a:ext cx="6127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  <a:cs typeface="Arial" charset="0"/>
              </a:rPr>
              <a:t>Monitoring of plant operation</a:t>
            </a:r>
            <a:endParaRPr lang="de-DE" altLang="de-DE" sz="2000">
              <a:latin typeface="Arial" charset="0"/>
              <a:cs typeface="Arial" charset="0"/>
            </a:endParaRPr>
          </a:p>
        </p:txBody>
      </p:sp>
      <p:sp>
        <p:nvSpPr>
          <p:cNvPr id="41987" name="Text Box 16"/>
          <p:cNvSpPr txBox="1">
            <a:spLocks noChangeArrowheads="1"/>
          </p:cNvSpPr>
          <p:nvPr/>
        </p:nvSpPr>
        <p:spPr bwMode="auto">
          <a:xfrm>
            <a:off x="296863" y="6248400"/>
            <a:ext cx="7543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de-DE" altLang="de-DE" sz="2000">
                <a:solidFill>
                  <a:srgbClr val="000000"/>
                </a:solidFill>
                <a:latin typeface="Arial" charset="0"/>
                <a:cs typeface="Arial" charset="0"/>
              </a:rPr>
              <a:t>Monitoring program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539750" y="989013"/>
            <a:ext cx="7632700" cy="5040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de-DE" sz="1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solids</a:t>
            </a:r>
            <a:endParaRPr lang="de-DE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solids</a:t>
            </a:r>
            <a:endParaRPr lang="de-DE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solids</a:t>
            </a:r>
            <a:endParaRPr lang="de-DE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endParaRPr lang="de-DE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</a:t>
            </a:r>
            <a:endParaRPr lang="de-DE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</a:p>
          <a:p>
            <a:pPr>
              <a:spcBef>
                <a:spcPts val="1200"/>
              </a:spcBef>
              <a:buFontTx/>
              <a:buChar char="-"/>
              <a:defRPr/>
            </a:pPr>
            <a:r>
              <a:rPr lang="de-DE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potential</a:t>
            </a: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endParaRPr lang="de-DE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de-DE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endParaRPr lang="de-DE" sz="1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43188"/>
            <a:ext cx="446405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Inhaltsplatzhalter 2"/>
          <p:cNvSpPr txBox="1">
            <a:spLocks/>
          </p:cNvSpPr>
          <p:nvPr/>
        </p:nvSpPr>
        <p:spPr bwMode="auto">
          <a:xfrm>
            <a:off x="5651500" y="5805488"/>
            <a:ext cx="35290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de-DE" altLang="de-DE" sz="1200" i="1">
                <a:solidFill>
                  <a:srgbClr val="000000"/>
                </a:solidFill>
                <a:latin typeface="Arial" charset="0"/>
                <a:cs typeface="Arial" charset="0"/>
              </a:rPr>
              <a:t>Sampling points in the Neustadt-Glewe geothermal plant</a:t>
            </a:r>
          </a:p>
        </p:txBody>
      </p:sp>
      <p:pic>
        <p:nvPicPr>
          <p:cNvPr id="8" name="Grafi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16" y="908720"/>
            <a:ext cx="2858083" cy="1459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92" name="Inhaltsplatzhalter 2"/>
          <p:cNvSpPr txBox="1">
            <a:spLocks/>
          </p:cNvSpPr>
          <p:nvPr/>
        </p:nvSpPr>
        <p:spPr bwMode="auto">
          <a:xfrm>
            <a:off x="5292725" y="2276475"/>
            <a:ext cx="35274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de-DE" altLang="de-DE" sz="1200" i="1">
                <a:solidFill>
                  <a:srgbClr val="000000"/>
                </a:solidFill>
                <a:latin typeface="Futura Bk BT" pitchFamily="34" charset="0"/>
              </a:rPr>
              <a:t>Filter unit for control of the particle load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2" name="Designer Zeichnung" r:id="rId4" imgW="5514975" imgH="4391025" progId="Designer.Drawing.6">
                  <p:embed/>
                </p:oleObj>
              </mc:Choice>
              <mc:Fallback>
                <p:oleObj name="Designer Zeichnung" r:id="rId4" imgW="5514975" imgH="4391025" progId="Designer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990600" y="381000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Futura Md BT" pitchFamily="34" charset="0"/>
              </a:rPr>
              <a:t>                                                    </a:t>
            </a:r>
            <a:r>
              <a:rPr lang="de-DE" altLang="de-DE" sz="2000" b="1">
                <a:latin typeface="Arial" charset="0"/>
                <a:cs typeface="Arial" charset="0"/>
              </a:rPr>
              <a:t>Monitoring of plant operation</a:t>
            </a: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304800" y="6248400"/>
            <a:ext cx="723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400">
              <a:latin typeface="Futura Md BT" pitchFamily="34" charset="0"/>
            </a:endParaRPr>
          </a:p>
        </p:txBody>
      </p:sp>
      <p:sp>
        <p:nvSpPr>
          <p:cNvPr id="43013" name="Text Box 10"/>
          <p:cNvSpPr txBox="1">
            <a:spLocks noChangeArrowheads="1"/>
          </p:cNvSpPr>
          <p:nvPr/>
        </p:nvSpPr>
        <p:spPr bwMode="auto">
          <a:xfrm>
            <a:off x="304800" y="6237288"/>
            <a:ext cx="723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latin typeface="Futura Md BT" pitchFamily="34" charset="0"/>
              </a:rPr>
              <a:t> </a:t>
            </a:r>
            <a:r>
              <a:rPr lang="en-US" altLang="de-DE" sz="2000">
                <a:latin typeface="Arial" charset="0"/>
                <a:cs typeface="Arial" charset="0"/>
              </a:rPr>
              <a:t>Filter screen clogging - </a:t>
            </a:r>
            <a:r>
              <a:rPr lang="de-DE" altLang="de-DE" sz="2000">
                <a:latin typeface="Arial" charset="0"/>
                <a:cs typeface="Arial" charset="0"/>
              </a:rPr>
              <a:t>Soft Acidizing</a:t>
            </a:r>
          </a:p>
        </p:txBody>
      </p:sp>
      <p:pic>
        <p:nvPicPr>
          <p:cNvPr id="43014" name="Picture 13" descr="NG31_2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/>
          <a:stretch>
            <a:fillRect/>
          </a:stretch>
        </p:blipFill>
        <p:spPr bwMode="auto">
          <a:xfrm>
            <a:off x="638175" y="981075"/>
            <a:ext cx="27638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3046413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11188" y="2952750"/>
            <a:ext cx="3255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charset="0"/>
                <a:cs typeface="Arial" charset="0"/>
              </a:rPr>
              <a:t>Mineral precipitation due to cooling/pressure degrease</a:t>
            </a:r>
          </a:p>
        </p:txBody>
      </p:sp>
      <p:sp>
        <p:nvSpPr>
          <p:cNvPr id="2" name="Pfeil nach rechts 1"/>
          <p:cNvSpPr/>
          <p:nvPr/>
        </p:nvSpPr>
        <p:spPr bwMode="auto">
          <a:xfrm>
            <a:off x="3708400" y="1736725"/>
            <a:ext cx="669925" cy="431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43018" name="Text Box 8"/>
          <p:cNvSpPr txBox="1">
            <a:spLocks noChangeArrowheads="1"/>
          </p:cNvSpPr>
          <p:nvPr/>
        </p:nvSpPr>
        <p:spPr bwMode="auto">
          <a:xfrm>
            <a:off x="4502150" y="2894013"/>
            <a:ext cx="3255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charset="0"/>
                <a:cs typeface="Arial" charset="0"/>
              </a:rPr>
              <a:t>Degreasing injectivity due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charset="0"/>
                <a:cs typeface="Arial" charset="0"/>
              </a:rPr>
              <a:t>filter screen clogging</a:t>
            </a:r>
          </a:p>
        </p:txBody>
      </p:sp>
      <p:pic>
        <p:nvPicPr>
          <p:cNvPr id="43019" name="Grafik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673475"/>
            <a:ext cx="27813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Grafik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673475"/>
            <a:ext cx="297021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Text Box 8"/>
          <p:cNvSpPr txBox="1">
            <a:spLocks noChangeArrowheads="1"/>
          </p:cNvSpPr>
          <p:nvPr/>
        </p:nvSpPr>
        <p:spPr bwMode="auto">
          <a:xfrm>
            <a:off x="658813" y="5683250"/>
            <a:ext cx="3255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charset="0"/>
                <a:cs typeface="Arial" charset="0"/>
              </a:rPr>
              <a:t>Soft acidzing</a:t>
            </a:r>
          </a:p>
        </p:txBody>
      </p:sp>
      <p:sp>
        <p:nvSpPr>
          <p:cNvPr id="43022" name="Text Box 8"/>
          <p:cNvSpPr txBox="1">
            <a:spLocks noChangeArrowheads="1"/>
          </p:cNvSpPr>
          <p:nvPr/>
        </p:nvSpPr>
        <p:spPr bwMode="auto">
          <a:xfrm>
            <a:off x="4572000" y="5661025"/>
            <a:ext cx="3940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charset="0"/>
                <a:cs typeface="Arial" charset="0"/>
              </a:rPr>
              <a:t>Significant injectivity rise </a:t>
            </a:r>
          </a:p>
        </p:txBody>
      </p:sp>
      <p:sp>
        <p:nvSpPr>
          <p:cNvPr id="21" name="Pfeil nach rechts 20"/>
          <p:cNvSpPr/>
          <p:nvPr/>
        </p:nvSpPr>
        <p:spPr bwMode="auto">
          <a:xfrm>
            <a:off x="3654425" y="4451350"/>
            <a:ext cx="669925" cy="431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lang="de-DE" sz="2400">
              <a:solidFill>
                <a:schemeClr val="tx1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 bwMode="auto">
          <a:xfrm>
            <a:off x="4914900" y="4365625"/>
            <a:ext cx="2882900" cy="0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025" name="Text Box 8"/>
          <p:cNvSpPr txBox="1">
            <a:spLocks noChangeArrowheads="1"/>
          </p:cNvSpPr>
          <p:nvPr/>
        </p:nvSpPr>
        <p:spPr bwMode="auto">
          <a:xfrm>
            <a:off x="7797800" y="4225925"/>
            <a:ext cx="1133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200">
                <a:latin typeface="Arial" charset="0"/>
                <a:cs typeface="Arial" charset="0"/>
              </a:rPr>
              <a:t>9.4   - before</a:t>
            </a:r>
          </a:p>
        </p:txBody>
      </p:sp>
      <p:cxnSp>
        <p:nvCxnSpPr>
          <p:cNvPr id="27" name="Gerade Verbindung 26"/>
          <p:cNvCxnSpPr/>
          <p:nvPr/>
        </p:nvCxnSpPr>
        <p:spPr bwMode="auto">
          <a:xfrm>
            <a:off x="6356350" y="4137025"/>
            <a:ext cx="1441450" cy="0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027" name="Text Box 8"/>
          <p:cNvSpPr txBox="1">
            <a:spLocks noChangeArrowheads="1"/>
          </p:cNvSpPr>
          <p:nvPr/>
        </p:nvSpPr>
        <p:spPr bwMode="auto">
          <a:xfrm>
            <a:off x="7777163" y="3998913"/>
            <a:ext cx="1135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200">
                <a:latin typeface="Arial" charset="0"/>
                <a:cs typeface="Arial" charset="0"/>
              </a:rPr>
              <a:t>14.5 - after</a:t>
            </a:r>
          </a:p>
        </p:txBody>
      </p:sp>
      <p:sp>
        <p:nvSpPr>
          <p:cNvPr id="43028" name="Rechteck 21"/>
          <p:cNvSpPr>
            <a:spLocks noChangeArrowheads="1"/>
          </p:cNvSpPr>
          <p:nvPr/>
        </p:nvSpPr>
        <p:spPr bwMode="auto">
          <a:xfrm>
            <a:off x="7812088" y="3506788"/>
            <a:ext cx="971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charset="0"/>
                <a:cs typeface="Arial" charset="0"/>
              </a:rPr>
              <a:t>Injectivity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200">
                <a:latin typeface="Arial" charset="0"/>
                <a:cs typeface="Arial" charset="0"/>
              </a:rPr>
              <a:t>m</a:t>
            </a:r>
            <a:r>
              <a:rPr lang="en-US" altLang="de-DE" sz="1200" baseline="30000">
                <a:latin typeface="Arial" charset="0"/>
                <a:cs typeface="Arial" charset="0"/>
              </a:rPr>
              <a:t>3</a:t>
            </a:r>
            <a:r>
              <a:rPr lang="en-US" altLang="de-DE" sz="1200">
                <a:latin typeface="Arial" charset="0"/>
                <a:cs typeface="Arial" charset="0"/>
              </a:rPr>
              <a:t>/(h*bar)</a:t>
            </a:r>
            <a:endParaRPr lang="de-DE" altLang="de-DE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1" name="Designer Zeichnung" r:id="rId3" imgW="5514975" imgH="4391025" progId="Designer.Drawing.6">
                  <p:embed/>
                </p:oleObj>
              </mc:Choice>
              <mc:Fallback>
                <p:oleObj name="Designer Zeichnung" r:id="rId3" imgW="5514975" imgH="4391025" progId="Designer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8100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graphicFrame>
        <p:nvGraphicFramePr>
          <p:cNvPr id="44036" name="Object 5"/>
          <p:cNvGraphicFramePr>
            <a:graphicFrameLocks noChangeAspect="1"/>
          </p:cNvGraphicFramePr>
          <p:nvPr/>
        </p:nvGraphicFramePr>
        <p:xfrm>
          <a:off x="8077200" y="6019800"/>
          <a:ext cx="685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2" name="Designer Zeichnung" r:id="rId5" imgW="5514975" imgH="4391025" progId="Designer.Drawing.6">
                  <p:embed/>
                </p:oleObj>
              </mc:Choice>
              <mc:Fallback>
                <p:oleObj name="Designer Zeichnung" r:id="rId5" imgW="5514975" imgH="4391025" progId="Designer.Drawing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685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09600" y="1219200"/>
            <a:ext cx="70104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959100" algn="l"/>
                <a:tab pos="4000500" algn="l"/>
                <a:tab pos="4762500" algn="l"/>
              </a:tabLst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959100" algn="l"/>
                <a:tab pos="4000500" algn="l"/>
                <a:tab pos="4762500" algn="l"/>
              </a:tabLst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959100" algn="l"/>
                <a:tab pos="4000500" algn="l"/>
                <a:tab pos="47625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959100" algn="l"/>
                <a:tab pos="4000500" algn="l"/>
                <a:tab pos="47625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959100" algn="l"/>
                <a:tab pos="4000500" algn="l"/>
                <a:tab pos="47625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59100" algn="l"/>
                <a:tab pos="4000500" algn="l"/>
                <a:tab pos="47625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59100" algn="l"/>
                <a:tab pos="4000500" algn="l"/>
                <a:tab pos="47625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59100" algn="l"/>
                <a:tab pos="4000500" algn="l"/>
                <a:tab pos="47625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59100" algn="l"/>
                <a:tab pos="4000500" algn="l"/>
                <a:tab pos="47625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 u="sng">
                <a:solidFill>
                  <a:srgbClr val="FF0000"/>
                </a:solidFill>
                <a:latin typeface="Arial" charset="0"/>
                <a:cs typeface="Arial" charset="0"/>
              </a:rPr>
              <a:t>Injection well:</a:t>
            </a:r>
            <a:r>
              <a:rPr lang="de-DE" altLang="de-DE" sz="1800">
                <a:solidFill>
                  <a:srgbClr val="FF0000"/>
                </a:solidFill>
                <a:latin typeface="Arial" charset="0"/>
                <a:cs typeface="Arial" charset="0"/>
              </a:rPr>
              <a:t>	in operation since1986!</a:t>
            </a:r>
            <a:endParaRPr lang="de-DE" altLang="de-DE" sz="180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de-DE" altLang="de-DE" sz="1800">
                <a:latin typeface="Arial" charset="0"/>
                <a:cs typeface="Arial" charset="0"/>
              </a:rPr>
              <a:t>		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Geological formation </a:t>
            </a:r>
            <a:r>
              <a:rPr lang="de-DE" altLang="de-DE" sz="1800">
                <a:latin typeface="Arial" charset="0"/>
                <a:cs typeface="Arial" charset="0"/>
              </a:rPr>
              <a:t>	</a:t>
            </a: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Hettangian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Depth:</a:t>
            </a:r>
            <a:r>
              <a:rPr lang="de-DE" altLang="de-DE" sz="1800">
                <a:latin typeface="Arial" charset="0"/>
                <a:cs typeface="Arial" charset="0"/>
              </a:rPr>
              <a:t>	</a:t>
            </a: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1,470 m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Production temperature :</a:t>
            </a:r>
            <a:r>
              <a:rPr lang="de-DE" altLang="de-DE" sz="1800">
                <a:latin typeface="Arial" charset="0"/>
                <a:cs typeface="Arial" charset="0"/>
              </a:rPr>
              <a:t>	</a:t>
            </a: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61 °C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Injection temperature:</a:t>
            </a:r>
            <a:r>
              <a:rPr lang="de-DE" altLang="de-DE" sz="1800">
                <a:latin typeface="Arial" charset="0"/>
                <a:cs typeface="Arial" charset="0"/>
              </a:rPr>
              <a:t>	</a:t>
            </a: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20 to 40°C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Mineralisation: 	</a:t>
            </a:r>
            <a:r>
              <a:rPr lang="de-DE" altLang="de-DE" sz="1800">
                <a:latin typeface="Arial" charset="0"/>
                <a:cs typeface="Arial" charset="0"/>
              </a:rPr>
              <a:t>158 g/l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charset="0"/>
                <a:cs typeface="Arial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charset="0"/>
                <a:cs typeface="Arial" charset="0"/>
              </a:rPr>
              <a:t>Porosity: 	</a:t>
            </a: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25 %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Permeability: 	0.6 µm²</a:t>
            </a:r>
            <a:b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de-DE" altLang="de-DE" sz="180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  <a:latin typeface="Arial" charset="0"/>
                <a:cs typeface="Arial" charset="0"/>
              </a:rPr>
              <a:t>Injection flowrates: 	up to 60 m³/h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DE" altLang="de-DE" sz="2000">
              <a:latin typeface="Futura Md BT" pitchFamily="34" charset="0"/>
            </a:endParaRPr>
          </a:p>
        </p:txBody>
      </p:sp>
      <p:graphicFrame>
        <p:nvGraphicFramePr>
          <p:cNvPr id="44038" name="Object 8"/>
          <p:cNvGraphicFramePr>
            <a:graphicFrameLocks noChangeAspect="1"/>
          </p:cNvGraphicFramePr>
          <p:nvPr/>
        </p:nvGraphicFramePr>
        <p:xfrm>
          <a:off x="5580063" y="1628775"/>
          <a:ext cx="3200400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3" name="Bitmap" r:id="rId6" imgW="8228571" imgH="5563377" progId="Paint.Picture">
                  <p:embed/>
                </p:oleObj>
              </mc:Choice>
              <mc:Fallback>
                <p:oleObj name="Bitmap" r:id="rId6" imgW="8228571" imgH="5563377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628775"/>
                        <a:ext cx="3200400" cy="216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1331913" y="260350"/>
            <a:ext cx="76200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Waren Geothermal Heating Plant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de-DE" altLang="de-DE" sz="2000">
              <a:latin typeface="Arial" charset="0"/>
              <a:cs typeface="Arial" charset="0"/>
            </a:endParaRPr>
          </a:p>
        </p:txBody>
      </p:sp>
      <p:sp>
        <p:nvSpPr>
          <p:cNvPr id="44040" name="Textfeld 1"/>
          <p:cNvSpPr txBox="1">
            <a:spLocks noChangeArrowheads="1"/>
          </p:cNvSpPr>
          <p:nvPr/>
        </p:nvSpPr>
        <p:spPr bwMode="auto">
          <a:xfrm>
            <a:off x="395288" y="5445125"/>
            <a:ext cx="8834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Reservoir characteristics and well parameters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Futura Md BT" pitchFamily="34" charset="0"/>
            </a:endParaRPr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16338"/>
            <a:ext cx="32019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5"/>
          <p:cNvSpPr>
            <a:spLocks noChangeAspect="1" noChangeArrowheads="1"/>
          </p:cNvSpPr>
          <p:nvPr/>
        </p:nvSpPr>
        <p:spPr bwMode="auto">
          <a:xfrm>
            <a:off x="-19021425" y="-13096875"/>
            <a:ext cx="47186850" cy="3305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45059" name="Text Box 7"/>
          <p:cNvSpPr txBox="1">
            <a:spLocks noChangeArrowheads="1"/>
          </p:cNvSpPr>
          <p:nvPr/>
        </p:nvSpPr>
        <p:spPr bwMode="auto">
          <a:xfrm>
            <a:off x="4284663" y="365125"/>
            <a:ext cx="454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Arial" charset="0"/>
              </a:rPr>
              <a:t>Current activities in Serbia</a:t>
            </a:r>
            <a:endParaRPr lang="de-DE" altLang="de-DE" sz="2000" b="1">
              <a:solidFill>
                <a:srgbClr val="FF0000"/>
              </a:solidFill>
              <a:latin typeface="Futura Md BT" pitchFamily="34" charset="0"/>
            </a:endParaRPr>
          </a:p>
        </p:txBody>
      </p:sp>
      <p:sp>
        <p:nvSpPr>
          <p:cNvPr id="45060" name="Textfeld 5"/>
          <p:cNvSpPr txBox="1">
            <a:spLocks noChangeArrowheads="1"/>
          </p:cNvSpPr>
          <p:nvPr/>
        </p:nvSpPr>
        <p:spPr bwMode="auto">
          <a:xfrm>
            <a:off x="468313" y="2708275"/>
            <a:ext cx="8207375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Times New Roman" charset="0"/>
              <a:buAutoNum type="arabicParenR"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Identification of pilot sites for geothermal energy use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Times New Roman" charset="0"/>
              <a:buAutoNum type="arabicParenR"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Evaluation of the geothermal reservoirs and elaboration of a prospection strategy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Times New Roman" charset="0"/>
              <a:buAutoNum type="arabicParenR"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Elaboration of a synopsis including 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statements on the geological conditions, 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the plant concept,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economic considerations as the basis of decisions on investment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Times New Roman" charset="0"/>
              <a:buAutoNum type="arabicParenR"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Public relations and transfer of know-how  </a:t>
            </a:r>
            <a:endParaRPr lang="de-DE" altLang="de-DE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1" name="Textplatzhalter 1"/>
          <p:cNvSpPr txBox="1">
            <a:spLocks/>
          </p:cNvSpPr>
          <p:nvPr/>
        </p:nvSpPr>
        <p:spPr bwMode="auto">
          <a:xfrm>
            <a:off x="468313" y="981075"/>
            <a:ext cx="76708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600">
                <a:solidFill>
                  <a:srgbClr val="000000"/>
                </a:solidFill>
                <a:latin typeface="Arial" charset="0"/>
                <a:cs typeface="Arial" charset="0"/>
              </a:rPr>
              <a:t>Cooperative Project: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6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000000"/>
                </a:solidFill>
                <a:latin typeface="Arial" charset="0"/>
                <a:cs typeface="Arial" charset="0"/>
              </a:rPr>
              <a:t>Serbia – Identification of pilot sites for the application of modern geothermal exploration techniques incl. financial and economic considerations </a:t>
            </a:r>
            <a:endParaRPr lang="de-DE" altLang="de-DE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5062" name="Grafik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180138"/>
            <a:ext cx="15779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feld 9"/>
          <p:cNvSpPr txBox="1">
            <a:spLocks noChangeArrowheads="1"/>
          </p:cNvSpPr>
          <p:nvPr/>
        </p:nvSpPr>
        <p:spPr bwMode="auto">
          <a:xfrm>
            <a:off x="4713288" y="6205538"/>
            <a:ext cx="4464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Funding by                                   &amp;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"/>
          <p:cNvSpPr>
            <a:spLocks noChangeAspect="1" noChangeArrowheads="1"/>
          </p:cNvSpPr>
          <p:nvPr/>
        </p:nvSpPr>
        <p:spPr bwMode="auto">
          <a:xfrm>
            <a:off x="-19021425" y="-13096875"/>
            <a:ext cx="47186850" cy="3305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4284663" y="365125"/>
            <a:ext cx="454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Arial" charset="0"/>
              </a:rPr>
              <a:t>Current activities in Serbia</a:t>
            </a:r>
            <a:endParaRPr lang="de-DE" altLang="de-DE" sz="2000" b="1">
              <a:solidFill>
                <a:srgbClr val="FF0000"/>
              </a:solidFill>
              <a:latin typeface="Futura Md BT" pitchFamily="34" charset="0"/>
            </a:endParaRPr>
          </a:p>
        </p:txBody>
      </p:sp>
      <p:sp>
        <p:nvSpPr>
          <p:cNvPr id="46084" name="Textplatzhalter 1"/>
          <p:cNvSpPr txBox="1">
            <a:spLocks/>
          </p:cNvSpPr>
          <p:nvPr/>
        </p:nvSpPr>
        <p:spPr bwMode="auto">
          <a:xfrm>
            <a:off x="468313" y="765175"/>
            <a:ext cx="7670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000000"/>
                </a:solidFill>
                <a:latin typeface="Arial" charset="0"/>
                <a:cs typeface="Arial" charset="0"/>
              </a:rPr>
              <a:t>Project Partners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6085" name="Textfeld 13"/>
          <p:cNvSpPr txBox="1">
            <a:spLocks noChangeArrowheads="1"/>
          </p:cNvSpPr>
          <p:nvPr/>
        </p:nvSpPr>
        <p:spPr bwMode="auto">
          <a:xfrm>
            <a:off x="539750" y="3141663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NIS GAZPROM NEFT - Block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Dept. for renewable energy sources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i="1">
                <a:solidFill>
                  <a:srgbClr val="000000"/>
                </a:solidFill>
                <a:latin typeface="Arial" charset="0"/>
              </a:rPr>
              <a:t>Bojan Nikolic</a:t>
            </a:r>
          </a:p>
        </p:txBody>
      </p:sp>
      <p:sp>
        <p:nvSpPr>
          <p:cNvPr id="46086" name="Textfeld 18"/>
          <p:cNvSpPr txBox="1">
            <a:spLocks noChangeArrowheads="1"/>
          </p:cNvSpPr>
          <p:nvPr/>
        </p:nvSpPr>
        <p:spPr bwMode="auto">
          <a:xfrm>
            <a:off x="539750" y="1298575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UNIVERSITY OF BELGRADE - Faculty of Mining and Geology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Center for renewable hydro sources of energy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i="1">
                <a:solidFill>
                  <a:srgbClr val="000000"/>
                </a:solidFill>
                <a:latin typeface="Arial" charset="0"/>
              </a:rPr>
              <a:t>Prof. Dr Dejan Milenic</a:t>
            </a:r>
          </a:p>
        </p:txBody>
      </p:sp>
      <p:sp>
        <p:nvSpPr>
          <p:cNvPr id="46087" name="Textfeld 19"/>
          <p:cNvSpPr txBox="1">
            <a:spLocks noChangeArrowheads="1"/>
          </p:cNvSpPr>
          <p:nvPr/>
        </p:nvSpPr>
        <p:spPr bwMode="auto">
          <a:xfrm>
            <a:off x="539750" y="4187825"/>
            <a:ext cx="8208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TOPLANA </a:t>
            </a: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Bečej &amp; Municipality of Bečej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600" i="1">
                <a:solidFill>
                  <a:srgbClr val="000000"/>
                </a:solidFill>
                <a:latin typeface="Arial" charset="0"/>
              </a:rPr>
              <a:t>Dejan Vuković</a:t>
            </a:r>
            <a:endParaRPr lang="de-DE" altLang="de-DE" sz="16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8" name="Textfeld 21"/>
          <p:cNvSpPr txBox="1">
            <a:spLocks noChangeArrowheads="1"/>
          </p:cNvSpPr>
          <p:nvPr/>
        </p:nvSpPr>
        <p:spPr bwMode="auto">
          <a:xfrm>
            <a:off x="539750" y="2343150"/>
            <a:ext cx="693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MANNVIT kft.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i="1">
                <a:solidFill>
                  <a:srgbClr val="000000"/>
                </a:solidFill>
                <a:latin typeface="Arial" charset="0"/>
              </a:rPr>
              <a:t>Dr Laszlo Adams</a:t>
            </a:r>
          </a:p>
        </p:txBody>
      </p:sp>
      <p:sp>
        <p:nvSpPr>
          <p:cNvPr id="46089" name="Textfeld 22"/>
          <p:cNvSpPr txBox="1">
            <a:spLocks noChangeArrowheads="1"/>
          </p:cNvSpPr>
          <p:nvPr/>
        </p:nvSpPr>
        <p:spPr bwMode="auto">
          <a:xfrm>
            <a:off x="539750" y="4986338"/>
            <a:ext cx="8208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TOPLANA </a:t>
            </a:r>
            <a:r>
              <a:rPr lang="en-US" altLang="de-DE" sz="1600">
                <a:solidFill>
                  <a:srgbClr val="000000"/>
                </a:solidFill>
                <a:latin typeface="Arial" charset="0"/>
              </a:rPr>
              <a:t>Priboj &amp; Municipality of Priboj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600" i="1">
                <a:solidFill>
                  <a:srgbClr val="000000"/>
                </a:solidFill>
                <a:latin typeface="Arial" charset="0"/>
              </a:rPr>
              <a:t>Saša Vasilić</a:t>
            </a:r>
            <a:endParaRPr lang="de-DE" altLang="de-DE" sz="16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90" name="Rechteck 2"/>
          <p:cNvSpPr>
            <a:spLocks noChangeArrowheads="1"/>
          </p:cNvSpPr>
          <p:nvPr/>
        </p:nvSpPr>
        <p:spPr bwMode="auto">
          <a:xfrm>
            <a:off x="539750" y="5784850"/>
            <a:ext cx="212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000000"/>
                </a:solidFill>
                <a:latin typeface="Arial" charset="0"/>
              </a:rPr>
              <a:t>Municipality of Raška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i="1">
                <a:solidFill>
                  <a:srgbClr val="000000"/>
                </a:solidFill>
                <a:latin typeface="Arial" charset="0"/>
              </a:rPr>
              <a:t>Ignjat Rakitić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04800" y="6248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47107" name="AutoShape 5"/>
          <p:cNvSpPr>
            <a:spLocks noChangeAspect="1" noChangeArrowheads="1"/>
          </p:cNvSpPr>
          <p:nvPr/>
        </p:nvSpPr>
        <p:spPr bwMode="auto">
          <a:xfrm>
            <a:off x="-19021425" y="-13096875"/>
            <a:ext cx="47186850" cy="3305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4284663" y="365125"/>
            <a:ext cx="454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Arial" charset="0"/>
              </a:rPr>
              <a:t>Current activities in Serbia</a:t>
            </a:r>
            <a:endParaRPr lang="de-DE" altLang="de-DE" sz="2000" b="1">
              <a:solidFill>
                <a:srgbClr val="FF0000"/>
              </a:solidFill>
              <a:latin typeface="Futura Md BT" pitchFamily="34" charset="0"/>
            </a:endParaRPr>
          </a:p>
        </p:txBody>
      </p:sp>
      <p:pic>
        <p:nvPicPr>
          <p:cNvPr id="47109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2" b="14426"/>
          <a:stretch>
            <a:fillRect/>
          </a:stretch>
        </p:blipFill>
        <p:spPr bwMode="auto">
          <a:xfrm>
            <a:off x="468313" y="1457325"/>
            <a:ext cx="532765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feld 11"/>
          <p:cNvSpPr txBox="1">
            <a:spLocks noChangeArrowheads="1"/>
          </p:cNvSpPr>
          <p:nvPr/>
        </p:nvSpPr>
        <p:spPr bwMode="auto">
          <a:xfrm>
            <a:off x="304800" y="968375"/>
            <a:ext cx="820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de-DE" sz="2000" b="1">
                <a:solidFill>
                  <a:srgbClr val="000000"/>
                </a:solidFill>
                <a:latin typeface="Arial" charset="0"/>
              </a:rPr>
              <a:t>Investigated pilot sites</a:t>
            </a:r>
            <a:endParaRPr lang="de-DE" altLang="de-DE" sz="20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250825" y="1593850"/>
          <a:ext cx="8497887" cy="3527426"/>
        </p:xfrm>
        <a:graphic>
          <a:graphicData uri="http://schemas.openxmlformats.org/drawingml/2006/table">
            <a:tbl>
              <a:tblPr/>
              <a:tblGrid>
                <a:gridCol w="1613098"/>
                <a:gridCol w="1445066"/>
                <a:gridCol w="1308401"/>
                <a:gridCol w="1344248"/>
                <a:gridCol w="1442826"/>
                <a:gridCol w="1344248"/>
              </a:tblGrid>
              <a:tr h="28620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Parameter - Property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Vrbas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Kanjiža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Be</a:t>
                      </a:r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č</a:t>
                      </a:r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ej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Waren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Neustadt-Glewe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</a:tr>
              <a:tr h="20034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Depth of reservoir 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750 … 1000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900 … 1150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750 … 1100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1500 … 1570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2220 … 2275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  <a:tr h="20034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(m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below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ground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93526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Lithology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Fine sand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Fine sand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(Fine)sand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Medium – fine sandstone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Medium – fine sandstone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</a:tr>
              <a:tr h="393526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Effective thickness (m)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 60…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120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…180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80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…90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100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…120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 … 29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48 … 54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  <a:tr h="393526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Porosity (%)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…30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…35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 … 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28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... 31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20 … 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21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… 22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</a:tr>
              <a:tr h="586712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Productivity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(m</a:t>
                      </a:r>
                      <a:r>
                        <a:rPr lang="de-DE" sz="1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/(h*MPa))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 50…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…450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160…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180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…200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250…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300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…350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Futura Md BT"/>
                      </a:endParaRP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180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  <a:tr h="48654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Reservoir temperature (°C)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…60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65…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72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…80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55…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65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…70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64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98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</a:tr>
              <a:tr h="586712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TDS (g/l)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3.6…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3.8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…4.0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2.0…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3.5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…4.0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4.0…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5.0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…6.0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158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220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48197" name="Textfeld 4"/>
          <p:cNvSpPr txBox="1">
            <a:spLocks noChangeArrowheads="1"/>
          </p:cNvSpPr>
          <p:nvPr/>
        </p:nvSpPr>
        <p:spPr bwMode="auto">
          <a:xfrm>
            <a:off x="2987675" y="260350"/>
            <a:ext cx="56880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Arial" charset="0"/>
              </a:rPr>
              <a:t>Current Activities in Serbia</a:t>
            </a:r>
            <a:endParaRPr lang="de-DE" altLang="de-DE" sz="2000" b="1">
              <a:solidFill>
                <a:srgbClr val="FF0000"/>
              </a:solidFill>
              <a:latin typeface="Futura Md BT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de-DE" altLang="de-DE" sz="2000" b="1">
              <a:latin typeface="Arial" charset="0"/>
            </a:endParaRPr>
          </a:p>
        </p:txBody>
      </p:sp>
      <p:sp>
        <p:nvSpPr>
          <p:cNvPr id="48198" name="Textfeld 5"/>
          <p:cNvSpPr txBox="1">
            <a:spLocks noChangeArrowheads="1"/>
          </p:cNvSpPr>
          <p:nvPr/>
        </p:nvSpPr>
        <p:spPr bwMode="auto">
          <a:xfrm>
            <a:off x="250825" y="5445125"/>
            <a:ext cx="460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Reservoirparameters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67268"/>
              </p:ext>
            </p:extLst>
          </p:nvPr>
        </p:nvGraphicFramePr>
        <p:xfrm>
          <a:off x="9684568" y="-18533440"/>
          <a:ext cx="226200" cy="26979323"/>
        </p:xfrm>
        <a:graphic>
          <a:graphicData uri="http://schemas.openxmlformats.org/drawingml/2006/table">
            <a:tbl>
              <a:tblPr/>
              <a:tblGrid>
                <a:gridCol w="37700"/>
                <a:gridCol w="37700"/>
                <a:gridCol w="37700"/>
                <a:gridCol w="37700"/>
                <a:gridCol w="37700"/>
                <a:gridCol w="37700"/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Parameter - Property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Vrbas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Kanjiža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Be</a:t>
                      </a:r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č</a:t>
                      </a:r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ej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Waren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FFFFFF"/>
                          </a:solidFill>
                          <a:effectLst/>
                          <a:latin typeface="Futura Md BT"/>
                        </a:rPr>
                        <a:t>Neustadt-Glewe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Depth of reservoir 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750 … 1000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900 … 1150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750 … 1100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1500 … 1570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2220 … 2275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(m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below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ground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Litholo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Futura Md BT"/>
                      </a:endParaRP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Fine sand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Fine sand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(Fine)sand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Medium – fine sandstone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Medium – fine sandstone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Effective thickness (m)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 60…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120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…180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80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…90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100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…120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 … 29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48 … 54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Porosity (%)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…30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…35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 … 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28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... 31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20 … 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21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… 22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Productivity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(m</a:t>
                      </a:r>
                      <a:r>
                        <a:rPr lang="de-DE" sz="1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/(h*MPa))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  50…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…450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160…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180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…200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250…</a:t>
                      </a:r>
                      <a:r>
                        <a:rPr lang="de-DE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300</a:t>
                      </a:r>
                      <a:r>
                        <a:rPr lang="de-D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…350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Futura Md BT"/>
                      </a:endParaRP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250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180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Reservoir temperature (°C)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…60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65…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72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…80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55…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65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…70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64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98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TDS (g/l)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3.6…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3.8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…4.0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2.0…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3.5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…4.0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4.0…</a:t>
                      </a: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5.0</a:t>
                      </a: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…6.0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158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/>
                        </a:rPr>
                        <a:t>220</a:t>
                      </a:r>
                    </a:p>
                  </a:txBody>
                  <a:tcPr marL="6150" marR="6150" marT="6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48197" name="Textfeld 4"/>
          <p:cNvSpPr txBox="1">
            <a:spLocks noChangeArrowheads="1"/>
          </p:cNvSpPr>
          <p:nvPr/>
        </p:nvSpPr>
        <p:spPr bwMode="auto">
          <a:xfrm>
            <a:off x="2987675" y="260350"/>
            <a:ext cx="56880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Arial" charset="0"/>
              </a:rPr>
              <a:t>Current Activities in Serbia</a:t>
            </a:r>
            <a:endParaRPr lang="de-DE" altLang="de-DE" sz="2000" b="1">
              <a:solidFill>
                <a:srgbClr val="FF0000"/>
              </a:solidFill>
              <a:latin typeface="Futura Md BT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de-DE" altLang="de-DE" sz="2000" b="1">
              <a:latin typeface="Arial" charset="0"/>
            </a:endParaRPr>
          </a:p>
        </p:txBody>
      </p:sp>
      <p:sp>
        <p:nvSpPr>
          <p:cNvPr id="48198" name="Textfeld 5"/>
          <p:cNvSpPr txBox="1">
            <a:spLocks noChangeArrowheads="1"/>
          </p:cNvSpPr>
          <p:nvPr/>
        </p:nvSpPr>
        <p:spPr bwMode="auto">
          <a:xfrm>
            <a:off x="250825" y="5445125"/>
            <a:ext cx="4608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2000" dirty="0">
                <a:latin typeface="Futura Md BT" pitchFamily="34" charset="0"/>
              </a:rPr>
              <a:t>Comparison of economic parameters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latin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 r="19226" b="6575"/>
          <a:stretch/>
        </p:blipFill>
        <p:spPr bwMode="auto">
          <a:xfrm>
            <a:off x="899592" y="998716"/>
            <a:ext cx="5544616" cy="3977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hteck 1"/>
          <p:cNvSpPr/>
          <p:nvPr/>
        </p:nvSpPr>
        <p:spPr>
          <a:xfrm>
            <a:off x="1043609" y="4221088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IRR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8" t="26822" b="48123"/>
          <a:stretch/>
        </p:blipFill>
        <p:spPr bwMode="auto">
          <a:xfrm>
            <a:off x="6732239" y="974118"/>
            <a:ext cx="1500749" cy="1250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9474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838200" y="762000"/>
            <a:ext cx="7694613" cy="546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de-DE" altLang="de-DE" sz="2000" b="1" dirty="0">
                <a:solidFill>
                  <a:srgbClr val="000000"/>
                </a:solidFill>
                <a:latin typeface="Futura Md BT" pitchFamily="34" charset="0"/>
              </a:rPr>
              <a:t>          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de-DE" altLang="de-DE" sz="2000" b="1" dirty="0">
                <a:solidFill>
                  <a:srgbClr val="000000"/>
                </a:solidFill>
                <a:latin typeface="Futura Md BT" pitchFamily="34" charset="0"/>
              </a:rPr>
              <a:t>                                                              </a:t>
            </a:r>
            <a:endParaRPr lang="de-DE" altLang="de-DE" sz="2400" b="1" dirty="0">
              <a:solidFill>
                <a:srgbClr val="000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de-DE" altLang="de-DE" sz="2000" dirty="0" err="1" smtClean="0">
                <a:solidFill>
                  <a:srgbClr val="FF0000"/>
                </a:solidFill>
                <a:latin typeface="Arial" charset="0"/>
              </a:rPr>
              <a:t>geological</a:t>
            </a:r>
            <a:r>
              <a:rPr lang="de-DE" altLang="de-DE" sz="2000" dirty="0" smtClean="0">
                <a:solidFill>
                  <a:srgbClr val="FF0000"/>
                </a:solidFill>
                <a:latin typeface="Arial" charset="0"/>
              </a:rPr>
              <a:t> and </a:t>
            </a:r>
            <a:r>
              <a:rPr lang="de-DE" altLang="de-DE" sz="2000" dirty="0" err="1" smtClean="0">
                <a:solidFill>
                  <a:srgbClr val="FF0000"/>
                </a:solidFill>
                <a:latin typeface="Arial" charset="0"/>
              </a:rPr>
              <a:t>economical</a:t>
            </a:r>
            <a:r>
              <a:rPr lang="de-DE" altLang="de-DE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parameters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sites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investigated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by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us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Vojvodina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are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similar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to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those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North German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Basin</a:t>
            </a:r>
            <a:r>
              <a:rPr lang="de-DE" altLang="de-DE" sz="20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decades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successful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operation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geothermal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systems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North German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Basin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shows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that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this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technology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can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be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applied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in a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technically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economically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sustainable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way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de-DE" alt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experience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gained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operation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geothermal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systems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North German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Basin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can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be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very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helpful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implementation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geothermal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projects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Serbia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0"/>
              </a:lnSpc>
              <a:spcBef>
                <a:spcPct val="100000"/>
              </a:spcBef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>
              <a:lnSpc>
                <a:spcPct val="0"/>
              </a:lnSpc>
              <a:spcBef>
                <a:spcPct val="100000"/>
              </a:spcBef>
              <a:buFontTx/>
              <a:buNone/>
            </a:pPr>
            <a:endParaRPr lang="de-DE" altLang="de-DE" sz="2400" b="1" dirty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04800" y="6248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50180" name="AutoShape 5"/>
          <p:cNvSpPr>
            <a:spLocks noChangeAspect="1" noChangeArrowheads="1"/>
          </p:cNvSpPr>
          <p:nvPr/>
        </p:nvSpPr>
        <p:spPr bwMode="auto">
          <a:xfrm>
            <a:off x="-19021425" y="-13096875"/>
            <a:ext cx="47186850" cy="3305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4284663" y="365125"/>
            <a:ext cx="454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000000"/>
                </a:solidFill>
                <a:latin typeface="Arial" charset="0"/>
              </a:rPr>
              <a:t>Summary</a:t>
            </a:r>
            <a:endParaRPr lang="de-DE" altLang="de-DE" sz="2000" b="1">
              <a:solidFill>
                <a:srgbClr val="FF0000"/>
              </a:solidFill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platzhalter 2"/>
          <p:cNvSpPr>
            <a:spLocks noGrp="1"/>
          </p:cNvSpPr>
          <p:nvPr>
            <p:ph type="body" sz="quarter" idx="13"/>
          </p:nvPr>
        </p:nvSpPr>
        <p:spPr bwMode="auto">
          <a:xfrm>
            <a:off x="539750" y="260350"/>
            <a:ext cx="8154988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mtClean="0">
                <a:latin typeface="Arial" charset="0"/>
                <a:cs typeface="Arial" charset="0"/>
              </a:rPr>
              <a:t>Our Fields of Work</a:t>
            </a:r>
          </a:p>
          <a:p>
            <a:pPr eaLnBrk="1" hangingPunct="1"/>
            <a:endParaRPr lang="de-DE" altLang="de-DE" smtClean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423863" y="1052513"/>
            <a:ext cx="8296275" cy="4513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endParaRPr lang="de-DE" sz="2000" dirty="0" smtClean="0"/>
          </a:p>
          <a:p>
            <a:pPr eaLnBrk="1" hangingPunct="1">
              <a:defRPr/>
            </a:pPr>
            <a:r>
              <a:rPr lang="de-DE" sz="2000" b="1" dirty="0" smtClean="0"/>
              <a:t> 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Studies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Basic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Tender </a:t>
            </a:r>
          </a:p>
          <a:p>
            <a:pPr eaLnBrk="1" hangingPunct="1"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Site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supervision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R&amp;D </a:t>
            </a:r>
          </a:p>
          <a:p>
            <a:pPr eaLnBrk="1" hangingPunct="1">
              <a:defRPr/>
            </a:pP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Monitoring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597503" cy="279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18" y="3933311"/>
            <a:ext cx="3640850" cy="242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838200" y="762000"/>
            <a:ext cx="7694613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 smtClean="0">
                <a:solidFill>
                  <a:srgbClr val="000000"/>
                </a:solidFill>
                <a:latin typeface="Futura Md BT" pitchFamily="34" charset="0"/>
              </a:rPr>
              <a:t>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 smtClean="0">
                <a:solidFill>
                  <a:srgbClr val="000000"/>
                </a:solidFill>
                <a:latin typeface="Futura Md BT" pitchFamily="34" charset="0"/>
              </a:rPr>
              <a:t>                                                                           </a:t>
            </a:r>
            <a:endParaRPr lang="de-DE" altLang="de-DE" sz="2400" b="1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sz="2000" smtClean="0">
                <a:solidFill>
                  <a:srgbClr val="000000"/>
                </a:solidFill>
                <a:latin typeface="Arial" pitchFamily="34" charset="0"/>
              </a:rPr>
              <a:t>The exact knowledge of the geological parameters is essential for the successful implementation</a:t>
            </a:r>
            <a:r>
              <a:rPr lang="de-DE" altLang="de-DE" sz="2000" b="1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2000" smtClean="0">
                <a:solidFill>
                  <a:srgbClr val="000000"/>
                </a:solidFill>
                <a:latin typeface="Arial" pitchFamily="34" charset="0"/>
              </a:rPr>
              <a:t>of a project.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smtClean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000" smtClean="0">
                <a:solidFill>
                  <a:srgbClr val="000000"/>
                </a:solidFill>
                <a:latin typeface="Arial" pitchFamily="34" charset="0"/>
              </a:rPr>
              <a:t>Planning requires close interlinking of technical and geological know-how (communication).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de-DE" altLang="de-DE" sz="200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0"/>
              </a:lnSpc>
              <a:spcBef>
                <a:spcPct val="100000"/>
              </a:spcBef>
            </a:pPr>
            <a:r>
              <a:rPr lang="de-DE" altLang="de-DE" sz="2000" smtClean="0">
                <a:solidFill>
                  <a:srgbClr val="000000"/>
                </a:solidFill>
                <a:latin typeface="Arial" pitchFamily="34" charset="0"/>
              </a:rPr>
              <a:t>The solutions are site – specific.</a:t>
            </a:r>
          </a:p>
          <a:p>
            <a:pPr eaLnBrk="1" hangingPunct="1">
              <a:lnSpc>
                <a:spcPct val="0"/>
              </a:lnSpc>
              <a:spcBef>
                <a:spcPct val="100000"/>
              </a:spcBef>
              <a:buFontTx/>
              <a:buNone/>
            </a:pPr>
            <a:endParaRPr lang="de-DE" altLang="de-DE" sz="200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0"/>
              </a:lnSpc>
              <a:spcBef>
                <a:spcPct val="0"/>
              </a:spcBef>
              <a:buFontTx/>
              <a:buNone/>
            </a:pPr>
            <a:endParaRPr lang="de-DE" altLang="de-DE" sz="200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0"/>
              </a:lnSpc>
              <a:spcBef>
                <a:spcPct val="100000"/>
              </a:spcBef>
              <a:buFontTx/>
              <a:buNone/>
            </a:pPr>
            <a:endParaRPr lang="de-DE" altLang="de-DE" sz="200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de-DE" altLang="de-DE" sz="200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0"/>
              </a:lnSpc>
              <a:spcBef>
                <a:spcPct val="0"/>
              </a:spcBef>
            </a:pPr>
            <a:r>
              <a:rPr lang="de-DE" altLang="de-DE" sz="2000" smtClean="0">
                <a:solidFill>
                  <a:srgbClr val="000000"/>
                </a:solidFill>
                <a:latin typeface="Arial" pitchFamily="34" charset="0"/>
              </a:rPr>
              <a:t>Monitoring is a must for stable plant operation. </a:t>
            </a:r>
          </a:p>
          <a:p>
            <a:pPr eaLnBrk="1" hangingPunct="1">
              <a:lnSpc>
                <a:spcPct val="0"/>
              </a:lnSpc>
              <a:spcBef>
                <a:spcPct val="100000"/>
              </a:spcBef>
            </a:pPr>
            <a:endParaRPr lang="de-DE" altLang="de-DE" sz="200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0"/>
              </a:lnSpc>
              <a:spcBef>
                <a:spcPct val="100000"/>
              </a:spcBef>
            </a:pPr>
            <a:endParaRPr lang="de-DE" altLang="de-DE" sz="200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lnSpc>
                <a:spcPct val="0"/>
              </a:lnSpc>
              <a:spcBef>
                <a:spcPct val="100000"/>
              </a:spcBef>
              <a:buFontTx/>
              <a:buNone/>
            </a:pPr>
            <a:endParaRPr lang="de-DE" altLang="de-DE" sz="2400" b="1" smtClean="0">
              <a:solidFill>
                <a:srgbClr val="FF0000"/>
              </a:solidFill>
              <a:latin typeface="Futura Md BT" pitchFamily="34" charset="0"/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304800" y="6248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39940" name="AutoShape 5"/>
          <p:cNvSpPr>
            <a:spLocks noChangeAspect="1" noChangeArrowheads="1"/>
          </p:cNvSpPr>
          <p:nvPr/>
        </p:nvSpPr>
        <p:spPr bwMode="auto">
          <a:xfrm>
            <a:off x="-19021425" y="-13096875"/>
            <a:ext cx="47186850" cy="3305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mtClean="0">
              <a:solidFill>
                <a:srgbClr val="000000"/>
              </a:solidFill>
              <a:latin typeface="Futura Md BT" pitchFamily="34" charset="0"/>
            </a:endParaRP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284663" y="365125"/>
            <a:ext cx="454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 smtClean="0">
                <a:solidFill>
                  <a:srgbClr val="000000"/>
                </a:solidFill>
                <a:latin typeface="Arial" pitchFamily="34" charset="0"/>
              </a:rPr>
              <a:t>Summary</a:t>
            </a:r>
            <a:endParaRPr lang="de-DE" altLang="de-DE" sz="2000" b="1" smtClean="0">
              <a:solidFill>
                <a:srgbClr val="FF0000"/>
              </a:solidFill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209800" y="1371600"/>
          <a:ext cx="4724400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Designer Zeichnung" r:id="rId3" imgW="5514975" imgH="4391025" progId="Designer.Drawing.6">
                  <p:embed/>
                </p:oleObj>
              </mc:Choice>
              <mc:Fallback>
                <p:oleObj name="Designer Zeichnung" r:id="rId3" imgW="5514975" imgH="4391025" progId="Designer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371600"/>
                        <a:ext cx="4724400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platzhalter 1"/>
          <p:cNvSpPr>
            <a:spLocks noGrp="1"/>
          </p:cNvSpPr>
          <p:nvPr>
            <p:ph type="body" sz="quarter" idx="12"/>
          </p:nvPr>
        </p:nvSpPr>
        <p:spPr bwMode="auto">
          <a:xfrm>
            <a:off x="5384800" y="2105025"/>
            <a:ext cx="3378200" cy="63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mtClean="0">
                <a:latin typeface="Arial" charset="0"/>
                <a:cs typeface="Arial" charset="0"/>
              </a:rPr>
              <a:t>Geothermal wells with GTN participation</a:t>
            </a:r>
          </a:p>
          <a:p>
            <a:pPr eaLnBrk="1" hangingPunct="1"/>
            <a:endParaRPr lang="de-DE" altLang="de-DE" smtClean="0"/>
          </a:p>
        </p:txBody>
      </p:sp>
      <p:sp>
        <p:nvSpPr>
          <p:cNvPr id="14339" name="Textplatzhalter 2"/>
          <p:cNvSpPr>
            <a:spLocks noGrp="1"/>
          </p:cNvSpPr>
          <p:nvPr>
            <p:ph type="body" sz="quarter" idx="13"/>
          </p:nvPr>
        </p:nvSpPr>
        <p:spPr bwMode="auto">
          <a:xfrm>
            <a:off x="539750" y="260350"/>
            <a:ext cx="8154988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mtClean="0">
                <a:latin typeface="Arial" charset="0"/>
                <a:cs typeface="Arial" charset="0"/>
              </a:rPr>
              <a:t>Geothermal wells in Germany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4751387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87813"/>
            <a:ext cx="35290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06820" y="2204864"/>
            <a:ext cx="381000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1890713" y="1657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79070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647825" y="-69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709738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1662113" y="1614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914400" y="48006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914400" y="1295400"/>
            <a:ext cx="69342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952500" indent="-381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latin typeface="Arial" charset="0"/>
            </a:endParaRP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latin typeface="Arial" charset="0"/>
              </a:rPr>
              <a:t>Exploration of the site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latin typeface="Arial" charset="0"/>
              </a:rPr>
              <a:t>Drilling engineering and well completion 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latin typeface="Arial" charset="0"/>
              </a:rPr>
              <a:t>Geothermal heating plant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latin typeface="Arial" charset="0"/>
              </a:rPr>
              <a:t>Monitoring of plant operation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solidFill>
                  <a:srgbClr val="000000"/>
                </a:solidFill>
                <a:latin typeface="Arial" charset="0"/>
                <a:cs typeface="Arial" charset="0"/>
              </a:rPr>
              <a:t>Current activities in Serbia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solidFill>
                  <a:srgbClr val="000000"/>
                </a:solidFill>
                <a:latin typeface="Arial" charset="0"/>
                <a:cs typeface="Arial" charset="0"/>
              </a:rPr>
              <a:t>Summary</a:t>
            </a:r>
            <a:endParaRPr lang="de-DE" altLang="de-DE" sz="200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endParaRPr lang="de-DE" altLang="de-DE" sz="2000">
              <a:latin typeface="Arial" charset="0"/>
            </a:endParaRP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endParaRPr lang="de-DE" altLang="de-DE" sz="2000">
              <a:latin typeface="Arial" charset="0"/>
            </a:endParaRP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3960813" y="365125"/>
            <a:ext cx="487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Contents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898525" y="59578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Futura Md BT" pitchFamily="34" charset="0"/>
              </a:rPr>
              <a:t> 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890713" y="1657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79070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647825" y="-69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1709738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1662113" y="1614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914400" y="48006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de-DE" sz="2400"/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914400" y="685800"/>
            <a:ext cx="69342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952500" indent="-381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Futura Md BT" pitchFamily="34" charset="0"/>
              </a:rPr>
              <a:t>               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endParaRPr lang="de-DE" altLang="de-DE" sz="2000" b="1">
              <a:latin typeface="Futura Md BT" pitchFamily="34" charset="0"/>
            </a:endParaRPr>
          </a:p>
          <a:p>
            <a:pPr lvl="1" eaLnBrk="1" hangingPunct="1"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latin typeface="Arial" charset="0"/>
              </a:rPr>
              <a:t>Analysis of the existing stock of data</a:t>
            </a:r>
          </a:p>
          <a:p>
            <a:pPr lvl="1" eaLnBrk="1" hangingPunct="1">
              <a:spcBef>
                <a:spcPct val="0"/>
              </a:spcBef>
              <a:buSzPct val="150000"/>
              <a:buFontTx/>
              <a:buNone/>
            </a:pPr>
            <a:r>
              <a:rPr lang="de-DE" altLang="de-DE" sz="2000">
                <a:latin typeface="Arial" charset="0"/>
              </a:rPr>
              <a:t>     (wells, tests, cores, seismics)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latin typeface="Arial" charset="0"/>
              </a:rPr>
              <a:t>Geophysical exploration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Char char="•"/>
            </a:pPr>
            <a:r>
              <a:rPr lang="de-DE" altLang="de-DE" sz="2000">
                <a:latin typeface="Arial" charset="0"/>
              </a:rPr>
              <a:t>Exploratory well / test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r>
              <a:rPr lang="de-DE" altLang="de-DE" sz="2000">
                <a:latin typeface="Futura Md BT" pitchFamily="34" charset="0"/>
              </a:rPr>
              <a:t>     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r>
              <a:rPr lang="de-DE" altLang="de-DE" sz="1800">
                <a:latin typeface="Futura Md BT" pitchFamily="34" charset="0"/>
              </a:rPr>
              <a:t>      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1182688" y="365125"/>
            <a:ext cx="764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Exploration of the Neustadt-Glewe site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746125" y="5957888"/>
            <a:ext cx="4878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Determination of the reservoir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eustadt-Glewe-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424862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635375" y="365125"/>
            <a:ext cx="5195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Exploration of the Neustadt-Glewe site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39750" y="6091238"/>
            <a:ext cx="828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Structural map of the top reservoir: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latin typeface="Arial" charset="0"/>
              </a:rPr>
              <a:t>Base – seismics and existing wells </a:t>
            </a:r>
          </a:p>
        </p:txBody>
      </p:sp>
      <p:sp>
        <p:nvSpPr>
          <p:cNvPr id="391174" name="AutoShape 6"/>
          <p:cNvSpPr>
            <a:spLocks noChangeArrowheads="1"/>
          </p:cNvSpPr>
          <p:nvPr/>
        </p:nvSpPr>
        <p:spPr bwMode="auto">
          <a:xfrm>
            <a:off x="2819400" y="2133600"/>
            <a:ext cx="152400" cy="685800"/>
          </a:xfrm>
          <a:prstGeom prst="up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391175" name="AutoShape 7"/>
          <p:cNvSpPr>
            <a:spLocks noChangeArrowheads="1"/>
          </p:cNvSpPr>
          <p:nvPr/>
        </p:nvSpPr>
        <p:spPr bwMode="auto">
          <a:xfrm>
            <a:off x="3200400" y="2057400"/>
            <a:ext cx="152400" cy="685800"/>
          </a:xfrm>
          <a:prstGeom prst="up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4" grpId="0" animBg="1"/>
      <p:bldP spid="3911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050"/>
          <p:cNvSpPr txBox="1">
            <a:spLocks noChangeArrowheads="1"/>
          </p:cNvSpPr>
          <p:nvPr/>
        </p:nvSpPr>
        <p:spPr bwMode="auto">
          <a:xfrm>
            <a:off x="0" y="1282700"/>
            <a:ext cx="8991600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952500" indent="-381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r>
              <a:rPr lang="en-GB" altLang="de-DE" sz="2000">
                <a:latin typeface="Futura Md BT" pitchFamily="34" charset="0"/>
              </a:rPr>
              <a:t> 		</a:t>
            </a:r>
            <a:r>
              <a:rPr lang="en-GB" altLang="de-DE" sz="2000">
                <a:latin typeface="Arial" charset="0"/>
                <a:cs typeface="Arial" charset="0"/>
              </a:rPr>
              <a:t>Reservoir characteristics		Temperature level</a:t>
            </a:r>
            <a:r>
              <a:rPr lang="en-GB" altLang="de-DE" sz="2000">
                <a:latin typeface="Futura Md BT" pitchFamily="34" charset="0"/>
              </a:rPr>
              <a:t> 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r>
              <a:rPr lang="en-GB" altLang="de-DE" sz="1600">
                <a:latin typeface="Arial" charset="0"/>
                <a:cs typeface="Arial" charset="0"/>
              </a:rPr>
              <a:t>microscopic</a:t>
            </a:r>
            <a:r>
              <a:rPr lang="en-GB" altLang="de-DE" sz="2000">
                <a:latin typeface="Arial" charset="0"/>
                <a:cs typeface="Arial" charset="0"/>
              </a:rPr>
              <a:t>                         	</a:t>
            </a:r>
            <a:r>
              <a:rPr lang="en-GB" altLang="de-DE" sz="1600">
                <a:latin typeface="Arial" charset="0"/>
                <a:cs typeface="Arial" charset="0"/>
              </a:rPr>
              <a:t>macroscopic</a:t>
            </a:r>
            <a:r>
              <a:rPr lang="en-GB" altLang="de-DE" sz="2000" b="1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r>
              <a:rPr lang="en-GB" altLang="de-DE" sz="2000" b="1">
                <a:latin typeface="Arial" charset="0"/>
                <a:cs typeface="Arial" charset="0"/>
              </a:rPr>
              <a:t> </a:t>
            </a:r>
            <a:r>
              <a:rPr lang="en-GB" altLang="de-DE" sz="2000" b="1">
                <a:latin typeface="Futura Md BT" pitchFamily="34" charset="0"/>
              </a:rPr>
              <a:t>  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endParaRPr lang="en-GB" altLang="de-DE" sz="2000" b="1">
              <a:latin typeface="Futura Md BT" pitchFamily="34" charset="0"/>
            </a:endParaRP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endParaRPr lang="en-GB" altLang="de-DE" sz="1600" b="1">
              <a:latin typeface="Futura Md BT" pitchFamily="34" charset="0"/>
            </a:endParaRP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endParaRPr lang="en-GB" altLang="de-DE" sz="1600" b="1">
              <a:latin typeface="Futura Md BT" pitchFamily="34" charset="0"/>
            </a:endParaRP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SzPct val="150000"/>
              <a:buFontTx/>
              <a:buNone/>
            </a:pPr>
            <a:endParaRPr lang="en-GB" altLang="de-DE" sz="1600" b="1">
              <a:latin typeface="Futura Md BT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SzPct val="150000"/>
              <a:buFontTx/>
              <a:buNone/>
            </a:pPr>
            <a:endParaRPr lang="en-GB" altLang="de-DE" sz="2000">
              <a:latin typeface="Futura Md BT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SzPct val="150000"/>
              <a:buFontTx/>
              <a:buNone/>
            </a:pPr>
            <a:r>
              <a:rPr lang="en-GB" altLang="de-DE" sz="2000">
                <a:latin typeface="Futura Md BT" pitchFamily="34" charset="0"/>
              </a:rPr>
              <a:t>		</a:t>
            </a:r>
            <a:r>
              <a:rPr lang="en-GB" altLang="de-DE" sz="2000">
                <a:latin typeface="Arial" charset="0"/>
                <a:cs typeface="Arial" charset="0"/>
              </a:rPr>
              <a:t>Productivity &amp; Injectivity		    Heat content</a:t>
            </a:r>
          </a:p>
          <a:p>
            <a:pPr lvl="1" eaLnBrk="1" hangingPunct="1">
              <a:spcBef>
                <a:spcPct val="0"/>
              </a:spcBef>
              <a:buSzPct val="150000"/>
              <a:buFontTx/>
              <a:buNone/>
            </a:pPr>
            <a:r>
              <a:rPr lang="en-GB" altLang="de-DE" sz="1800">
                <a:latin typeface="Arial" charset="0"/>
                <a:cs typeface="Arial" charset="0"/>
              </a:rPr>
              <a:t>	       (Production/reinjection flow rate</a:t>
            </a:r>
          </a:p>
          <a:p>
            <a:pPr lvl="1" eaLnBrk="1" hangingPunct="1">
              <a:spcBef>
                <a:spcPct val="0"/>
              </a:spcBef>
              <a:buSzPct val="150000"/>
              <a:buFontTx/>
              <a:buNone/>
            </a:pPr>
            <a:r>
              <a:rPr lang="en-GB" altLang="de-DE" sz="1800">
                <a:latin typeface="Arial" charset="0"/>
                <a:cs typeface="Arial" charset="0"/>
              </a:rPr>
              <a:t>	  referred to required pumping pressure)  </a:t>
            </a:r>
            <a:r>
              <a:rPr lang="en-GB" altLang="de-DE" sz="1800">
                <a:latin typeface="Futura Md BT" pitchFamily="34" charset="0"/>
              </a:rPr>
              <a:t>     </a:t>
            </a:r>
          </a:p>
        </p:txBody>
      </p:sp>
      <p:grpSp>
        <p:nvGrpSpPr>
          <p:cNvPr id="20483" name="Group 2051"/>
          <p:cNvGrpSpPr>
            <a:grpSpLocks/>
          </p:cNvGrpSpPr>
          <p:nvPr/>
        </p:nvGrpSpPr>
        <p:grpSpPr bwMode="auto">
          <a:xfrm>
            <a:off x="6553200" y="2806700"/>
            <a:ext cx="2438400" cy="2057400"/>
            <a:chOff x="4128" y="1768"/>
            <a:chExt cx="1536" cy="1296"/>
          </a:xfrm>
        </p:grpSpPr>
        <p:pic>
          <p:nvPicPr>
            <p:cNvPr id="20490" name="Picture 2052" descr="T_3d-0ystrom_stei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3" b="10513"/>
            <a:stretch>
              <a:fillRect/>
            </a:stretch>
          </p:blipFill>
          <p:spPr bwMode="auto">
            <a:xfrm>
              <a:off x="4128" y="1768"/>
              <a:ext cx="1509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Rectangle 2053"/>
            <p:cNvSpPr>
              <a:spLocks noChangeArrowheads="1"/>
            </p:cNvSpPr>
            <p:nvPr/>
          </p:nvSpPr>
          <p:spPr bwMode="auto">
            <a:xfrm>
              <a:off x="5486" y="2974"/>
              <a:ext cx="178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>
                <a:latin typeface="Futura Md BT" pitchFamily="34" charset="0"/>
              </a:endParaRPr>
            </a:p>
          </p:txBody>
        </p:sp>
        <p:sp>
          <p:nvSpPr>
            <p:cNvPr id="20492" name="Text Box 2054"/>
            <p:cNvSpPr txBox="1">
              <a:spLocks noChangeArrowheads="1"/>
            </p:cNvSpPr>
            <p:nvPr/>
          </p:nvSpPr>
          <p:spPr bwMode="auto">
            <a:xfrm>
              <a:off x="4608" y="2736"/>
              <a:ext cx="7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>
                  <a:latin typeface="Futura Md BT" pitchFamily="34" charset="0"/>
                </a:rPr>
                <a:t>110 m</a:t>
              </a:r>
              <a:r>
                <a:rPr lang="de-DE" altLang="de-DE" sz="1200" baseline="30000">
                  <a:latin typeface="Futura Md BT" pitchFamily="34" charset="0"/>
                </a:rPr>
                <a:t>3</a:t>
              </a:r>
              <a:r>
                <a:rPr lang="de-DE" altLang="de-DE" sz="1200">
                  <a:latin typeface="Futura Md BT" pitchFamily="34" charset="0"/>
                </a:rPr>
                <a:t>/h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>
                  <a:solidFill>
                    <a:srgbClr val="FF0000"/>
                  </a:solidFill>
                  <a:latin typeface="Futura Md BT" pitchFamily="34" charset="0"/>
                </a:rPr>
                <a:t>99°C</a:t>
              </a:r>
              <a:r>
                <a:rPr lang="de-DE" altLang="de-DE" sz="1200">
                  <a:latin typeface="Futura Md BT" pitchFamily="34" charset="0"/>
                </a:rPr>
                <a:t> </a:t>
              </a:r>
              <a:r>
                <a:rPr lang="de-DE" altLang="de-DE" sz="1200">
                  <a:solidFill>
                    <a:schemeClr val="bg2"/>
                  </a:solidFill>
                  <a:latin typeface="Futura Md BT" pitchFamily="34" charset="0"/>
                  <a:sym typeface="Wingdings" pitchFamily="2" charset="2"/>
                </a:rPr>
                <a:t></a:t>
              </a:r>
              <a:r>
                <a:rPr lang="de-DE" altLang="de-DE" sz="1200">
                  <a:latin typeface="Futura Md BT" pitchFamily="34" charset="0"/>
                  <a:sym typeface="Wingdings" pitchFamily="2" charset="2"/>
                </a:rPr>
                <a:t> </a:t>
              </a:r>
              <a:r>
                <a:rPr lang="de-DE" altLang="de-DE" sz="1200">
                  <a:solidFill>
                    <a:srgbClr val="3333FF"/>
                  </a:solidFill>
                  <a:latin typeface="Futura Md BT" pitchFamily="34" charset="0"/>
                </a:rPr>
                <a:t>63°C</a:t>
              </a:r>
            </a:p>
          </p:txBody>
        </p:sp>
      </p:grpSp>
      <p:sp>
        <p:nvSpPr>
          <p:cNvPr id="20484" name="Rectangle 2055"/>
          <p:cNvSpPr>
            <a:spLocks noChangeArrowheads="1"/>
          </p:cNvSpPr>
          <p:nvPr/>
        </p:nvSpPr>
        <p:spPr bwMode="auto">
          <a:xfrm>
            <a:off x="4351338" y="311943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0485" name="Text Box 2056"/>
          <p:cNvSpPr txBox="1">
            <a:spLocks noChangeArrowheads="1"/>
          </p:cNvSpPr>
          <p:nvPr/>
        </p:nvSpPr>
        <p:spPr bwMode="auto">
          <a:xfrm>
            <a:off x="2971800" y="365125"/>
            <a:ext cx="5859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charset="0"/>
              </a:rPr>
              <a:t>Exploration of the Neustadt-Glewe site</a:t>
            </a:r>
            <a:endParaRPr lang="de-DE" altLang="de-DE" sz="1600" i="1">
              <a:latin typeface="Futura Md BT" pitchFamily="34" charset="0"/>
            </a:endParaRPr>
          </a:p>
        </p:txBody>
      </p:sp>
      <p:pic>
        <p:nvPicPr>
          <p:cNvPr id="20486" name="Picture 2058" descr="NG-POR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0500"/>
            <a:ext cx="2895600" cy="22463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9" name="Picture 2059" descr="b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30500"/>
            <a:ext cx="2590800" cy="23320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AutoShape 2061"/>
          <p:cNvSpPr>
            <a:spLocks/>
          </p:cNvSpPr>
          <p:nvPr/>
        </p:nvSpPr>
        <p:spPr bwMode="auto">
          <a:xfrm rot="-5377088">
            <a:off x="2971800" y="4254500"/>
            <a:ext cx="381000" cy="2362200"/>
          </a:xfrm>
          <a:prstGeom prst="leftBrace">
            <a:avLst>
              <a:gd name="adj1" fmla="val 51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  <p:sp>
        <p:nvSpPr>
          <p:cNvPr id="20489" name="AutoShape 2062"/>
          <p:cNvSpPr>
            <a:spLocks/>
          </p:cNvSpPr>
          <p:nvPr/>
        </p:nvSpPr>
        <p:spPr bwMode="auto">
          <a:xfrm rot="-5377088">
            <a:off x="6324600" y="4254500"/>
            <a:ext cx="381000" cy="2362200"/>
          </a:xfrm>
          <a:prstGeom prst="leftBrace">
            <a:avLst>
              <a:gd name="adj1" fmla="val 51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Futura Md BT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TN-5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778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enutzerdefiniert 1">
      <a:majorFont>
        <a:latin typeface="Futura Md BT"/>
        <a:ea typeface=""/>
        <a:cs typeface=""/>
      </a:majorFont>
      <a:minorFont>
        <a:latin typeface="Futura Md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GTN-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N-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GTN-5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778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enutzerdefiniert 1">
      <a:majorFont>
        <a:latin typeface="Futura Md BT"/>
        <a:ea typeface=""/>
        <a:cs typeface=""/>
      </a:majorFont>
      <a:minorFont>
        <a:latin typeface="Futura Md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GTN-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N-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GTN-5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778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enutzerdefiniert 1">
      <a:majorFont>
        <a:latin typeface="Futura Md BT"/>
        <a:ea typeface=""/>
        <a:cs typeface=""/>
      </a:majorFont>
      <a:minorFont>
        <a:latin typeface="Futura Md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GTN-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N-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N-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1246</Words>
  <Application>Microsoft Office PowerPoint</Application>
  <PresentationFormat>On-screen Show (4:3)</PresentationFormat>
  <Paragraphs>423</Paragraphs>
  <Slides>41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Arial</vt:lpstr>
      <vt:lpstr>Symbol</vt:lpstr>
      <vt:lpstr>Times New Roman</vt:lpstr>
      <vt:lpstr>Futura Bk BT</vt:lpstr>
      <vt:lpstr>Futura Md BT</vt:lpstr>
      <vt:lpstr>Courier New</vt:lpstr>
      <vt:lpstr>Calibri</vt:lpstr>
      <vt:lpstr>Wingdings</vt:lpstr>
      <vt:lpstr>Standarddesign</vt:lpstr>
      <vt:lpstr>2_Standarddesign</vt:lpstr>
      <vt:lpstr>3_Standarddesign</vt:lpstr>
      <vt:lpstr>4_Standarddesign</vt:lpstr>
      <vt:lpstr>GTN-5</vt:lpstr>
      <vt:lpstr>Office Theme</vt:lpstr>
      <vt:lpstr>1_GTN-5</vt:lpstr>
      <vt:lpstr>2_GTN-5</vt:lpstr>
      <vt:lpstr>1_Standarddesign</vt:lpstr>
      <vt:lpstr>5_Standarddesign</vt:lpstr>
      <vt:lpstr>Designer Zeichnung</vt:lpstr>
      <vt:lpstr>CorelDRAW</vt:lpstr>
      <vt:lpstr>Microsoft Word Picture</vt:lpstr>
      <vt:lpstr>CorelPhotoPaint.Image.9</vt:lpstr>
      <vt:lpstr>Bitmap</vt:lpstr>
      <vt:lpstr>PowerPoint Presentation</vt:lpstr>
      <vt:lpstr>PowerPoint Presentation</vt:lpstr>
      <vt:lpstr>Mannvit at a glance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Neubrandenburg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ein geschätzter Microsoft Kunde</dc:creator>
  <cp:lastModifiedBy>Administrator</cp:lastModifiedBy>
  <cp:revision>285</cp:revision>
  <dcterms:created xsi:type="dcterms:W3CDTF">2000-07-06T11:40:59Z</dcterms:created>
  <dcterms:modified xsi:type="dcterms:W3CDTF">2015-05-22T09:57:52Z</dcterms:modified>
</cp:coreProperties>
</file>