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0" r:id="rId3"/>
    <p:sldId id="321" r:id="rId4"/>
    <p:sldId id="322" r:id="rId5"/>
    <p:sldId id="323" r:id="rId6"/>
    <p:sldId id="324" r:id="rId7"/>
    <p:sldId id="316" r:id="rId8"/>
    <p:sldId id="303" r:id="rId9"/>
    <p:sldId id="305" r:id="rId10"/>
    <p:sldId id="327" r:id="rId11"/>
    <p:sldId id="317" r:id="rId12"/>
    <p:sldId id="338" r:id="rId13"/>
    <p:sldId id="329" r:id="rId14"/>
    <p:sldId id="330" r:id="rId15"/>
    <p:sldId id="331" r:id="rId16"/>
    <p:sldId id="332" r:id="rId17"/>
    <p:sldId id="333" r:id="rId18"/>
    <p:sldId id="334" r:id="rId19"/>
    <p:sldId id="336" r:id="rId20"/>
    <p:sldId id="337" r:id="rId21"/>
    <p:sldId id="339" r:id="rId22"/>
    <p:sldId id="340" r:id="rId23"/>
    <p:sldId id="318" r:id="rId24"/>
    <p:sldId id="267" r:id="rId2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ó István" initials="J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800080"/>
    <a:srgbClr val="CC9900"/>
    <a:srgbClr val="00CC00"/>
    <a:srgbClr val="006600"/>
    <a:srgbClr val="009900"/>
    <a:srgbClr val="FFCC00"/>
    <a:srgbClr val="FF990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569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744" y="0"/>
            <a:ext cx="2945341" cy="49569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2F72CC-914E-4FF1-9E96-6C587A726EBC}" type="datetimeFigureOut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9354"/>
            <a:ext cx="2945341" cy="49569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744" y="9429354"/>
            <a:ext cx="2945341" cy="49569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67DD27-2F12-47FE-9DA6-1B5A4A9F4F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3977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569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744" y="0"/>
            <a:ext cx="2945341" cy="49569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92D477-4A0E-41E3-ADCC-1EB7110CCB8A}" type="datetimeFigureOut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1" y="4715471"/>
            <a:ext cx="5438776" cy="446603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9354"/>
            <a:ext cx="2945341" cy="49569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744" y="9429354"/>
            <a:ext cx="2945341" cy="49569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F5A762-D77D-4A7C-8FE3-785C484427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324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DA40C-543B-4739-A15E-AEE9167D0F51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205A7-F070-45B4-81C6-DCFBCDEF1B22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7CDD-5547-40FE-A7E5-A00EC3158ACE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0607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205A7-F070-45B4-81C6-DCFBCDEF1B22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FDFB5-2009-4C10-8286-2C56ABBA1943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7CDD-5547-40FE-A7E5-A00EC3158ACE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0607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205A7-F070-45B4-81C6-DCFBCDEF1B22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7BF0D-FE0C-47D4-AE91-C0361FD90DC4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7BF0D-FE0C-47D4-AE91-C0361FD90DC4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7CDD-5547-40FE-A7E5-A00EC3158ACE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0607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8120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596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3380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91641" indent="-2289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205A7-F070-45B4-81C6-DCFBCDEF1B22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4A17-BD47-4333-807A-470AC244D7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10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5888"/>
            <a:ext cx="4394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rékszögű háromszög 4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Csoportba foglalás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Szabadkézi sokszög 20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Egyenes összekötő 1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12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C570DA-81AF-4B6E-99E8-9FE9845A775F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13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4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4002EC-2982-4ACF-9B2A-A742463680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6735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C812-6793-40F2-94DF-C21F53217EF3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95D1-0808-4119-B4D3-D15892E541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5891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4B0E-3C3E-4FC5-A61D-ABCC1EFE7312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22BB-1281-44ED-8EFB-960400B7E3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522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054B-5D33-4213-A245-353F802BBA5A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3268-CEFC-475E-9461-A30ADB15B3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8971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ávnyí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ávnyí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BF1723-9B52-4F46-97C1-853B6D3E58D7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1A5B8-40A6-4FBD-84A5-149696E4E8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8951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B0A39F-B47B-433C-AE1A-3A82E249D16A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91B67D-DD4F-47C0-8BCE-283E8B0DED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84370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60350"/>
            <a:ext cx="26003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bg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bg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5626C1-2163-47EB-B707-E4E9B33D10EF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9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789D3E-87E8-4474-A7F8-7EFE57471D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4829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F26604-EAFB-42B7-98A3-1A742C5EB1D1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485B87-194D-4235-9C73-F7E2363A94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1391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5429-3476-49EF-8B27-D04AFC28032C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D5FB-AED8-49E8-8015-30E5668B5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536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73713"/>
            <a:ext cx="2600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>
          <a:xfrm>
            <a:off x="2771775" y="6272213"/>
            <a:ext cx="1920875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B571D9-6221-4A8E-9EAA-161B54930B72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23850" y="6299200"/>
            <a:ext cx="23510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78875" y="6454775"/>
            <a:ext cx="365125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D1D157-7A01-4665-8545-1720AACF71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7739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764213"/>
            <a:ext cx="2600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abadkézi sokszög 5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Szabadkézi sokszög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Derékszögű háromszög 7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Egyenes összekötő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ávnyíl 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ávnyíl 1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2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6443D91-FF18-4578-BF41-8259083244F4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13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02393D-A8E9-47E6-BF5D-CF5A50F788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48906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5589588"/>
            <a:ext cx="2600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abadkézi sokszög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zabadkézi sokszög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4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8E663E4-7558-4C8B-B647-9A7687372436}" type="datetime1">
              <a:rPr lang="hu-HU"/>
              <a:pPr>
                <a:defRPr/>
              </a:pPr>
              <a:t>2015.05.22.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995D95-79E8-48DB-963E-A5AC9B13CA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3" r:id="rId2"/>
    <p:sldLayoutId id="2147483798" r:id="rId3"/>
    <p:sldLayoutId id="2147483799" r:id="rId4"/>
    <p:sldLayoutId id="2147483800" r:id="rId5"/>
    <p:sldLayoutId id="2147483801" r:id="rId6"/>
    <p:sldLayoutId id="2147483794" r:id="rId7"/>
    <p:sldLayoutId id="2147483802" r:id="rId8"/>
    <p:sldLayoutId id="2147483803" r:id="rId9"/>
    <p:sldLayoutId id="2147483795" r:id="rId10"/>
    <p:sldLayoutId id="21474837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2016224"/>
          </a:xfrm>
        </p:spPr>
        <p:txBody>
          <a:bodyPr lIns="36000" rIns="3600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b="0" dirty="0"/>
              <a:t>Experiences of the Danube Region Geothermal Concept</a:t>
            </a:r>
            <a:r>
              <a:rPr lang="en-GB" sz="2200" b="0" dirty="0" smtClean="0"/>
              <a:t/>
            </a:r>
            <a:br>
              <a:rPr lang="en-GB" sz="2200" b="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i="1" dirty="0" smtClean="0"/>
              <a:t/>
            </a:r>
            <a:br>
              <a:rPr lang="en-GB" sz="2200" i="1" dirty="0" smtClean="0"/>
            </a:br>
            <a:r>
              <a:rPr lang="hu-HU" sz="1600" i="1" dirty="0" err="1" smtClean="0"/>
              <a:t>Geothermal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Energy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Days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r>
              <a:rPr lang="hu-HU" sz="1600" i="1" dirty="0" err="1" smtClean="0"/>
              <a:t>Novi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Sad</a:t>
            </a:r>
            <a:r>
              <a:rPr lang="en-GB" sz="1600" i="1" dirty="0" smtClean="0"/>
              <a:t>, </a:t>
            </a:r>
            <a:r>
              <a:rPr lang="hu-HU" sz="1600" i="1" dirty="0" smtClean="0"/>
              <a:t>22 May</a:t>
            </a:r>
            <a:r>
              <a:rPr lang="en-GB" sz="1600" i="1" dirty="0" smtClean="0"/>
              <a:t> 201</a:t>
            </a:r>
            <a:r>
              <a:rPr lang="hu-HU" sz="1600" i="1" dirty="0" smtClean="0"/>
              <a:t>5</a:t>
            </a:r>
            <a:endParaRPr lang="en-GB" sz="1600" i="1" dirty="0"/>
          </a:p>
        </p:txBody>
      </p:sp>
      <p:sp>
        <p:nvSpPr>
          <p:cNvPr id="9219" name="Alcím 2"/>
          <p:cNvSpPr>
            <a:spLocks noGrp="1"/>
          </p:cNvSpPr>
          <p:nvPr>
            <p:ph type="subTitle" idx="1"/>
          </p:nvPr>
        </p:nvSpPr>
        <p:spPr>
          <a:xfrm>
            <a:off x="683568" y="4461098"/>
            <a:ext cx="7772400" cy="120015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hu-HU" sz="20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Szilárd </a:t>
            </a:r>
            <a:r>
              <a:rPr lang="hu-HU" sz="2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Árvay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2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Ministry of Foreign Affairs </a:t>
            </a:r>
            <a:r>
              <a:rPr lang="hu-HU" sz="20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and Trade </a:t>
            </a:r>
            <a:r>
              <a:rPr lang="en-US" sz="20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sz="2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Hungary </a:t>
            </a:r>
            <a:endParaRPr lang="en-GB" sz="20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8"/>
          <p:cNvGrpSpPr/>
          <p:nvPr/>
        </p:nvGrpSpPr>
        <p:grpSpPr>
          <a:xfrm>
            <a:off x="611560" y="947806"/>
            <a:ext cx="7848872" cy="4968552"/>
            <a:chOff x="0" y="1"/>
            <a:chExt cx="9143998" cy="6583634"/>
          </a:xfrm>
        </p:grpSpPr>
        <p:sp>
          <p:nvSpPr>
            <p:cNvPr id="4" name="3 Rectángulo redondeado"/>
            <p:cNvSpPr/>
            <p:nvPr/>
          </p:nvSpPr>
          <p:spPr>
            <a:xfrm>
              <a:off x="324040" y="226619"/>
              <a:ext cx="8613918" cy="73353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just"/>
              <a:r>
                <a:rPr lang="es-ES_tradnl" b="1" dirty="0">
                  <a:solidFill>
                    <a:schemeClr val="tx1"/>
                  </a:solidFill>
                  <a:latin typeface="+mj-lt"/>
                </a:rPr>
                <a:t>WP2 </a:t>
              </a:r>
              <a:r>
                <a:rPr lang="es-ES_tradnl" dirty="0">
                  <a:solidFill>
                    <a:schemeClr val="tx1"/>
                  </a:solidFill>
                  <a:latin typeface="+mj-lt"/>
                </a:rPr>
                <a:t>– </a:t>
              </a:r>
              <a:r>
                <a:rPr lang="en-GB" b="1" dirty="0">
                  <a:solidFill>
                    <a:schemeClr val="tx1"/>
                  </a:solidFill>
                  <a:latin typeface="+mj-lt"/>
                </a:rPr>
                <a:t>Overview and assessment of current thermal water utilization</a:t>
              </a:r>
              <a:endParaRPr lang="es-E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598676" y="1645945"/>
              <a:ext cx="6961934" cy="548632"/>
            </a:xfrm>
            <a:prstGeom prst="roundRect">
              <a:avLst/>
            </a:prstGeom>
            <a:solidFill>
              <a:srgbClr val="FF5050">
                <a:alpha val="52941"/>
              </a:srgbClr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just"/>
              <a:r>
                <a:rPr lang="es-ES_tradnl" b="1" dirty="0">
                  <a:solidFill>
                    <a:srgbClr val="990033"/>
                  </a:solidFill>
                  <a:latin typeface="+mj-lt"/>
                </a:rPr>
                <a:t>WP3 – </a:t>
              </a:r>
              <a:r>
                <a:rPr lang="en-GB" b="1" dirty="0">
                  <a:solidFill>
                    <a:srgbClr val="990033"/>
                  </a:solidFill>
                  <a:latin typeface="+mj-lt"/>
                </a:rPr>
                <a:t>Transnational data management</a:t>
              </a:r>
              <a:endParaRPr lang="es-ES" b="1" dirty="0">
                <a:solidFill>
                  <a:srgbClr val="990033"/>
                </a:solidFill>
                <a:latin typeface="+mj-lt"/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 flipH="1">
              <a:off x="0" y="5897846"/>
              <a:ext cx="9143998" cy="685789"/>
            </a:xfrm>
            <a:prstGeom prst="roundRect">
              <a:avLst>
                <a:gd name="adj" fmla="val 35714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  <a:latin typeface="+mj-lt"/>
                </a:rPr>
                <a:t>WP1 </a:t>
              </a:r>
              <a:r>
                <a:rPr lang="es-ES_tradnl" dirty="0">
                  <a:solidFill>
                    <a:schemeClr val="tx1"/>
                  </a:solidFill>
                  <a:latin typeface="+mj-lt"/>
                </a:rPr>
                <a:t>– MANAGEMENT</a:t>
              </a:r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1584877" y="3017526"/>
              <a:ext cx="2987124" cy="787467"/>
            </a:xfrm>
            <a:prstGeom prst="roundRect">
              <a:avLst/>
            </a:prstGeom>
            <a:solidFill>
              <a:srgbClr val="FFC425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r>
                <a:rPr lang="es-ES_tradnl" b="1" dirty="0">
                  <a:solidFill>
                    <a:schemeClr val="tx1"/>
                  </a:solidFill>
                  <a:latin typeface="+mj-lt"/>
                </a:rPr>
                <a:t>WP4A </a:t>
              </a:r>
              <a:r>
                <a:rPr lang="es-ES_tradnl" dirty="0">
                  <a:solidFill>
                    <a:schemeClr val="tx1"/>
                  </a:solidFill>
                  <a:latin typeface="+mj-lt"/>
                </a:rPr>
                <a:t>– </a:t>
              </a:r>
              <a:r>
                <a:rPr lang="en-GB" dirty="0" err="1">
                  <a:solidFill>
                    <a:schemeClr val="tx1"/>
                  </a:solidFill>
                  <a:latin typeface="+mj-lt"/>
                </a:rPr>
                <a:t>Transboundary</a:t>
              </a:r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 flipH="1">
              <a:off x="0" y="1"/>
              <a:ext cx="9143998" cy="5897846"/>
            </a:xfrm>
            <a:prstGeom prst="roundRect">
              <a:avLst>
                <a:gd name="adj" fmla="val 3733"/>
              </a:avLst>
            </a:prstGeom>
            <a:noFill/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just"/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 rot="5400000" flipH="1" flipV="1">
              <a:off x="6620144" y="3049965"/>
              <a:ext cx="3977585" cy="707997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  <a:latin typeface="+mj-lt"/>
                </a:rPr>
                <a:t>WP6</a:t>
              </a:r>
              <a:r>
                <a:rPr lang="es-ES_tradnl" dirty="0">
                  <a:solidFill>
                    <a:schemeClr val="tx1"/>
                  </a:solidFill>
                  <a:latin typeface="+mj-lt"/>
                </a:rPr>
                <a:t>. – </a:t>
              </a:r>
              <a:r>
                <a:rPr lang="en-GB" dirty="0">
                  <a:solidFill>
                    <a:schemeClr val="tx1"/>
                  </a:solidFill>
                  <a:latin typeface="+mj-lt"/>
                </a:rPr>
                <a:t>Communication &amp; dissemination</a:t>
              </a:r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20 Flecha doblada hacia arriba"/>
            <p:cNvSpPr/>
            <p:nvPr/>
          </p:nvSpPr>
          <p:spPr>
            <a:xfrm rot="5400000">
              <a:off x="798682" y="3740078"/>
              <a:ext cx="1019537" cy="552839"/>
            </a:xfrm>
            <a:prstGeom prst="bentUpArrow">
              <a:avLst>
                <a:gd name="adj1" fmla="val 30163"/>
                <a:gd name="adj2" fmla="val 25000"/>
                <a:gd name="adj3" fmla="val 2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just"/>
              <a:endParaRPr lang="es-ES" sz="4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21 Flecha doblada hacia arriba"/>
            <p:cNvSpPr/>
            <p:nvPr/>
          </p:nvSpPr>
          <p:spPr>
            <a:xfrm rot="5400000">
              <a:off x="1008201" y="2956827"/>
              <a:ext cx="600503" cy="552845"/>
            </a:xfrm>
            <a:prstGeom prst="bentUpArrow">
              <a:avLst>
                <a:gd name="adj1" fmla="val 30163"/>
                <a:gd name="adj2" fmla="val 25000"/>
                <a:gd name="adj3" fmla="val 2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just"/>
              <a:endParaRPr lang="es-ES" sz="4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22 Flecha abajo"/>
            <p:cNvSpPr/>
            <p:nvPr/>
          </p:nvSpPr>
          <p:spPr>
            <a:xfrm>
              <a:off x="4132708" y="960155"/>
              <a:ext cx="298312" cy="685790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 redondeado"/>
            <p:cNvSpPr/>
            <p:nvPr/>
          </p:nvSpPr>
          <p:spPr>
            <a:xfrm flipH="1">
              <a:off x="324040" y="1371629"/>
              <a:ext cx="7433929" cy="4251901"/>
            </a:xfrm>
            <a:prstGeom prst="roundRect">
              <a:avLst>
                <a:gd name="adj" fmla="val 3733"/>
              </a:avLst>
            </a:prstGeom>
            <a:noFill/>
            <a:ln>
              <a:prstDash val="sys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just"/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25 Flecha izquierda y derecha"/>
            <p:cNvSpPr/>
            <p:nvPr/>
          </p:nvSpPr>
          <p:spPr>
            <a:xfrm>
              <a:off x="7560610" y="3233608"/>
              <a:ext cx="707993" cy="342895"/>
            </a:xfrm>
            <a:prstGeom prst="left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ctr"/>
              <a:endParaRPr lang="es-ES"/>
            </a:p>
          </p:txBody>
        </p:sp>
        <p:sp>
          <p:nvSpPr>
            <p:cNvPr id="16" name="16 Rectángulo redondeado"/>
            <p:cNvSpPr/>
            <p:nvPr/>
          </p:nvSpPr>
          <p:spPr>
            <a:xfrm>
              <a:off x="4571999" y="3017526"/>
              <a:ext cx="2875667" cy="787467"/>
            </a:xfrm>
            <a:prstGeom prst="roundRect">
              <a:avLst/>
            </a:prstGeom>
            <a:solidFill>
              <a:srgbClr val="FFC425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r>
                <a:rPr lang="es-ES_tradnl" b="1" dirty="0">
                  <a:solidFill>
                    <a:schemeClr val="tx1"/>
                  </a:solidFill>
                  <a:latin typeface="+mj-lt"/>
                </a:rPr>
                <a:t>WP4B </a:t>
              </a:r>
              <a:r>
                <a:rPr lang="es-ES_tradnl" dirty="0">
                  <a:solidFill>
                    <a:schemeClr val="tx1"/>
                  </a:solidFill>
                  <a:latin typeface="+mj-lt"/>
                </a:rPr>
                <a:t>– </a:t>
              </a:r>
              <a:r>
                <a:rPr lang="en-GB" dirty="0">
                  <a:solidFill>
                    <a:schemeClr val="tx1"/>
                  </a:solidFill>
                  <a:latin typeface="+mj-lt"/>
                </a:rPr>
                <a:t>Risk mitigation </a:t>
              </a:r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16 Rectángulo redondeado"/>
            <p:cNvSpPr/>
            <p:nvPr/>
          </p:nvSpPr>
          <p:spPr>
            <a:xfrm>
              <a:off x="1622027" y="3977632"/>
              <a:ext cx="5825639" cy="787467"/>
            </a:xfrm>
            <a:prstGeom prst="roundRect">
              <a:avLst/>
            </a:prstGeom>
            <a:solidFill>
              <a:srgbClr val="FFC425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r>
                <a:rPr lang="es-ES_tradnl" b="1" dirty="0">
                  <a:solidFill>
                    <a:schemeClr val="tx1"/>
                  </a:solidFill>
                  <a:latin typeface="+mj-lt"/>
                </a:rPr>
                <a:t>WP4C </a:t>
              </a:r>
              <a:r>
                <a:rPr lang="es-ES_tradnl" dirty="0">
                  <a:solidFill>
                    <a:schemeClr val="tx1"/>
                  </a:solidFill>
                  <a:latin typeface="+mj-lt"/>
                </a:rPr>
                <a:t>– </a:t>
              </a:r>
              <a:r>
                <a:rPr lang="en-GB" dirty="0">
                  <a:solidFill>
                    <a:schemeClr val="tx1"/>
                  </a:solidFill>
                  <a:latin typeface="+mj-lt"/>
                </a:rPr>
                <a:t>Local development plans </a:t>
              </a:r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4 Rectángulo redondeado"/>
            <p:cNvSpPr/>
            <p:nvPr/>
          </p:nvSpPr>
          <p:spPr>
            <a:xfrm>
              <a:off x="560037" y="2331735"/>
              <a:ext cx="6961934" cy="548632"/>
            </a:xfrm>
            <a:prstGeom prst="roundRect">
              <a:avLst/>
            </a:prstGeom>
            <a:solidFill>
              <a:srgbClr val="FFC425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just"/>
              <a:r>
                <a:rPr lang="es-ES_tradnl" b="1" dirty="0">
                  <a:solidFill>
                    <a:schemeClr val="tx1"/>
                  </a:solidFill>
                  <a:latin typeface="+mj-lt"/>
                </a:rPr>
                <a:t>WP4 </a:t>
              </a:r>
              <a:r>
                <a:rPr lang="es-ES_tradnl" dirty="0">
                  <a:solidFill>
                    <a:schemeClr val="tx1"/>
                  </a:solidFill>
                  <a:latin typeface="+mj-lt"/>
                </a:rPr>
                <a:t>– </a:t>
              </a:r>
              <a:r>
                <a:rPr lang="en-GB" dirty="0">
                  <a:solidFill>
                    <a:schemeClr val="tx1"/>
                  </a:solidFill>
                  <a:latin typeface="+mj-lt"/>
                </a:rPr>
                <a:t>Pilot actions</a:t>
              </a:r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4 Rectángulo redondeado"/>
            <p:cNvSpPr/>
            <p:nvPr/>
          </p:nvSpPr>
          <p:spPr>
            <a:xfrm>
              <a:off x="598676" y="4911631"/>
              <a:ext cx="6961934" cy="54863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9380" tIns="79690" rIns="159380" bIns="79690" rtlCol="0" anchor="ctr"/>
            <a:lstStyle/>
            <a:p>
              <a:pPr algn="just"/>
              <a:r>
                <a:rPr lang="es-ES_tradnl" b="1" dirty="0">
                  <a:solidFill>
                    <a:schemeClr val="tx1"/>
                  </a:solidFill>
                  <a:latin typeface="+mj-lt"/>
                </a:rPr>
                <a:t>WP5 </a:t>
              </a:r>
              <a:r>
                <a:rPr lang="es-ES_tradnl" dirty="0">
                  <a:solidFill>
                    <a:schemeClr val="tx1"/>
                  </a:solidFill>
                  <a:latin typeface="+mj-lt"/>
                </a:rPr>
                <a:t>– </a:t>
              </a:r>
              <a:r>
                <a:rPr lang="en-GB" dirty="0">
                  <a:solidFill>
                    <a:schemeClr val="tx1"/>
                  </a:solidFill>
                  <a:latin typeface="+mj-lt"/>
                </a:rPr>
                <a:t>Non -technical barriers</a:t>
              </a:r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0" name="Cím 4"/>
          <p:cNvSpPr txBox="1">
            <a:spLocks/>
          </p:cNvSpPr>
          <p:nvPr/>
        </p:nvSpPr>
        <p:spPr bwMode="auto">
          <a:xfrm>
            <a:off x="457200" y="273050"/>
            <a:ext cx="843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hu-HU" sz="2400" b="1" dirty="0" smtClean="0">
                <a:solidFill>
                  <a:schemeClr val="tx2"/>
                </a:solidFill>
              </a:rPr>
              <a:t>Project </a:t>
            </a:r>
            <a:r>
              <a:rPr lang="hu-HU" sz="2400" b="1" dirty="0" err="1" smtClean="0">
                <a:solidFill>
                  <a:schemeClr val="tx2"/>
                </a:solidFill>
              </a:rPr>
              <a:t>structure</a:t>
            </a:r>
            <a:endParaRPr lang="en-GB" sz="2400" b="1" dirty="0">
              <a:solidFill>
                <a:schemeClr val="tx2"/>
              </a:solidFill>
            </a:endParaRPr>
          </a:p>
        </p:txBody>
      </p:sp>
      <p:cxnSp>
        <p:nvCxnSpPr>
          <p:cNvPr id="31" name="Egyenes összekötő 30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10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2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4"/>
          <p:cNvSpPr txBox="1">
            <a:spLocks/>
          </p:cNvSpPr>
          <p:nvPr/>
        </p:nvSpPr>
        <p:spPr bwMode="auto">
          <a:xfrm>
            <a:off x="457200" y="273050"/>
            <a:ext cx="843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hu-HU" sz="2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Geothermal</a:t>
            </a:r>
            <a:r>
              <a:rPr lang="hu-HU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Report</a:t>
            </a:r>
            <a:r>
              <a:rPr lang="hu-HU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hu-HU" sz="2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DanReGeotherm</a:t>
            </a:r>
            <a:r>
              <a:rPr lang="hu-HU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Project </a:t>
            </a:r>
            <a:r>
              <a:rPr lang="hu-HU" sz="2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Consortium</a:t>
            </a:r>
            <a:r>
              <a:rPr lang="hu-HU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GB" sz="2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11</a:t>
            </a:fld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9" name="Tartalom helye 1"/>
          <p:cNvSpPr>
            <a:spLocks noGrp="1"/>
          </p:cNvSpPr>
          <p:nvPr>
            <p:ph idx="1"/>
          </p:nvPr>
        </p:nvSpPr>
        <p:spPr>
          <a:xfrm>
            <a:off x="361950" y="980729"/>
            <a:ext cx="5938242" cy="4896543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400" b="1" dirty="0" smtClean="0">
                <a:solidFill>
                  <a:schemeClr val="tx2"/>
                </a:solidFill>
              </a:rPr>
              <a:t>Project </a:t>
            </a:r>
            <a:r>
              <a:rPr lang="en-GB" sz="1400" b="1" dirty="0">
                <a:solidFill>
                  <a:schemeClr val="tx2"/>
                </a:solidFill>
              </a:rPr>
              <a:t>workshop </a:t>
            </a:r>
            <a:r>
              <a:rPr lang="en-GB" sz="1400" dirty="0" smtClean="0">
                <a:solidFill>
                  <a:schemeClr val="tx2"/>
                </a:solidFill>
              </a:rPr>
              <a:t>organised on November 2013 to finalise the project concept and establish the project consortium;</a:t>
            </a: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The </a:t>
            </a:r>
            <a:r>
              <a:rPr lang="en-US" sz="1400" b="1" dirty="0">
                <a:solidFill>
                  <a:schemeClr val="tx2"/>
                </a:solidFill>
              </a:rPr>
              <a:t>main output of the </a:t>
            </a:r>
            <a:r>
              <a:rPr lang="en-US" sz="1400" b="1" dirty="0" smtClean="0">
                <a:solidFill>
                  <a:schemeClr val="tx2"/>
                </a:solidFill>
              </a:rPr>
              <a:t>macro-regional </a:t>
            </a:r>
            <a:r>
              <a:rPr lang="en-US" sz="1400" b="1" dirty="0">
                <a:solidFill>
                  <a:schemeClr val="tx2"/>
                </a:solidFill>
              </a:rPr>
              <a:t>project </a:t>
            </a:r>
            <a:r>
              <a:rPr lang="en-US" sz="1400" dirty="0">
                <a:solidFill>
                  <a:schemeClr val="tx2"/>
                </a:solidFill>
              </a:rPr>
              <a:t>will be a uniform and transparent pool of geothermal database for the entire Danube </a:t>
            </a:r>
            <a:r>
              <a:rPr lang="en-US" sz="1400" dirty="0" smtClean="0">
                <a:solidFill>
                  <a:schemeClr val="tx2"/>
                </a:solidFill>
              </a:rPr>
              <a:t>Region </a:t>
            </a:r>
            <a:r>
              <a:rPr lang="en-US" sz="1400" dirty="0">
                <a:solidFill>
                  <a:schemeClr val="tx2"/>
                </a:solidFill>
              </a:rPr>
              <a:t>which will contain all necessary geological and geothermal data, as well as information on the regulatory, economic, social and environmental aspects of geothermal utilization in the DRS </a:t>
            </a:r>
            <a:r>
              <a:rPr lang="en-US" sz="1400" dirty="0" smtClean="0">
                <a:solidFill>
                  <a:schemeClr val="tx2"/>
                </a:solidFill>
              </a:rPr>
              <a:t>countries</a:t>
            </a:r>
            <a:r>
              <a:rPr lang="hu-HU" sz="1400" dirty="0">
                <a:solidFill>
                  <a:schemeClr val="tx2"/>
                </a:solidFill>
              </a:rPr>
              <a:t>;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1309152" cy="1857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 descr="S:\EU Duna Régió Stratégia Titkárság\Duna Régió Stratégia – Energia Prioritási Terület\PA2 SZAKMAI MUNKA\Geotermia\Workshop\Workshop képek\DSC02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36" y="908721"/>
            <a:ext cx="2400154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artalom helye 1"/>
          <p:cNvSpPr txBox="1">
            <a:spLocks/>
          </p:cNvSpPr>
          <p:nvPr/>
        </p:nvSpPr>
        <p:spPr bwMode="auto">
          <a:xfrm>
            <a:off x="323528" y="2924944"/>
            <a:ext cx="5902654" cy="3600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500" dirty="0" smtClean="0">
                <a:solidFill>
                  <a:schemeClr val="tx2"/>
                </a:solidFill>
              </a:rPr>
              <a:t>The project received EUR </a:t>
            </a:r>
            <a:r>
              <a:rPr lang="en-US" sz="1500" dirty="0" smtClean="0">
                <a:solidFill>
                  <a:schemeClr val="tx2"/>
                </a:solidFill>
              </a:rPr>
              <a:t>25.000 consultancy support </a:t>
            </a:r>
            <a:r>
              <a:rPr lang="en-GB" sz="1500" dirty="0" smtClean="0">
                <a:solidFill>
                  <a:schemeClr val="tx2"/>
                </a:solidFill>
              </a:rPr>
              <a:t>from PA10 </a:t>
            </a:r>
            <a:r>
              <a:rPr lang="en-GB" sz="1500" b="1" dirty="0" smtClean="0">
                <a:solidFill>
                  <a:schemeClr val="tx2"/>
                </a:solidFill>
              </a:rPr>
              <a:t>Technical Assistance Facility </a:t>
            </a:r>
            <a:r>
              <a:rPr lang="en-GB" sz="1500" dirty="0" smtClean="0">
                <a:solidFill>
                  <a:schemeClr val="tx2"/>
                </a:solidFill>
              </a:rPr>
              <a:t>in November 2013 to finalise the project concept;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hu-HU" sz="1500" dirty="0" smtClean="0">
                <a:solidFill>
                  <a:schemeClr val="tx2"/>
                </a:solidFill>
              </a:rPr>
              <a:t>The </a:t>
            </a:r>
            <a:r>
              <a:rPr lang="en-GB" sz="1500" b="1" dirty="0" smtClean="0">
                <a:solidFill>
                  <a:schemeClr val="tx2"/>
                </a:solidFill>
              </a:rPr>
              <a:t>Danube Region Geothermal Report </a:t>
            </a:r>
            <a:r>
              <a:rPr lang="en-GB" sz="1500" dirty="0" smtClean="0">
                <a:solidFill>
                  <a:schemeClr val="tx2"/>
                </a:solidFill>
              </a:rPr>
              <a:t>was published in June 2014 by compiling inputs of workshop participants;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500" dirty="0" smtClean="0">
                <a:solidFill>
                  <a:schemeClr val="tx2"/>
                </a:solidFill>
              </a:rPr>
              <a:t>The project concept was also discussed in the PA2 panel at the Danube Region Strategy Annual Forum on June 2014 in Vienna;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sz="1500" dirty="0" smtClean="0">
                <a:solidFill>
                  <a:schemeClr val="tx2"/>
                </a:solidFill>
              </a:rPr>
              <a:t>The project was voted 1</a:t>
            </a:r>
            <a:r>
              <a:rPr lang="en-US" sz="1500" baseline="30000" dirty="0" smtClean="0">
                <a:solidFill>
                  <a:schemeClr val="tx2"/>
                </a:solidFill>
              </a:rPr>
              <a:t>st</a:t>
            </a:r>
            <a:r>
              <a:rPr lang="en-US" sz="1500" dirty="0" smtClean="0">
                <a:solidFill>
                  <a:schemeClr val="tx2"/>
                </a:solidFill>
              </a:rPr>
              <a:t> out of 45 submitted projects of the </a:t>
            </a:r>
            <a:r>
              <a:rPr lang="en-US" sz="1500" b="1" dirty="0" smtClean="0">
                <a:solidFill>
                  <a:schemeClr val="tx2"/>
                </a:solidFill>
              </a:rPr>
              <a:t>START</a:t>
            </a:r>
            <a:r>
              <a:rPr lang="en-US" sz="1500" dirty="0" smtClean="0">
                <a:solidFill>
                  <a:schemeClr val="tx2"/>
                </a:solidFill>
              </a:rPr>
              <a:t> call by the Steering Group in November 2014, therefore preparatory work with EUR 44.000 budget has started in 6 countries (CZ, BA, HR, HU, RO, RS) in April 2015;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sz="1500" dirty="0" smtClean="0">
                <a:solidFill>
                  <a:schemeClr val="tx2"/>
                </a:solidFill>
              </a:rPr>
              <a:t>Serbian partner</a:t>
            </a:r>
            <a:r>
              <a:rPr lang="hu-HU" sz="1500" dirty="0" smtClean="0">
                <a:solidFill>
                  <a:schemeClr val="tx2"/>
                </a:solidFill>
              </a:rPr>
              <a:t>: </a:t>
            </a:r>
            <a:r>
              <a:rPr lang="en-US" sz="1500" dirty="0" smtClean="0">
                <a:solidFill>
                  <a:schemeClr val="tx2"/>
                </a:solidFill>
              </a:rPr>
              <a:t>University of Belgrade, Faculty of Mining and Geology </a:t>
            </a:r>
            <a:r>
              <a:rPr lang="hu-HU" sz="1500" dirty="0" smtClean="0">
                <a:solidFill>
                  <a:schemeClr val="tx2"/>
                </a:solidFill>
              </a:rPr>
              <a:t>- </a:t>
            </a:r>
            <a:r>
              <a:rPr lang="en-US" sz="1500" dirty="0" smtClean="0">
                <a:solidFill>
                  <a:schemeClr val="tx2"/>
                </a:solidFill>
              </a:rPr>
              <a:t>Department of </a:t>
            </a:r>
            <a:r>
              <a:rPr lang="en-US" sz="1500" dirty="0" smtClean="0">
                <a:solidFill>
                  <a:schemeClr val="tx2"/>
                </a:solidFill>
              </a:rPr>
              <a:t>Hydrogeology</a:t>
            </a:r>
            <a:endParaRPr lang="hu-HU" sz="1500" dirty="0" smtClean="0">
              <a:solidFill>
                <a:schemeClr val="tx2"/>
              </a:solidFill>
            </a:endParaRP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n-US" sz="1500" dirty="0" smtClean="0">
                <a:solidFill>
                  <a:schemeClr val="tx2"/>
                </a:solidFill>
              </a:rPr>
              <a:t>The </a:t>
            </a:r>
            <a:r>
              <a:rPr lang="en-US" sz="1500" dirty="0" err="1" smtClean="0">
                <a:solidFill>
                  <a:schemeClr val="tx2"/>
                </a:solidFill>
              </a:rPr>
              <a:t>DanReGEotherm</a:t>
            </a:r>
            <a:r>
              <a:rPr lang="en-US" sz="1500" dirty="0" smtClean="0">
                <a:solidFill>
                  <a:schemeClr val="tx2"/>
                </a:solidFill>
              </a:rPr>
              <a:t> project will be submitted to the </a:t>
            </a:r>
            <a:r>
              <a:rPr lang="en-US" sz="1500" b="1" dirty="0" smtClean="0">
                <a:solidFill>
                  <a:schemeClr val="tx2"/>
                </a:solidFill>
              </a:rPr>
              <a:t>Danube Transnational </a:t>
            </a:r>
            <a:r>
              <a:rPr lang="en-US" sz="1500" b="1" dirty="0" err="1" smtClean="0">
                <a:solidFill>
                  <a:schemeClr val="tx2"/>
                </a:solidFill>
              </a:rPr>
              <a:t>Programme</a:t>
            </a:r>
            <a:r>
              <a:rPr lang="en-US" sz="1500" b="1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>
                <a:solidFill>
                  <a:schemeClr val="tx2"/>
                </a:solidFill>
              </a:rPr>
              <a:t>in September 2015</a:t>
            </a:r>
            <a:endParaRPr lang="en-US" sz="15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284984"/>
            <a:ext cx="1620058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65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93972" y="98072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100" dirty="0" err="1" smtClean="0"/>
              <a:t>Danube</a:t>
            </a:r>
            <a:r>
              <a:rPr lang="hu-HU" sz="3100" dirty="0" smtClean="0"/>
              <a:t> </a:t>
            </a:r>
            <a:r>
              <a:rPr lang="hu-HU" sz="3100" dirty="0" err="1" smtClean="0"/>
              <a:t>Transnational</a:t>
            </a:r>
            <a:r>
              <a:rPr lang="hu-HU" sz="3100" dirty="0" smtClean="0"/>
              <a:t> </a:t>
            </a:r>
            <a:r>
              <a:rPr lang="hu-HU" sz="3100" dirty="0" err="1" smtClean="0"/>
              <a:t>Programme</a:t>
            </a:r>
            <a:endParaRPr lang="en-GB" sz="3100" dirty="0"/>
          </a:p>
        </p:txBody>
      </p:sp>
      <p:sp>
        <p:nvSpPr>
          <p:cNvPr id="4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12</a:t>
            </a:fld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5" name="Kép 4" descr="880.png"/>
          <p:cNvPicPr>
            <a:picLocks noChangeAspect="1"/>
          </p:cNvPicPr>
          <p:nvPr/>
        </p:nvPicPr>
        <p:blipFill>
          <a:blip r:embed="rId3" cstate="print"/>
          <a:srcRect l="13089" t="35250" r="12606" b="37511"/>
          <a:stretch>
            <a:fillRect/>
          </a:stretch>
        </p:blipFill>
        <p:spPr>
          <a:xfrm>
            <a:off x="2411760" y="2564904"/>
            <a:ext cx="4104456" cy="1224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1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lcím 2"/>
          <p:cNvSpPr txBox="1">
            <a:spLocks/>
          </p:cNvSpPr>
          <p:nvPr/>
        </p:nvSpPr>
        <p:spPr>
          <a:xfrm>
            <a:off x="71134" y="1752600"/>
            <a:ext cx="2743199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hu-HU" sz="1400" b="1" dirty="0" smtClean="0">
                <a:solidFill>
                  <a:srgbClr val="0070C0"/>
                </a:solidFill>
              </a:rPr>
              <a:t>2007-2013: ETC I.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hu-HU" sz="1400" b="1" dirty="0">
                <a:solidFill>
                  <a:srgbClr val="0070C0"/>
                </a:solidFill>
              </a:rPr>
              <a:t>SOUTH-EAST EUROPE</a:t>
            </a:r>
            <a:endParaRPr lang="en-GB" sz="14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ec.europa.eu/regional_policy/country/prordn/image.cfm?id=9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22" b="8176"/>
          <a:stretch/>
        </p:blipFill>
        <p:spPr bwMode="auto">
          <a:xfrm>
            <a:off x="220979" y="2404111"/>
            <a:ext cx="2522221" cy="28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lcím 2"/>
          <p:cNvSpPr txBox="1">
            <a:spLocks/>
          </p:cNvSpPr>
          <p:nvPr/>
        </p:nvSpPr>
        <p:spPr>
          <a:xfrm>
            <a:off x="5105400" y="1421130"/>
            <a:ext cx="2438400" cy="4838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hu-HU" sz="1400" b="1" dirty="0" smtClean="0">
                <a:solidFill>
                  <a:srgbClr val="0070C0"/>
                </a:solidFill>
              </a:rPr>
              <a:t>2014-2020: ETC II.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68580" y="2388870"/>
            <a:ext cx="2903220" cy="3253741"/>
          </a:xfrm>
          <a:prstGeom prst="roundRect">
            <a:avLst>
              <a:gd name="adj" fmla="val 261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Alcím 2"/>
          <p:cNvSpPr txBox="1">
            <a:spLocks/>
          </p:cNvSpPr>
          <p:nvPr/>
        </p:nvSpPr>
        <p:spPr>
          <a:xfrm>
            <a:off x="6505573" y="2286000"/>
            <a:ext cx="2335911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Albania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Bosnia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Herzegovina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Croatia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Cyprus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Fyrom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Greece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Italy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Malta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Montenegro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Serbia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Slovenia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Austria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not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whole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territory</a:t>
            </a:r>
            <a:r>
              <a:rPr lang="hu-H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  <a:endParaRPr lang="en-GB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Lefelé nyíl 22"/>
          <p:cNvSpPr/>
          <p:nvPr/>
        </p:nvSpPr>
        <p:spPr>
          <a:xfrm rot="16200000">
            <a:off x="2801361" y="3742093"/>
            <a:ext cx="454216" cy="410134"/>
          </a:xfrm>
          <a:prstGeom prst="downArrow">
            <a:avLst>
              <a:gd name="adj1" fmla="val 53769"/>
              <a:gd name="adj2" fmla="val 29138"/>
            </a:avLst>
          </a:prstGeom>
          <a:solidFill>
            <a:schemeClr val="tx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" t="10636" r="16481" b="4184"/>
          <a:stretch/>
        </p:blipFill>
        <p:spPr bwMode="auto">
          <a:xfrm>
            <a:off x="6455037" y="2123966"/>
            <a:ext cx="2414414" cy="173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http://www.southeast-europe.net/images/upload/cikknagy/interregvb_kooperationsraum_dona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4" t="17378" b="19877"/>
          <a:stretch/>
        </p:blipFill>
        <p:spPr bwMode="auto">
          <a:xfrm>
            <a:off x="3351910" y="2096396"/>
            <a:ext cx="2961487" cy="17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lcím 2"/>
          <p:cNvSpPr txBox="1">
            <a:spLocks/>
          </p:cNvSpPr>
          <p:nvPr/>
        </p:nvSpPr>
        <p:spPr>
          <a:xfrm>
            <a:off x="6655567" y="1801905"/>
            <a:ext cx="2031233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hu-HU" sz="1400" b="1" dirty="0" err="1" smtClean="0">
                <a:solidFill>
                  <a:srgbClr val="0070C0"/>
                </a:solidFill>
              </a:rPr>
              <a:t>Adriatic</a:t>
            </a:r>
            <a:r>
              <a:rPr lang="hu-HU" sz="1400" b="1" dirty="0" smtClean="0">
                <a:solidFill>
                  <a:srgbClr val="0070C0"/>
                </a:solidFill>
              </a:rPr>
              <a:t> Ionian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4" name="Alcím 2"/>
          <p:cNvSpPr txBox="1">
            <a:spLocks/>
          </p:cNvSpPr>
          <p:nvPr/>
        </p:nvSpPr>
        <p:spPr>
          <a:xfrm>
            <a:off x="4125012" y="1781066"/>
            <a:ext cx="1415281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hu-HU" sz="1400" b="1" dirty="0" smtClean="0">
                <a:solidFill>
                  <a:srgbClr val="0070C0"/>
                </a:solidFill>
              </a:rPr>
              <a:t>DANUBE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5" name="Alcím 2"/>
          <p:cNvSpPr txBox="1">
            <a:spLocks/>
          </p:cNvSpPr>
          <p:nvPr/>
        </p:nvSpPr>
        <p:spPr>
          <a:xfrm>
            <a:off x="5460525" y="4636740"/>
            <a:ext cx="1880363" cy="952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Albania</a:t>
            </a:r>
            <a:r>
              <a:rPr lang="hu-HU" sz="1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Bulgaria</a:t>
            </a:r>
            <a:r>
              <a:rPr lang="hu-HU" sz="1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Cyprus</a:t>
            </a:r>
            <a:r>
              <a:rPr lang="hu-HU" sz="1100" dirty="0" smtClean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he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former Yugoslav Republic of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Macedonia</a:t>
            </a:r>
            <a:r>
              <a:rPr lang="hu-HU" sz="11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Greece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Alcím 2"/>
          <p:cNvSpPr txBox="1">
            <a:spLocks/>
          </p:cNvSpPr>
          <p:nvPr/>
        </p:nvSpPr>
        <p:spPr>
          <a:xfrm>
            <a:off x="5334000" y="4016190"/>
            <a:ext cx="2031233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hu-HU" sz="1400" b="1" dirty="0" err="1" smtClean="0">
                <a:solidFill>
                  <a:srgbClr val="0070C0"/>
                </a:solidFill>
              </a:rPr>
              <a:t>Balkan-Mediterranean</a:t>
            </a:r>
            <a:endParaRPr lang="hu-HU" sz="1400" b="1" dirty="0" smtClean="0">
              <a:solidFill>
                <a:srgbClr val="0070C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737093" y="6477000"/>
            <a:ext cx="33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7C18952-6505-4E33-BF47-CFA8940B5B72}" type="slidenum">
              <a:rPr lang="hu-HU" smtClean="0">
                <a:solidFill>
                  <a:schemeClr val="bg1"/>
                </a:solidFill>
              </a:rPr>
              <a:pPr/>
              <a:t>13</a:t>
            </a:fld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lcím 2"/>
          <p:cNvSpPr txBox="1">
            <a:spLocks/>
          </p:cNvSpPr>
          <p:nvPr/>
        </p:nvSpPr>
        <p:spPr>
          <a:xfrm>
            <a:off x="467686" y="350972"/>
            <a:ext cx="8434760" cy="48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0070C0"/>
                </a:solidFill>
              </a:rPr>
              <a:t>Transnational Programmes in the Danube area </a:t>
            </a:r>
            <a:r>
              <a:rPr lang="en-US" sz="2000" b="1" dirty="0" smtClean="0">
                <a:solidFill>
                  <a:srgbClr val="0070C0"/>
                </a:solidFill>
              </a:rPr>
              <a:t>20</a:t>
            </a:r>
            <a:r>
              <a:rPr lang="hu-HU" sz="2000" b="1" dirty="0" smtClean="0">
                <a:solidFill>
                  <a:srgbClr val="0070C0"/>
                </a:solidFill>
              </a:rPr>
              <a:t>14</a:t>
            </a:r>
            <a:r>
              <a:rPr lang="en-US" sz="2000" b="1" dirty="0" smtClean="0">
                <a:solidFill>
                  <a:srgbClr val="0070C0"/>
                </a:solidFill>
              </a:rPr>
              <a:t>-20</a:t>
            </a:r>
            <a:r>
              <a:rPr lang="hu-HU" sz="2000" b="1" dirty="0" smtClean="0">
                <a:solidFill>
                  <a:srgbClr val="0070C0"/>
                </a:solidFill>
              </a:rPr>
              <a:t>20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13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8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ekerekített téglalap 29"/>
          <p:cNvSpPr/>
          <p:nvPr/>
        </p:nvSpPr>
        <p:spPr>
          <a:xfrm>
            <a:off x="5029200" y="1143000"/>
            <a:ext cx="3657600" cy="5257800"/>
          </a:xfrm>
          <a:prstGeom prst="roundRect">
            <a:avLst>
              <a:gd name="adj" fmla="val 6667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1" name="Lekerekített téglalap 190"/>
          <p:cNvSpPr/>
          <p:nvPr/>
        </p:nvSpPr>
        <p:spPr>
          <a:xfrm>
            <a:off x="1905000" y="1143001"/>
            <a:ext cx="3048000" cy="5257799"/>
          </a:xfrm>
          <a:prstGeom prst="roundRect">
            <a:avLst>
              <a:gd name="adj" fmla="val 6667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4" name="Lekerekített téglalap 213"/>
          <p:cNvSpPr/>
          <p:nvPr/>
        </p:nvSpPr>
        <p:spPr>
          <a:xfrm>
            <a:off x="392722" y="5067548"/>
            <a:ext cx="8448761" cy="1028452"/>
          </a:xfrm>
          <a:prstGeom prst="roundRect">
            <a:avLst>
              <a:gd name="adj" fmla="val 3534"/>
            </a:avLst>
          </a:prstGeom>
          <a:solidFill>
            <a:schemeClr val="tx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4" name="Alcím 2"/>
          <p:cNvSpPr txBox="1">
            <a:spLocks/>
          </p:cNvSpPr>
          <p:nvPr/>
        </p:nvSpPr>
        <p:spPr>
          <a:xfrm>
            <a:off x="5105466" y="5095344"/>
            <a:ext cx="3505133" cy="84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„Soft” projects: joint development of ideas, concepts, plans, solutions, preparation of future investments – no direct infrastructure development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Alcím 2"/>
          <p:cNvSpPr txBox="1">
            <a:spLocks/>
          </p:cNvSpPr>
          <p:nvPr/>
        </p:nvSpPr>
        <p:spPr>
          <a:xfrm>
            <a:off x="457200" y="5181600"/>
            <a:ext cx="1510415" cy="769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Topics</a:t>
            </a:r>
            <a:r>
              <a:rPr lang="hu-HU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</a:p>
          <a:p>
            <a:r>
              <a:rPr lang="hu-H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type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392722" y="1790948"/>
            <a:ext cx="8448761" cy="773956"/>
          </a:xfrm>
          <a:prstGeom prst="roundRect">
            <a:avLst>
              <a:gd name="adj" fmla="val 3534"/>
            </a:avLst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Alcím 2"/>
          <p:cNvSpPr txBox="1">
            <a:spLocks/>
          </p:cNvSpPr>
          <p:nvPr/>
        </p:nvSpPr>
        <p:spPr>
          <a:xfrm>
            <a:off x="5105466" y="1818744"/>
            <a:ext cx="3505133" cy="84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10-15 project partners and observers </a:t>
            </a:r>
          </a:p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Roughly 100 project per program (SEE)</a:t>
            </a:r>
          </a:p>
          <a:p>
            <a:pPr algn="l">
              <a:spcBef>
                <a:spcPts val="0"/>
              </a:spcBef>
            </a:pP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Alcím 2"/>
          <p:cNvSpPr txBox="1">
            <a:spLocks/>
          </p:cNvSpPr>
          <p:nvPr/>
        </p:nvSpPr>
        <p:spPr>
          <a:xfrm>
            <a:off x="411480" y="1821428"/>
            <a:ext cx="1510415" cy="49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Number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392722" y="2667000"/>
            <a:ext cx="8448761" cy="1104900"/>
          </a:xfrm>
          <a:prstGeom prst="roundRect">
            <a:avLst>
              <a:gd name="adj" fmla="val 3534"/>
            </a:avLst>
          </a:prstGeom>
          <a:solidFill>
            <a:schemeClr val="tx2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Alcím 2"/>
          <p:cNvSpPr txBox="1">
            <a:spLocks/>
          </p:cNvSpPr>
          <p:nvPr/>
        </p:nvSpPr>
        <p:spPr>
          <a:xfrm>
            <a:off x="5105466" y="2694796"/>
            <a:ext cx="3505133" cy="84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„Lead partner” principle: one partner takes legal responsibility for the partnership. Partners certify their costs at national level and report together to the programme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Alcím 2"/>
          <p:cNvSpPr txBox="1">
            <a:spLocks/>
          </p:cNvSpPr>
          <p:nvPr/>
        </p:nvSpPr>
        <p:spPr>
          <a:xfrm>
            <a:off x="419100" y="2862189"/>
            <a:ext cx="1510415" cy="574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Structure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392722" y="3886200"/>
            <a:ext cx="8448761" cy="1126976"/>
          </a:xfrm>
          <a:prstGeom prst="roundRect">
            <a:avLst>
              <a:gd name="adj" fmla="val 3534"/>
            </a:avLst>
          </a:prstGeom>
          <a:solidFill>
            <a:schemeClr val="accent4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Alcím 2"/>
          <p:cNvSpPr txBox="1">
            <a:spLocks/>
          </p:cNvSpPr>
          <p:nvPr/>
        </p:nvSpPr>
        <p:spPr>
          <a:xfrm>
            <a:off x="5105466" y="3913996"/>
            <a:ext cx="3505133" cy="84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1-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million euro project budget </a:t>
            </a:r>
          </a:p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spent in 2-3 year long cooperation projects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Alcím 2"/>
          <p:cNvSpPr txBox="1">
            <a:spLocks/>
          </p:cNvSpPr>
          <p:nvPr/>
        </p:nvSpPr>
        <p:spPr>
          <a:xfrm>
            <a:off x="457200" y="3997569"/>
            <a:ext cx="1510415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Finances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Alcím 2"/>
          <p:cNvSpPr txBox="1">
            <a:spLocks/>
          </p:cNvSpPr>
          <p:nvPr/>
        </p:nvSpPr>
        <p:spPr>
          <a:xfrm>
            <a:off x="1981267" y="1219200"/>
            <a:ext cx="2895466" cy="490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PROGRAMME</a:t>
            </a:r>
          </a:p>
        </p:txBody>
      </p:sp>
      <p:sp>
        <p:nvSpPr>
          <p:cNvPr id="31" name="Alcím 2"/>
          <p:cNvSpPr txBox="1">
            <a:spLocks/>
          </p:cNvSpPr>
          <p:nvPr/>
        </p:nvSpPr>
        <p:spPr>
          <a:xfrm>
            <a:off x="5105466" y="1219199"/>
            <a:ext cx="3474559" cy="490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PROJECT</a:t>
            </a:r>
          </a:p>
        </p:txBody>
      </p:sp>
      <p:sp>
        <p:nvSpPr>
          <p:cNvPr id="32" name="Alcím 2"/>
          <p:cNvSpPr txBox="1">
            <a:spLocks/>
          </p:cNvSpPr>
          <p:nvPr/>
        </p:nvSpPr>
        <p:spPr>
          <a:xfrm>
            <a:off x="1981200" y="5085184"/>
            <a:ext cx="2896805" cy="997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Programme priorities defined by partner states based on EU directives and needs of the programme area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Alcím 2"/>
          <p:cNvSpPr txBox="1">
            <a:spLocks/>
          </p:cNvSpPr>
          <p:nvPr/>
        </p:nvSpPr>
        <p:spPr>
          <a:xfrm>
            <a:off x="1981200" y="1821428"/>
            <a:ext cx="2896805" cy="84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13 overlapping programme areas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6-15 countries per programme</a:t>
            </a:r>
          </a:p>
        </p:txBody>
      </p:sp>
      <p:sp>
        <p:nvSpPr>
          <p:cNvPr id="34" name="Alcím 2"/>
          <p:cNvSpPr txBox="1">
            <a:spLocks/>
          </p:cNvSpPr>
          <p:nvPr/>
        </p:nvSpPr>
        <p:spPr>
          <a:xfrm>
            <a:off x="1981200" y="2697480"/>
            <a:ext cx="2896805" cy="84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Monitoring Committee (representatives of the partner states) is the main decision-making body of the programme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Alcím 2"/>
          <p:cNvSpPr txBox="1">
            <a:spLocks/>
          </p:cNvSpPr>
          <p:nvPr/>
        </p:nvSpPr>
        <p:spPr>
          <a:xfrm>
            <a:off x="1981200" y="3916680"/>
            <a:ext cx="2971800" cy="109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100-300 million euro programme budget for 7 year programme periods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94 % spent on projects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6 % on programme implementation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8737093" y="6477000"/>
            <a:ext cx="33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7C18952-6505-4E33-BF47-CFA8940B5B72}" type="slidenum">
              <a:rPr lang="hu-HU" smtClean="0">
                <a:solidFill>
                  <a:schemeClr val="bg1"/>
                </a:solidFill>
              </a:rPr>
              <a:pPr/>
              <a:t>14</a:t>
            </a:fld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7" name="Egyenes összekötő 36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lcím 2"/>
          <p:cNvSpPr txBox="1">
            <a:spLocks/>
          </p:cNvSpPr>
          <p:nvPr/>
        </p:nvSpPr>
        <p:spPr>
          <a:xfrm>
            <a:off x="467686" y="350972"/>
            <a:ext cx="8434760" cy="48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0070C0"/>
                </a:solidFill>
              </a:rPr>
              <a:t>Transnational cooperation - basic characteristics</a:t>
            </a:r>
          </a:p>
        </p:txBody>
      </p:sp>
      <p:sp>
        <p:nvSpPr>
          <p:cNvPr id="39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14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2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lcím 2"/>
          <p:cNvSpPr txBox="1">
            <a:spLocks/>
          </p:cNvSpPr>
          <p:nvPr/>
        </p:nvSpPr>
        <p:spPr>
          <a:xfrm>
            <a:off x="371152" y="1052736"/>
            <a:ext cx="7885559" cy="4069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GB" sz="2000" b="1" i="1" u="sng" dirty="0" smtClean="0">
                <a:solidFill>
                  <a:srgbClr val="0070C0"/>
                </a:solidFill>
              </a:rPr>
              <a:t>Programme strategy</a:t>
            </a:r>
          </a:p>
          <a:p>
            <a:pPr algn="just">
              <a:spcBef>
                <a:spcPts val="0"/>
              </a:spcBef>
            </a:pPr>
            <a:r>
              <a:rPr lang="en-GB" sz="1600" dirty="0" smtClean="0">
                <a:solidFill>
                  <a:srgbClr val="0070C0"/>
                </a:solidFill>
              </a:rPr>
              <a:t>The strategic vision is “</a:t>
            </a:r>
            <a:r>
              <a:rPr lang="en-GB" sz="1600" b="1" i="1" dirty="0" smtClean="0">
                <a:solidFill>
                  <a:srgbClr val="0070C0"/>
                </a:solidFill>
              </a:rPr>
              <a:t>policy integration</a:t>
            </a:r>
            <a:r>
              <a:rPr lang="en-GB" sz="1600" dirty="0" smtClean="0">
                <a:solidFill>
                  <a:srgbClr val="0070C0"/>
                </a:solidFill>
              </a:rPr>
              <a:t>” below the EU-level (not duplicating efforts in policy integration at the EU-level e.g. TEN-T) and above the national level in specific fields of action. </a:t>
            </a:r>
            <a:r>
              <a:rPr lang="en-GB" sz="1600" b="1" i="1" dirty="0" smtClean="0">
                <a:solidFill>
                  <a:srgbClr val="0070C0"/>
                </a:solidFill>
              </a:rPr>
              <a:t>Transnational projects should influence national, regional and local policies.</a:t>
            </a:r>
          </a:p>
          <a:p>
            <a:pPr algn="just">
              <a:spcBef>
                <a:spcPts val="0"/>
              </a:spcBef>
            </a:pPr>
            <a:endParaRPr lang="en-GB" sz="20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2000" b="1" i="1" u="sng" dirty="0" smtClean="0">
                <a:solidFill>
                  <a:srgbClr val="0070C0"/>
                </a:solidFill>
              </a:rPr>
              <a:t>Policy framework</a:t>
            </a:r>
          </a:p>
          <a:p>
            <a:pPr algn="just">
              <a:spcBef>
                <a:spcPts val="0"/>
              </a:spcBef>
            </a:pPr>
            <a:r>
              <a:rPr lang="en-GB" sz="1600" dirty="0" smtClean="0">
                <a:solidFill>
                  <a:srgbClr val="0070C0"/>
                </a:solidFill>
              </a:rPr>
              <a:t>In order to achieve a </a:t>
            </a:r>
            <a:r>
              <a:rPr lang="en-GB" sz="1600" b="1" i="1" dirty="0" smtClean="0">
                <a:solidFill>
                  <a:srgbClr val="0070C0"/>
                </a:solidFill>
              </a:rPr>
              <a:t>higher degree of territorial integration </a:t>
            </a:r>
            <a:r>
              <a:rPr lang="en-GB" sz="1600" dirty="0" smtClean="0">
                <a:solidFill>
                  <a:srgbClr val="0070C0"/>
                </a:solidFill>
              </a:rPr>
              <a:t>of the Danube region the DTP will act as a </a:t>
            </a:r>
            <a:r>
              <a:rPr lang="en-GB" sz="1600" b="1" i="1" dirty="0" smtClean="0">
                <a:solidFill>
                  <a:srgbClr val="0070C0"/>
                </a:solidFill>
              </a:rPr>
              <a:t>policy driver and pioneer to tackle common challenges and needs in specific policy fields </a:t>
            </a:r>
            <a:r>
              <a:rPr lang="en-GB" sz="1600" dirty="0" smtClean="0">
                <a:solidFill>
                  <a:srgbClr val="0070C0"/>
                </a:solidFill>
              </a:rPr>
              <a:t>where transnational cooperation is expected to deliver good results through the </a:t>
            </a:r>
            <a:r>
              <a:rPr lang="en-GB" sz="1600" b="1" i="1" dirty="0" smtClean="0">
                <a:solidFill>
                  <a:srgbClr val="0070C0"/>
                </a:solidFill>
              </a:rPr>
              <a:t>development and practical implementation of policy frameworks, tools and services</a:t>
            </a:r>
            <a:r>
              <a:rPr lang="en-GB" sz="1600" dirty="0" smtClean="0">
                <a:solidFill>
                  <a:srgbClr val="0070C0"/>
                </a:solidFill>
              </a:rPr>
              <a:t> and concrete pilot investments whereby strong </a:t>
            </a:r>
            <a:r>
              <a:rPr lang="en-GB" sz="1600" b="1" i="1" dirty="0" smtClean="0">
                <a:solidFill>
                  <a:srgbClr val="0070C0"/>
                </a:solidFill>
              </a:rPr>
              <a:t>complementarities with the broader EUSDR </a:t>
            </a:r>
            <a:r>
              <a:rPr lang="en-GB" sz="1600" dirty="0" smtClean="0">
                <a:solidFill>
                  <a:srgbClr val="0070C0"/>
                </a:solidFill>
              </a:rPr>
              <a:t>will be sought.</a:t>
            </a:r>
            <a:endParaRPr lang="en-GB" sz="16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en-GB" sz="20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en-GB" sz="2000" b="1" i="1" dirty="0" smtClean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610601" y="647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7C18952-6505-4E33-BF47-CFA8940B5B72}" type="slidenum">
              <a:rPr lang="hu-HU" smtClean="0">
                <a:solidFill>
                  <a:schemeClr val="bg1"/>
                </a:solidFill>
              </a:rPr>
              <a:pPr/>
              <a:t>15</a:t>
            </a:fld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cím 2"/>
          <p:cNvSpPr txBox="1">
            <a:spLocks/>
          </p:cNvSpPr>
          <p:nvPr/>
        </p:nvSpPr>
        <p:spPr>
          <a:xfrm>
            <a:off x="467686" y="350972"/>
            <a:ext cx="8434760" cy="48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0070C0"/>
                </a:solidFill>
              </a:rPr>
              <a:t>The final DANUBE </a:t>
            </a:r>
            <a:r>
              <a:rPr lang="hu-HU" sz="2000" b="1" dirty="0" err="1" smtClean="0">
                <a:solidFill>
                  <a:srgbClr val="0070C0"/>
                </a:solidFill>
              </a:rPr>
              <a:t>Transnational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Programme document</a:t>
            </a:r>
          </a:p>
        </p:txBody>
      </p:sp>
      <p:sp>
        <p:nvSpPr>
          <p:cNvPr id="15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15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lcím 2"/>
          <p:cNvSpPr txBox="1">
            <a:spLocks/>
          </p:cNvSpPr>
          <p:nvPr/>
        </p:nvSpPr>
        <p:spPr>
          <a:xfrm>
            <a:off x="310581" y="980728"/>
            <a:ext cx="8475609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2000" b="1" i="1" u="sng" dirty="0" smtClean="0">
                <a:solidFill>
                  <a:srgbClr val="0070C0"/>
                </a:solidFill>
              </a:rPr>
              <a:t>Types of actions supported </a:t>
            </a:r>
            <a:r>
              <a:rPr lang="en-GB" sz="2000" b="1" i="1" dirty="0" smtClean="0">
                <a:solidFill>
                  <a:schemeClr val="bg1"/>
                </a:solidFill>
              </a:rPr>
              <a:t>by the </a:t>
            </a:r>
            <a:r>
              <a:rPr lang="en-GB" sz="2800" b="1" i="1" dirty="0" smtClean="0">
                <a:solidFill>
                  <a:schemeClr val="bg1"/>
                </a:solidFill>
              </a:rPr>
              <a:t>programme</a:t>
            </a:r>
            <a:endParaRPr lang="en-GB" sz="1600" b="1" i="1" dirty="0" smtClean="0">
              <a:solidFill>
                <a:srgbClr val="0070C0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i="1" dirty="0" smtClean="0">
                <a:solidFill>
                  <a:srgbClr val="0070C0"/>
                </a:solidFill>
              </a:rPr>
              <a:t>Development of common orientations, frameworks and strategies </a:t>
            </a:r>
            <a:r>
              <a:rPr lang="en-GB" sz="1600" dirty="0" smtClean="0">
                <a:solidFill>
                  <a:srgbClr val="0070C0"/>
                </a:solidFill>
              </a:rPr>
              <a:t>in fields of transnational relevance where early policy development is needed (i.e. in fields which until now have not been touched by significant projects in the previous programming periods);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i="1" dirty="0" smtClean="0">
                <a:solidFill>
                  <a:srgbClr val="0070C0"/>
                </a:solidFill>
              </a:rPr>
              <a:t>Development and practical implementation of transnational tools and services </a:t>
            </a:r>
            <a:r>
              <a:rPr lang="en-GB" sz="1600" dirty="0" smtClean="0">
                <a:solidFill>
                  <a:srgbClr val="0070C0"/>
                </a:solidFill>
              </a:rPr>
              <a:t>(e.g. analytical tools, management tools, technical tools, software tools, monitoring tools);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i="1" dirty="0" smtClean="0">
                <a:solidFill>
                  <a:srgbClr val="0070C0"/>
                </a:solidFill>
              </a:rPr>
              <a:t>Preparation of transnational investments </a:t>
            </a:r>
            <a:r>
              <a:rPr lang="en-GB" sz="1600" dirty="0" smtClean="0">
                <a:solidFill>
                  <a:srgbClr val="0070C0"/>
                </a:solidFill>
              </a:rPr>
              <a:t>(infrastructure, equipment) to be subsequently financed through other sources;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</a:rPr>
              <a:t>Pilot activities including small-scale fixed investments (of testing or demonstration nature);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i="1" dirty="0" smtClean="0">
                <a:solidFill>
                  <a:srgbClr val="0070C0"/>
                </a:solidFill>
              </a:rPr>
              <a:t>Development and practical implementation of training and capacity building </a:t>
            </a:r>
            <a:r>
              <a:rPr lang="en-GB" sz="1600" dirty="0" smtClean="0">
                <a:solidFill>
                  <a:srgbClr val="0070C0"/>
                </a:solidFill>
              </a:rPr>
              <a:t>(e.g. training seminars and courses, study visits, peer reviews);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i="1" dirty="0" smtClean="0">
                <a:solidFill>
                  <a:srgbClr val="0070C0"/>
                </a:solidFill>
              </a:rPr>
              <a:t>Accompanying information, dissemination, capitalisation and publicity measures</a:t>
            </a:r>
            <a:r>
              <a:rPr lang="en-GB" sz="1600" dirty="0" smtClean="0">
                <a:solidFill>
                  <a:srgbClr val="0070C0"/>
                </a:solidFill>
              </a:rPr>
              <a:t> to inform stakeholders and/or the general public about project activities and outcomes.</a:t>
            </a:r>
            <a:endParaRPr lang="en-GB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610601" y="647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7C18952-6505-4E33-BF47-CFA8940B5B72}" type="slidenum">
              <a:rPr lang="hu-HU" smtClean="0">
                <a:solidFill>
                  <a:schemeClr val="bg1"/>
                </a:solidFill>
              </a:rPr>
              <a:pPr/>
              <a:t>16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67686" y="350972"/>
            <a:ext cx="8434760" cy="48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0070C0"/>
                </a:solidFill>
              </a:rPr>
              <a:t>The final </a:t>
            </a:r>
            <a:r>
              <a:rPr lang="en-GB" sz="2000" b="1" dirty="0" smtClean="0">
                <a:solidFill>
                  <a:srgbClr val="0070C0"/>
                </a:solidFill>
              </a:rPr>
              <a:t>DANUBE Transnational Programme document</a:t>
            </a:r>
            <a:endParaRPr lang="en-GB" sz="2000" b="1" dirty="0">
              <a:solidFill>
                <a:srgbClr val="0070C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16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0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cím 2"/>
          <p:cNvSpPr txBox="1">
            <a:spLocks/>
          </p:cNvSpPr>
          <p:nvPr/>
        </p:nvSpPr>
        <p:spPr>
          <a:xfrm>
            <a:off x="68086" y="396545"/>
            <a:ext cx="9072866" cy="44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6" name="Bild 2"/>
          <p:cNvPicPr/>
          <p:nvPr/>
        </p:nvPicPr>
        <p:blipFill rotWithShape="1">
          <a:blip r:embed="rId3" cstate="print"/>
          <a:srcRect l="1660" t="9241" r="1822" b="10809"/>
          <a:stretch/>
        </p:blipFill>
        <p:spPr bwMode="auto">
          <a:xfrm>
            <a:off x="291548" y="914400"/>
            <a:ext cx="8637863" cy="463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/>
          <p:nvPr/>
        </p:nvPicPr>
        <p:blipFill rotWithShape="1">
          <a:blip r:embed="rId3" cstate="print"/>
          <a:srcRect l="8998" t="88904" r="10152" b="1488"/>
          <a:stretch/>
        </p:blipFill>
        <p:spPr bwMode="auto">
          <a:xfrm>
            <a:off x="934278" y="5546035"/>
            <a:ext cx="7235687" cy="5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kerekített téglalap 18"/>
          <p:cNvSpPr/>
          <p:nvPr/>
        </p:nvSpPr>
        <p:spPr>
          <a:xfrm>
            <a:off x="4782624" y="3992217"/>
            <a:ext cx="2368334" cy="808383"/>
          </a:xfrm>
          <a:prstGeom prst="roundRect">
            <a:avLst>
              <a:gd name="adj" fmla="val 16715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610601" y="647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7C18952-6505-4E33-BF47-CFA8940B5B72}" type="slidenum">
              <a:rPr lang="hu-HU" smtClean="0">
                <a:solidFill>
                  <a:schemeClr val="bg1"/>
                </a:solidFill>
              </a:rPr>
              <a:pPr/>
              <a:t>17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Alcím 2"/>
          <p:cNvSpPr txBox="1">
            <a:spLocks/>
          </p:cNvSpPr>
          <p:nvPr/>
        </p:nvSpPr>
        <p:spPr>
          <a:xfrm>
            <a:off x="467686" y="350972"/>
            <a:ext cx="8434760" cy="48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0070C0"/>
                </a:solidFill>
              </a:rPr>
              <a:t>Priority axes and specific objectives </a:t>
            </a:r>
          </a:p>
        </p:txBody>
      </p:sp>
      <p:cxnSp>
        <p:nvCxnSpPr>
          <p:cNvPr id="21" name="Egyenes összekötő 20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17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7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8610601" y="647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7C18952-6505-4E33-BF47-CFA8940B5B72}" type="slidenum">
              <a:rPr lang="hu-HU" smtClean="0">
                <a:solidFill>
                  <a:schemeClr val="bg1"/>
                </a:solidFill>
              </a:rPr>
              <a:pPr/>
              <a:t>18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67686" y="350972"/>
            <a:ext cx="8434760" cy="48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b="1" dirty="0" smtClean="0">
                <a:solidFill>
                  <a:srgbClr val="0070C0"/>
                </a:solidFill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</a:rPr>
              <a:t>.2 </a:t>
            </a:r>
            <a:r>
              <a:rPr lang="en-US" sz="2000" b="1" dirty="0">
                <a:solidFill>
                  <a:srgbClr val="0070C0"/>
                </a:solidFill>
              </a:rPr>
              <a:t>- Improve energy security and energy efficiency </a:t>
            </a:r>
          </a:p>
        </p:txBody>
      </p:sp>
      <p:cxnSp>
        <p:nvCxnSpPr>
          <p:cNvPr id="13" name="Egyenes összekötő 12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lcím 2"/>
          <p:cNvSpPr txBox="1">
            <a:spLocks/>
          </p:cNvSpPr>
          <p:nvPr/>
        </p:nvSpPr>
        <p:spPr>
          <a:xfrm>
            <a:off x="310581" y="980728"/>
            <a:ext cx="8475609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2000" b="1" i="1" u="sng" dirty="0" smtClean="0">
                <a:solidFill>
                  <a:srgbClr val="0070C0"/>
                </a:solidFill>
              </a:rPr>
              <a:t>Specific objective:</a:t>
            </a:r>
          </a:p>
          <a:p>
            <a:pPr algn="l">
              <a:spcBef>
                <a:spcPts val="0"/>
              </a:spcBef>
            </a:pPr>
            <a:endParaRPr lang="hu-HU" sz="400" b="1" i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</a:rPr>
              <a:t>Contribute to the energy security and energy efficiency of the region by </a:t>
            </a:r>
            <a:r>
              <a:rPr lang="en-US" sz="1600" b="1" i="1" dirty="0">
                <a:solidFill>
                  <a:srgbClr val="0070C0"/>
                </a:solidFill>
              </a:rPr>
              <a:t>supporting the development of joint regional storage and distribution solutions and strategies for increasing energy efficiency and renewable energy usage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hu-HU" sz="1600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000" b="1" i="1" u="sng" dirty="0" smtClean="0">
                <a:solidFill>
                  <a:srgbClr val="0070C0"/>
                </a:solidFill>
              </a:rPr>
              <a:t>Examples </a:t>
            </a:r>
            <a:r>
              <a:rPr lang="en-US" sz="2000" b="1" i="1" u="sng" dirty="0">
                <a:solidFill>
                  <a:srgbClr val="0070C0"/>
                </a:solidFill>
              </a:rPr>
              <a:t>of </a:t>
            </a:r>
            <a:r>
              <a:rPr lang="en-US" sz="2000" b="1" i="1" u="sng" dirty="0" smtClean="0">
                <a:solidFill>
                  <a:srgbClr val="0070C0"/>
                </a:solidFill>
              </a:rPr>
              <a:t>action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70C0"/>
                </a:solidFill>
              </a:rPr>
              <a:t>Contribute to the transnational integration of different energy networks </a:t>
            </a:r>
            <a:r>
              <a:rPr lang="en-US" sz="1400" dirty="0" smtClean="0">
                <a:solidFill>
                  <a:srgbClr val="0070C0"/>
                </a:solidFill>
              </a:rPr>
              <a:t>and explore the development opportunities for a joint energy infrastructure in the Danube region. </a:t>
            </a:r>
            <a:endParaRPr lang="hu-HU" sz="1400" dirty="0" smtClean="0">
              <a:solidFill>
                <a:srgbClr val="0070C0"/>
              </a:solidFill>
            </a:endParaRP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Contribute </a:t>
            </a:r>
            <a:r>
              <a:rPr lang="en-US" sz="1400" dirty="0">
                <a:solidFill>
                  <a:srgbClr val="0070C0"/>
                </a:solidFill>
              </a:rPr>
              <a:t>to the development of Smart Grids in the Danube Region by supporting smart grid policy integration and joint action plans.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FF0000"/>
                </a:solidFill>
              </a:rPr>
              <a:t>Contribute </a:t>
            </a:r>
            <a:r>
              <a:rPr lang="en-US" sz="1400" b="1" i="1" dirty="0">
                <a:solidFill>
                  <a:srgbClr val="FF0000"/>
                </a:solidFill>
              </a:rPr>
              <a:t>to regional energy planning and -coordination </a:t>
            </a:r>
            <a:r>
              <a:rPr lang="en-US" sz="1400" dirty="0">
                <a:solidFill>
                  <a:srgbClr val="FF0000"/>
                </a:solidFill>
              </a:rPr>
              <a:t>of transnational relevance across the Danube region within the wider context of EU energy policy in order to diversify energy sources and contribute to the security of energy supplies; </a:t>
            </a:r>
            <a:r>
              <a:rPr lang="en-US" sz="1400" b="1" i="1" dirty="0">
                <a:solidFill>
                  <a:srgbClr val="FF0000"/>
                </a:solidFill>
              </a:rPr>
              <a:t>improve policy learning </a:t>
            </a:r>
            <a:r>
              <a:rPr lang="en-US" sz="1400" dirty="0">
                <a:solidFill>
                  <a:srgbClr val="FF0000"/>
                </a:solidFill>
              </a:rPr>
              <a:t>and develop practical strategies and solutions to increase the use of renewable energy </a:t>
            </a:r>
            <a:r>
              <a:rPr lang="en-US" sz="1400" dirty="0" smtClean="0">
                <a:solidFill>
                  <a:srgbClr val="FF0000"/>
                </a:solidFill>
              </a:rPr>
              <a:t>sources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such as biomass, hydro-power, solar/photovoltaic energy, </a:t>
            </a:r>
            <a:r>
              <a:rPr lang="en-US" sz="1400" b="1" dirty="0">
                <a:solidFill>
                  <a:srgbClr val="FF0000"/>
                </a:solidFill>
              </a:rPr>
              <a:t>geothermal</a:t>
            </a:r>
            <a:r>
              <a:rPr lang="en-US" sz="1400" dirty="0">
                <a:solidFill>
                  <a:srgbClr val="FF0000"/>
                </a:solidFill>
              </a:rPr>
              <a:t> and wind energy. 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70C0"/>
                </a:solidFill>
              </a:rPr>
              <a:t>Contribute </a:t>
            </a:r>
            <a:r>
              <a:rPr lang="en-US" sz="1400" b="1" i="1" dirty="0">
                <a:solidFill>
                  <a:srgbClr val="0070C0"/>
                </a:solidFill>
              </a:rPr>
              <a:t>to practical transnational coordination of developing energy efficiency concepts.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70C0"/>
                </a:solidFill>
              </a:rPr>
              <a:t>Promote </a:t>
            </a:r>
            <a:r>
              <a:rPr lang="en-US" sz="1400" b="1" i="1" dirty="0">
                <a:solidFill>
                  <a:srgbClr val="0070C0"/>
                </a:solidFill>
              </a:rPr>
              <a:t>joint efforts </a:t>
            </a:r>
            <a:r>
              <a:rPr lang="en-US" sz="1400" dirty="0">
                <a:solidFill>
                  <a:srgbClr val="0070C0"/>
                </a:solidFill>
              </a:rPr>
              <a:t>to comprehensive spatial planning in order to position adequately generation and transmission capacities;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70C0"/>
                </a:solidFill>
              </a:rPr>
              <a:t>Support </a:t>
            </a:r>
            <a:r>
              <a:rPr lang="en-US" sz="1400" b="1" i="1" dirty="0">
                <a:solidFill>
                  <a:srgbClr val="0070C0"/>
                </a:solidFill>
              </a:rPr>
              <a:t>human resource development </a:t>
            </a:r>
            <a:r>
              <a:rPr lang="en-US" sz="1400" dirty="0">
                <a:solidFill>
                  <a:srgbClr val="0070C0"/>
                </a:solidFill>
              </a:rPr>
              <a:t>and the exchange of related knowledge and experience accompanying policy and technology development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18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962493"/>
              </p:ext>
            </p:extLst>
          </p:nvPr>
        </p:nvGraphicFramePr>
        <p:xfrm>
          <a:off x="581744" y="980728"/>
          <a:ext cx="8105056" cy="44386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839126"/>
                <a:gridCol w="2265930"/>
              </a:tblGrid>
              <a:tr h="8382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Priority axis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Total </a:t>
                      </a:r>
                      <a:r>
                        <a:rPr lang="en-GB" sz="2400" dirty="0" smtClean="0">
                          <a:effectLst/>
                        </a:rPr>
                        <a:t>funding</a:t>
                      </a:r>
                      <a:r>
                        <a:rPr lang="hu-HU" sz="2400" dirty="0" smtClean="0">
                          <a:effectLst/>
                        </a:rPr>
                        <a:t> (MEUR)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1. Innovative and socially responsible Danube region</a:t>
                      </a:r>
                      <a:endParaRPr lang="en-GB" sz="1800" b="0" noProof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72,8</a:t>
                      </a:r>
                      <a:endParaRPr lang="hu-HU" sz="1800" b="1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2. Environment and culture responsible Danube region</a:t>
                      </a:r>
                      <a:endParaRPr lang="en-GB" sz="1800" b="0" noProof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83,2</a:t>
                      </a:r>
                      <a:endParaRPr lang="hu-HU" sz="1800" b="1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3. Better connected and energy responsible Danube region</a:t>
                      </a:r>
                      <a:endParaRPr lang="en-GB" sz="1800" b="0" noProof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54,</a:t>
                      </a:r>
                      <a:r>
                        <a:rPr lang="hu-HU" sz="1800" dirty="0" smtClean="0">
                          <a:effectLst/>
                        </a:rPr>
                        <a:t>7</a:t>
                      </a:r>
                      <a:endParaRPr lang="hu-HU" sz="1800" b="1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4. Well governed Danube region</a:t>
                      </a:r>
                      <a:endParaRPr lang="en-GB" sz="1800" b="0" noProof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33,8</a:t>
                      </a:r>
                      <a:endParaRPr lang="hu-HU" sz="1800" b="1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5. Technical Assistance</a:t>
                      </a:r>
                      <a:endParaRPr lang="en-GB" sz="1800" b="0" noProof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18,5</a:t>
                      </a:r>
                      <a:endParaRPr lang="hu-HU" sz="1800" b="1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Total</a:t>
                      </a:r>
                      <a:endParaRPr lang="en-GB" sz="2000" noProof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26</a:t>
                      </a:r>
                      <a:r>
                        <a:rPr lang="hu-HU" sz="2000" dirty="0" smtClean="0">
                          <a:effectLst/>
                        </a:rPr>
                        <a:t>3</a:t>
                      </a:r>
                      <a:endParaRPr lang="hu-HU" sz="2000" b="1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Alcím 2"/>
          <p:cNvSpPr txBox="1">
            <a:spLocks/>
          </p:cNvSpPr>
          <p:nvPr/>
        </p:nvSpPr>
        <p:spPr>
          <a:xfrm>
            <a:off x="467686" y="350972"/>
            <a:ext cx="8434760" cy="48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0070C0"/>
                </a:solidFill>
              </a:rPr>
              <a:t>Programme budget dedicated to different priority </a:t>
            </a:r>
            <a:r>
              <a:rPr lang="hu-HU" sz="2000" b="1" dirty="0" smtClean="0">
                <a:solidFill>
                  <a:srgbClr val="0070C0"/>
                </a:solidFill>
              </a:rPr>
              <a:t>a</a:t>
            </a:r>
            <a:r>
              <a:rPr lang="en-GB" sz="2000" b="1" dirty="0" err="1" smtClean="0">
                <a:solidFill>
                  <a:srgbClr val="0070C0"/>
                </a:solidFill>
              </a:rPr>
              <a:t>xes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467544" y="2963901"/>
            <a:ext cx="8299649" cy="664367"/>
          </a:xfrm>
          <a:prstGeom prst="roundRect">
            <a:avLst>
              <a:gd name="adj" fmla="val 16715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19</a:t>
            </a:fld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251520" y="5661248"/>
            <a:ext cx="6912767" cy="67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u-HU" sz="2400" dirty="0" smtClean="0">
                <a:solidFill>
                  <a:srgbClr val="0070C0"/>
                </a:solidFill>
              </a:rPr>
              <a:t>M</a:t>
            </a:r>
            <a:r>
              <a:rPr lang="en-GB" sz="2400" dirty="0" err="1" smtClean="0">
                <a:solidFill>
                  <a:srgbClr val="0070C0"/>
                </a:solidFill>
              </a:rPr>
              <a:t>aximum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EU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funding rate: </a:t>
            </a:r>
            <a:r>
              <a:rPr lang="hu-HU" sz="2400" dirty="0" smtClean="0">
                <a:solidFill>
                  <a:srgbClr val="0070C0"/>
                </a:solidFill>
              </a:rPr>
              <a:t>8</a:t>
            </a:r>
            <a:r>
              <a:rPr lang="en-GB" sz="2400" dirty="0" smtClean="0">
                <a:solidFill>
                  <a:srgbClr val="0070C0"/>
                </a:solidFill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xmlns="" val="24242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908720"/>
            <a:ext cx="4392488" cy="339405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3" name="Cím 4"/>
          <p:cNvSpPr txBox="1">
            <a:spLocks/>
          </p:cNvSpPr>
          <p:nvPr/>
        </p:nvSpPr>
        <p:spPr>
          <a:xfrm>
            <a:off x="457200" y="273050"/>
            <a:ext cx="8229600" cy="7080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 fontAlgn="auto">
              <a:spcAft>
                <a:spcPts val="0"/>
              </a:spcAft>
              <a:defRPr/>
            </a:pPr>
            <a:r>
              <a:rPr lang="en-GB" sz="2800" dirty="0" smtClean="0">
                <a:effectLst/>
              </a:rPr>
              <a:t>Danube Region – A heterogeneous </a:t>
            </a:r>
            <a:r>
              <a:rPr lang="en-GB" sz="2800" dirty="0" err="1" smtClean="0">
                <a:effectLst/>
              </a:rPr>
              <a:t>macroregion</a:t>
            </a:r>
            <a:r>
              <a:rPr lang="en-GB" sz="2800" dirty="0" smtClean="0">
                <a:effectLst/>
              </a:rPr>
              <a:t> </a:t>
            </a:r>
            <a:endParaRPr lang="en-GB" sz="2800" dirty="0">
              <a:effectLst/>
            </a:endParaRPr>
          </a:p>
        </p:txBody>
      </p:sp>
      <p:sp>
        <p:nvSpPr>
          <p:cNvPr id="4" name="Tartalom helye 7"/>
          <p:cNvSpPr txBox="1">
            <a:spLocks/>
          </p:cNvSpPr>
          <p:nvPr/>
        </p:nvSpPr>
        <p:spPr>
          <a:xfrm>
            <a:off x="323850" y="1197298"/>
            <a:ext cx="3960119" cy="18716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Key features:</a:t>
            </a:r>
          </a:p>
          <a:p>
            <a:pPr marL="540000" fontAlgn="auto">
              <a:defRPr/>
            </a:pPr>
            <a:r>
              <a:rPr lang="en-GB" sz="1700" dirty="0" smtClean="0">
                <a:solidFill>
                  <a:schemeClr val="tx2"/>
                </a:solidFill>
              </a:rPr>
              <a:t>9 EU + 5 non-EU countries;</a:t>
            </a:r>
          </a:p>
          <a:p>
            <a:pPr marL="540000" fontAlgn="auto">
              <a:defRPr/>
            </a:pPr>
            <a:r>
              <a:rPr lang="en-GB" sz="1700" dirty="0" smtClean="0">
                <a:solidFill>
                  <a:schemeClr val="tx2"/>
                </a:solidFill>
              </a:rPr>
              <a:t>More than 100 million inhabitants;</a:t>
            </a:r>
          </a:p>
          <a:p>
            <a:pPr marL="540000" fontAlgn="auto">
              <a:defRPr/>
            </a:pPr>
            <a:r>
              <a:rPr lang="en-GB" sz="1700" dirty="0" smtClean="0">
                <a:solidFill>
                  <a:schemeClr val="tx2"/>
                </a:solidFill>
              </a:rPr>
              <a:t>One-fifth of EU total area;</a:t>
            </a:r>
          </a:p>
          <a:p>
            <a:pPr marL="540000" fontAlgn="auto">
              <a:defRPr/>
            </a:pPr>
            <a:r>
              <a:rPr lang="en-GB" sz="1700" dirty="0" smtClean="0">
                <a:solidFill>
                  <a:schemeClr val="tx2"/>
                </a:solidFill>
              </a:rPr>
              <a:t>Significant regional disparities;    </a:t>
            </a:r>
          </a:p>
          <a:p>
            <a:pPr fontAlgn="auto">
              <a:defRPr/>
            </a:pPr>
            <a:endParaRPr lang="en-GB" sz="2200" dirty="0">
              <a:solidFill>
                <a:schemeClr val="tx2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2</a:t>
            </a:fld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62" t="52870" r="5426" b="2654"/>
          <a:stretch/>
        </p:blipFill>
        <p:spPr bwMode="auto">
          <a:xfrm>
            <a:off x="6480993" y="4195371"/>
            <a:ext cx="2079557" cy="14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713190" y="4212143"/>
            <a:ext cx="837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/>
              <a:t>GDP/</a:t>
            </a:r>
            <a:r>
              <a:rPr lang="hu-HU" sz="800" b="1" dirty="0" err="1" smtClean="0"/>
              <a:t>capita</a:t>
            </a:r>
            <a:endParaRPr lang="hu-HU" sz="800" b="1" dirty="0"/>
          </a:p>
        </p:txBody>
      </p:sp>
      <p:grpSp>
        <p:nvGrpSpPr>
          <p:cNvPr id="2" name="Csoportba foglalás 7"/>
          <p:cNvGrpSpPr/>
          <p:nvPr/>
        </p:nvGrpSpPr>
        <p:grpSpPr>
          <a:xfrm>
            <a:off x="179512" y="3501008"/>
            <a:ext cx="6012799" cy="3312368"/>
            <a:chOff x="179512" y="3501008"/>
            <a:chExt cx="6012799" cy="331236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501008"/>
              <a:ext cx="6012799" cy="320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Szövegdoboz 1"/>
            <p:cNvSpPr txBox="1"/>
            <p:nvPr/>
          </p:nvSpPr>
          <p:spPr>
            <a:xfrm>
              <a:off x="2051720" y="3700264"/>
              <a:ext cx="385769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GB" sz="1200" dirty="0" smtClean="0">
                  <a:solidFill>
                    <a:schemeClr val="tx2"/>
                  </a:solidFill>
                  <a:latin typeface="+mn-lt"/>
                  <a:cs typeface="+mn-cs"/>
                </a:rPr>
                <a:t>GDP per capita in the Danube Region (</a:t>
              </a:r>
              <a:r>
                <a:rPr lang="hu-HU" sz="1200" dirty="0" smtClean="0">
                  <a:solidFill>
                    <a:schemeClr val="tx2"/>
                  </a:solidFill>
                  <a:latin typeface="+mn-lt"/>
                  <a:cs typeface="+mn-cs"/>
                </a:rPr>
                <a:t>2013, </a:t>
              </a:r>
              <a:r>
                <a:rPr lang="en-GB" sz="1200" dirty="0" smtClean="0">
                  <a:solidFill>
                    <a:schemeClr val="tx2"/>
                  </a:solidFill>
                  <a:latin typeface="+mn-lt"/>
                  <a:cs typeface="+mn-cs"/>
                </a:rPr>
                <a:t>USD</a:t>
              </a:r>
              <a:r>
                <a:rPr lang="hu-HU" sz="1200" dirty="0" smtClean="0">
                  <a:solidFill>
                    <a:schemeClr val="tx2"/>
                  </a:solidFill>
                  <a:latin typeface="+mn-lt"/>
                  <a:cs typeface="+mn-cs"/>
                </a:rPr>
                <a:t>)</a:t>
              </a:r>
              <a:endParaRPr lang="hu-HU" sz="1200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10247" name="Szövegdoboz 1"/>
            <p:cNvSpPr txBox="1">
              <a:spLocks noChangeArrowheads="1"/>
            </p:cNvSpPr>
            <p:nvPr/>
          </p:nvSpPr>
          <p:spPr bwMode="auto">
            <a:xfrm>
              <a:off x="3707904" y="6489526"/>
              <a:ext cx="1404937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800" dirty="0" err="1"/>
                <a:t>Source</a:t>
              </a:r>
              <a:r>
                <a:rPr lang="hu-HU" sz="800" dirty="0"/>
                <a:t>: World Bank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20</a:t>
            </a:fld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467686" y="350972"/>
            <a:ext cx="8434760" cy="48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0070C0"/>
                </a:solidFill>
              </a:rPr>
              <a:t>Recent developments of the Danube Transnational Programme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310581" y="980728"/>
            <a:ext cx="8475609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First call of DTP is expected in September 2015;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40% of the total budget will be offered;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All priorities  (1, 2, 3, 4</a:t>
            </a:r>
            <a:r>
              <a:rPr lang="hu-HU" sz="2000" dirty="0" smtClean="0">
                <a:solidFill>
                  <a:srgbClr val="0070C0"/>
                </a:solidFill>
              </a:rPr>
              <a:t>)</a:t>
            </a:r>
            <a:r>
              <a:rPr lang="en-GB" sz="2000" dirty="0" smtClean="0">
                <a:solidFill>
                  <a:srgbClr val="0070C0"/>
                </a:solidFill>
              </a:rPr>
              <a:t> will be opened in the first call;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0070C0"/>
                </a:solidFill>
              </a:rPr>
              <a:t>Extent</a:t>
            </a:r>
            <a:r>
              <a:rPr lang="hu-HU" sz="2000" dirty="0" smtClean="0">
                <a:solidFill>
                  <a:srgbClr val="0070C0"/>
                </a:solidFill>
              </a:rPr>
              <a:t> of i</a:t>
            </a:r>
            <a:r>
              <a:rPr lang="en-GB" sz="2000" dirty="0" err="1" smtClean="0">
                <a:solidFill>
                  <a:srgbClr val="0070C0"/>
                </a:solidFill>
              </a:rPr>
              <a:t>nvolvement</a:t>
            </a:r>
            <a:r>
              <a:rPr lang="en-GB" sz="2000" dirty="0" smtClean="0">
                <a:solidFill>
                  <a:srgbClr val="0070C0"/>
                </a:solidFill>
              </a:rPr>
              <a:t> of EUSDR and the Priority Areas is still under </a:t>
            </a:r>
            <a:r>
              <a:rPr lang="hu-HU" sz="2000" dirty="0" err="1" smtClean="0">
                <a:solidFill>
                  <a:srgbClr val="0070C0"/>
                </a:solidFill>
              </a:rPr>
              <a:t>negotiation</a:t>
            </a:r>
            <a:r>
              <a:rPr lang="en-GB" sz="2000" dirty="0" smtClean="0">
                <a:solidFill>
                  <a:srgbClr val="0070C0"/>
                </a:solidFill>
              </a:rPr>
              <a:t>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Two-step application procedure is planned;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Maximum duration of the projects is 30 months;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In the first phase 40 points total, 30 for strategic relevance, 10 for operational relevance;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70C0"/>
                </a:solidFill>
              </a:rPr>
              <a:t>Project </a:t>
            </a:r>
            <a:r>
              <a:rPr lang="hu-HU" sz="2000" dirty="0" err="1" smtClean="0">
                <a:solidFill>
                  <a:srgbClr val="0070C0"/>
                </a:solidFill>
              </a:rPr>
              <a:t>with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hu-HU" sz="2000" dirty="0" smtClean="0">
                <a:solidFill>
                  <a:srgbClr val="0070C0"/>
                </a:solidFill>
              </a:rPr>
              <a:t>minimum </a:t>
            </a:r>
            <a:r>
              <a:rPr lang="en-GB" sz="2000" dirty="0" smtClean="0">
                <a:solidFill>
                  <a:srgbClr val="0070C0"/>
                </a:solidFill>
              </a:rPr>
              <a:t>30 points automatically go to second phase, under 24 points </a:t>
            </a:r>
            <a:r>
              <a:rPr lang="hu-HU" sz="2000" dirty="0" err="1" smtClean="0">
                <a:solidFill>
                  <a:srgbClr val="0070C0"/>
                </a:solidFill>
              </a:rPr>
              <a:t>rejection</a:t>
            </a:r>
            <a:r>
              <a:rPr lang="en-GB" sz="2000" dirty="0" smtClean="0">
                <a:solidFill>
                  <a:srgbClr val="0070C0"/>
                </a:solidFill>
              </a:rPr>
              <a:t>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Projects with 24-30 points are considered based on the available remaining funds;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DTP kick-off conference: Budapest, 22-24 September 2015. </a:t>
            </a:r>
          </a:p>
          <a:p>
            <a:pPr algn="l">
              <a:spcBef>
                <a:spcPts val="0"/>
              </a:spcBef>
            </a:pP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93972" y="98072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100" dirty="0" err="1" smtClean="0"/>
              <a:t>Macro-Regional</a:t>
            </a:r>
            <a:r>
              <a:rPr lang="hu-HU" sz="3100" dirty="0" smtClean="0"/>
              <a:t> </a:t>
            </a:r>
            <a:r>
              <a:rPr lang="hu-HU" sz="3100" dirty="0" err="1" smtClean="0"/>
              <a:t>Strategies</a:t>
            </a:r>
            <a:r>
              <a:rPr lang="hu-HU" sz="3100" dirty="0" smtClean="0"/>
              <a:t> of </a:t>
            </a:r>
            <a:r>
              <a:rPr lang="hu-HU" sz="3100" dirty="0" err="1" smtClean="0"/>
              <a:t>the</a:t>
            </a:r>
            <a:r>
              <a:rPr lang="hu-HU" sz="3100" dirty="0" smtClean="0"/>
              <a:t> EU</a:t>
            </a:r>
            <a:endParaRPr lang="en-GB" sz="3100" dirty="0"/>
          </a:p>
        </p:txBody>
      </p:sp>
      <p:sp>
        <p:nvSpPr>
          <p:cNvPr id="4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21</a:t>
            </a:fld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2386549" cy="16705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265802" cy="12735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68960"/>
            <a:ext cx="2763372" cy="1008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1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980728"/>
            <a:ext cx="3744416" cy="3498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98072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b="1" dirty="0" smtClean="0">
                <a:solidFill>
                  <a:schemeClr val="tx2"/>
                </a:solidFill>
                <a:latin typeface="+mn-lt"/>
                <a:cs typeface="+mn-cs"/>
              </a:rPr>
              <a:t>Countries of the Strategy</a:t>
            </a:r>
            <a:r>
              <a:rPr lang="hu-HU" sz="1200" b="1" dirty="0" smtClean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endParaRPr lang="en-US" sz="12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>
              <a:buFont typeface="Lucida Sans Unicode" pitchFamily="34" charset="0"/>
              <a:buChar char="‣"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Albania</a:t>
            </a:r>
          </a:p>
          <a:p>
            <a:pPr marL="342900" indent="-342900">
              <a:buFont typeface="Lucida Sans Unicode" pitchFamily="34" charset="0"/>
              <a:buChar char="‣"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Bosnia and Herzegovina</a:t>
            </a:r>
          </a:p>
          <a:p>
            <a:pPr marL="342900" indent="-342900">
              <a:buFont typeface="Lucida Sans Unicode" pitchFamily="34" charset="0"/>
              <a:buChar char="‣"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Croatia</a:t>
            </a:r>
          </a:p>
          <a:p>
            <a:pPr marL="342900" indent="-342900">
              <a:buFont typeface="Lucida Sans Unicode" pitchFamily="34" charset="0"/>
              <a:buChar char="‣"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Greece</a:t>
            </a:r>
          </a:p>
          <a:p>
            <a:pPr marL="342900" indent="-342900">
              <a:buFont typeface="Lucida Sans Unicode" pitchFamily="34" charset="0"/>
              <a:buChar char="‣"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Italy</a:t>
            </a:r>
          </a:p>
          <a:p>
            <a:pPr marL="342900" indent="-342900">
              <a:buFont typeface="Lucida Sans Unicode" pitchFamily="34" charset="0"/>
              <a:buChar char="‣"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Serbia</a:t>
            </a:r>
          </a:p>
          <a:p>
            <a:pPr marL="342900" indent="-342900">
              <a:buFont typeface="Lucida Sans Unicode" pitchFamily="34" charset="0"/>
              <a:buChar char="‣"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Montenegro</a:t>
            </a:r>
          </a:p>
          <a:p>
            <a:pPr marL="342900" indent="-342900">
              <a:buFont typeface="Lucida Sans Unicode" pitchFamily="34" charset="0"/>
              <a:buChar char="‣"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Slovenia</a:t>
            </a:r>
            <a:endParaRPr lang="en-US" sz="1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Cím 4"/>
          <p:cNvSpPr txBox="1">
            <a:spLocks/>
          </p:cNvSpPr>
          <p:nvPr/>
        </p:nvSpPr>
        <p:spPr bwMode="auto">
          <a:xfrm>
            <a:off x="457200" y="273050"/>
            <a:ext cx="843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hu-HU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 </a:t>
            </a:r>
            <a:r>
              <a:rPr lang="hu-HU" sz="2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Strategy</a:t>
            </a:r>
            <a:r>
              <a:rPr lang="hu-HU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hu-HU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hu-HU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Adriatic</a:t>
            </a:r>
            <a:r>
              <a:rPr lang="hu-HU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Ionian </a:t>
            </a:r>
            <a:r>
              <a:rPr lang="hu-HU" sz="2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Region</a:t>
            </a:r>
            <a:endParaRPr lang="en-GB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3843" y="4581128"/>
            <a:ext cx="7948597" cy="12961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The pillars</a:t>
            </a:r>
            <a:r>
              <a:rPr lang="hu-HU" sz="1400" b="1" dirty="0" smtClean="0">
                <a:solidFill>
                  <a:schemeClr val="tx2"/>
                </a:solidFill>
                <a:latin typeface="+mn-lt"/>
                <a:cs typeface="+mn-cs"/>
              </a:rPr>
              <a:t>:</a:t>
            </a:r>
            <a:endParaRPr lang="en-US" sz="14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Blue growth – coordinated by Greece and Montenegro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Connecting the region (transport and energy networks)- coordinated by Italy and Serbia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Environmental quality- coordinated by Slovenia and Bosnia and 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  <a:cs typeface="+mn-cs"/>
              </a:rPr>
              <a:t>Hercegovina</a:t>
            </a:r>
            <a:endParaRPr lang="en-US" sz="1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Sustainable tourism- coordinated by Croatia and Albania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sr-Latn-CS" sz="140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9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22</a:t>
            </a:fld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11960" y="2940040"/>
            <a:ext cx="4536504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indent="-14288" fontAlgn="auto">
              <a:spcBef>
                <a:spcPts val="325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hu-HU" sz="1200" b="1" dirty="0" err="1" smtClean="0">
                <a:solidFill>
                  <a:schemeClr val="tx2"/>
                </a:solidFill>
                <a:latin typeface="+mn-lt"/>
                <a:cs typeface="+mn-cs"/>
              </a:rPr>
              <a:t>Launched</a:t>
            </a:r>
            <a:r>
              <a:rPr lang="hu-HU" sz="1200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hu-HU" sz="1200" b="1" dirty="0" err="1" smtClean="0">
                <a:solidFill>
                  <a:schemeClr val="tx2"/>
                </a:solidFill>
                <a:latin typeface="+mn-lt"/>
                <a:cs typeface="+mn-cs"/>
              </a:rPr>
              <a:t>in</a:t>
            </a:r>
            <a:r>
              <a:rPr lang="hu-HU" sz="1200" b="1" dirty="0" smtClean="0">
                <a:solidFill>
                  <a:schemeClr val="tx2"/>
                </a:solidFill>
                <a:latin typeface="+mn-lt"/>
                <a:cs typeface="+mn-cs"/>
              </a:rPr>
              <a:t> November 2014</a:t>
            </a:r>
          </a:p>
          <a:p>
            <a:pPr marL="358775" lvl="1" indent="-14288" fontAlgn="auto">
              <a:spcBef>
                <a:spcPts val="325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+mn-lt"/>
                <a:cs typeface="+mn-cs"/>
              </a:rPr>
              <a:t>Thematic 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  <a:cs typeface="+mn-cs"/>
              </a:rPr>
              <a:t>Steering Groups </a:t>
            </a: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(TSG) per pillar are in charge of management and implementation of the Action Plan of the Strategy</a:t>
            </a:r>
          </a:p>
          <a:p>
            <a:pPr marL="651066" lvl="1" indent="-285750" fontAlgn="auto">
              <a:spcBef>
                <a:spcPts val="325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First meeting of TSG for pillar 2 was in Trieste in April 2015.</a:t>
            </a:r>
          </a:p>
          <a:p>
            <a:pPr marL="651066" lvl="1" indent="-285750" fontAlgn="auto">
              <a:spcBef>
                <a:spcPts val="325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200" dirty="0" smtClean="0">
                <a:solidFill>
                  <a:schemeClr val="tx2"/>
                </a:solidFill>
                <a:latin typeface="+mn-lt"/>
                <a:cs typeface="+mn-cs"/>
              </a:rPr>
              <a:t>Second meeting of TSG will be in July in Belgrade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343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4"/>
          <p:cNvSpPr txBox="1">
            <a:spLocks/>
          </p:cNvSpPr>
          <p:nvPr/>
        </p:nvSpPr>
        <p:spPr bwMode="auto">
          <a:xfrm>
            <a:off x="457200" y="273050"/>
            <a:ext cx="843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hu-HU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Contacts</a:t>
            </a:r>
            <a:r>
              <a:rPr lang="hu-H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EUSDR </a:t>
            </a:r>
            <a:r>
              <a:rPr lang="hu-HU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hu-H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other</a:t>
            </a:r>
            <a:r>
              <a:rPr lang="hu-H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macroregional</a:t>
            </a:r>
            <a:r>
              <a:rPr lang="hu-H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strategies</a:t>
            </a:r>
            <a:endParaRPr lang="en-GB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23</a:t>
            </a:fld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9" name="Tartalom helye 1"/>
          <p:cNvSpPr>
            <a:spLocks noGrp="1"/>
          </p:cNvSpPr>
          <p:nvPr>
            <p:ph idx="1"/>
          </p:nvPr>
        </p:nvSpPr>
        <p:spPr>
          <a:xfrm>
            <a:off x="361950" y="980728"/>
            <a:ext cx="8362950" cy="388843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300" b="1" dirty="0" smtClean="0">
                <a:solidFill>
                  <a:schemeClr val="tx2"/>
                </a:solidFill>
              </a:rPr>
              <a:t>EUSBSR</a:t>
            </a:r>
          </a:p>
          <a:p>
            <a:pPr marL="651066" lvl="1" indent="-285750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300" dirty="0" smtClean="0">
                <a:solidFill>
                  <a:schemeClr val="tx2"/>
                </a:solidFill>
              </a:rPr>
              <a:t>PA2 organised a seminar to </a:t>
            </a:r>
            <a:r>
              <a:rPr lang="en-GB" sz="1300" b="1" dirty="0" smtClean="0">
                <a:solidFill>
                  <a:schemeClr val="tx2"/>
                </a:solidFill>
              </a:rPr>
              <a:t>2 April 2014 in Stockholm</a:t>
            </a:r>
            <a:r>
              <a:rPr lang="en-GB" sz="1300" dirty="0" smtClean="0">
                <a:solidFill>
                  <a:schemeClr val="tx2"/>
                </a:solidFill>
              </a:rPr>
              <a:t>: </a:t>
            </a:r>
            <a:r>
              <a:rPr lang="en-GB" sz="1300" i="1" dirty="0" smtClean="0">
                <a:solidFill>
                  <a:schemeClr val="tx2"/>
                </a:solidFill>
              </a:rPr>
              <a:t>On the experiences of the implementation of the EU Baltic Sea and the Danube Region Strategies– Sharing best practices;</a:t>
            </a:r>
          </a:p>
          <a:p>
            <a:pPr marL="651066" lvl="1" indent="-285750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300" dirty="0" smtClean="0">
                <a:solidFill>
                  <a:schemeClr val="tx2"/>
                </a:solidFill>
              </a:rPr>
              <a:t>Presentation by Ms </a:t>
            </a:r>
            <a:r>
              <a:rPr lang="en-GB" sz="1300" dirty="0" err="1" smtClean="0">
                <a:solidFill>
                  <a:schemeClr val="tx2"/>
                </a:solidFill>
              </a:rPr>
              <a:t>Rota</a:t>
            </a:r>
            <a:r>
              <a:rPr lang="en-GB" sz="1300" dirty="0" smtClean="0">
                <a:solidFill>
                  <a:schemeClr val="tx2"/>
                </a:solidFill>
              </a:rPr>
              <a:t> ŠŅUKA, Priority Area Coordinator, Priority Area Energy of the Baltic Sea Region Strategy, Ministry of Economics of the Republic of Latvia.</a:t>
            </a:r>
            <a:endParaRPr lang="en-GB" sz="1300" i="1" dirty="0" smtClean="0">
              <a:solidFill>
                <a:schemeClr val="tx2"/>
              </a:solidFill>
            </a:endParaRP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300" b="1" dirty="0" smtClean="0">
                <a:solidFill>
                  <a:schemeClr val="tx2"/>
                </a:solidFill>
              </a:rPr>
              <a:t>EUSAIR</a:t>
            </a:r>
          </a:p>
          <a:p>
            <a:pPr marL="651066" lvl="1" indent="-285750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300" dirty="0" smtClean="0">
                <a:solidFill>
                  <a:schemeClr val="tx2"/>
                </a:solidFill>
              </a:rPr>
              <a:t>Communication started with the ’Connecting the Region’ Working Group of EUSAIR after the </a:t>
            </a:r>
            <a:r>
              <a:rPr lang="en-GB" sz="1300" b="1" dirty="0" smtClean="0">
                <a:solidFill>
                  <a:schemeClr val="tx2"/>
                </a:solidFill>
              </a:rPr>
              <a:t>18 November 2014 Launch Conference </a:t>
            </a:r>
            <a:r>
              <a:rPr lang="en-GB" sz="1300" dirty="0" smtClean="0">
                <a:solidFill>
                  <a:schemeClr val="tx2"/>
                </a:solidFill>
              </a:rPr>
              <a:t>of EUSAIR; </a:t>
            </a:r>
          </a:p>
          <a:p>
            <a:pPr marL="651066" lvl="1" indent="-285750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1300" dirty="0" smtClean="0">
                <a:solidFill>
                  <a:schemeClr val="tx2"/>
                </a:solidFill>
              </a:rPr>
              <a:t>The </a:t>
            </a:r>
            <a:r>
              <a:rPr lang="en-GB" sz="1300" dirty="0" smtClean="0">
                <a:solidFill>
                  <a:schemeClr val="tx2"/>
                </a:solidFill>
              </a:rPr>
              <a:t>Serbian Co-Chair </a:t>
            </a:r>
            <a:r>
              <a:rPr lang="hu-HU" sz="1300" dirty="0" smtClean="0">
                <a:solidFill>
                  <a:schemeClr val="tx2"/>
                </a:solidFill>
              </a:rPr>
              <a:t>(</a:t>
            </a:r>
            <a:r>
              <a:rPr lang="hu-HU" sz="1300" dirty="0" err="1" smtClean="0">
                <a:solidFill>
                  <a:schemeClr val="tx2"/>
                </a:solidFill>
              </a:rPr>
              <a:t>Ministry</a:t>
            </a:r>
            <a:r>
              <a:rPr lang="hu-HU" sz="1300" dirty="0" smtClean="0">
                <a:solidFill>
                  <a:schemeClr val="tx2"/>
                </a:solidFill>
              </a:rPr>
              <a:t> of </a:t>
            </a:r>
            <a:r>
              <a:rPr lang="hu-HU" sz="1300" dirty="0" err="1" smtClean="0">
                <a:solidFill>
                  <a:schemeClr val="tx2"/>
                </a:solidFill>
              </a:rPr>
              <a:t>Mining</a:t>
            </a:r>
            <a:r>
              <a:rPr lang="hu-HU" sz="1300" dirty="0" smtClean="0">
                <a:solidFill>
                  <a:schemeClr val="tx2"/>
                </a:solidFill>
              </a:rPr>
              <a:t> and </a:t>
            </a:r>
            <a:r>
              <a:rPr lang="hu-HU" sz="1300" dirty="0" err="1" smtClean="0">
                <a:solidFill>
                  <a:schemeClr val="tx2"/>
                </a:solidFill>
              </a:rPr>
              <a:t>Energy</a:t>
            </a:r>
            <a:r>
              <a:rPr lang="hu-HU" sz="1300" dirty="0" smtClean="0">
                <a:solidFill>
                  <a:schemeClr val="tx2"/>
                </a:solidFill>
              </a:rPr>
              <a:t>) </a:t>
            </a:r>
            <a:r>
              <a:rPr lang="en-GB" sz="1300" dirty="0" smtClean="0">
                <a:solidFill>
                  <a:schemeClr val="tx2"/>
                </a:solidFill>
              </a:rPr>
              <a:t>of the Connecting the Region Working Group</a:t>
            </a:r>
            <a:r>
              <a:rPr lang="hu-HU" sz="1300" dirty="0" smtClean="0">
                <a:solidFill>
                  <a:schemeClr val="tx2"/>
                </a:solidFill>
              </a:rPr>
              <a:t> </a:t>
            </a:r>
            <a:r>
              <a:rPr lang="hu-HU" sz="1300" dirty="0" err="1" smtClean="0">
                <a:solidFill>
                  <a:schemeClr val="tx2"/>
                </a:solidFill>
              </a:rPr>
              <a:t>accepted</a:t>
            </a:r>
            <a:r>
              <a:rPr lang="hu-HU" sz="1300" dirty="0" smtClean="0">
                <a:solidFill>
                  <a:schemeClr val="tx2"/>
                </a:solidFill>
              </a:rPr>
              <a:t> </a:t>
            </a:r>
            <a:r>
              <a:rPr lang="hu-HU" sz="1300" dirty="0" err="1" smtClean="0">
                <a:solidFill>
                  <a:schemeClr val="tx2"/>
                </a:solidFill>
              </a:rPr>
              <a:t>our</a:t>
            </a:r>
            <a:r>
              <a:rPr lang="hu-HU" sz="1300" dirty="0" smtClean="0">
                <a:solidFill>
                  <a:schemeClr val="tx2"/>
                </a:solidFill>
              </a:rPr>
              <a:t> i</a:t>
            </a:r>
            <a:r>
              <a:rPr lang="en-GB" sz="1300" dirty="0" err="1" smtClean="0">
                <a:solidFill>
                  <a:schemeClr val="tx2"/>
                </a:solidFill>
              </a:rPr>
              <a:t>nvitation</a:t>
            </a:r>
            <a:r>
              <a:rPr lang="en-GB" sz="1300" dirty="0" smtClean="0">
                <a:solidFill>
                  <a:schemeClr val="tx2"/>
                </a:solidFill>
              </a:rPr>
              <a:t> to the Steering Group </a:t>
            </a:r>
            <a:r>
              <a:rPr lang="hu-HU" sz="1300" dirty="0" smtClean="0">
                <a:solidFill>
                  <a:schemeClr val="tx2"/>
                </a:solidFill>
              </a:rPr>
              <a:t>M</a:t>
            </a:r>
            <a:r>
              <a:rPr lang="en-GB" sz="1300" dirty="0" err="1" smtClean="0">
                <a:solidFill>
                  <a:schemeClr val="tx2"/>
                </a:solidFill>
              </a:rPr>
              <a:t>eeting</a:t>
            </a:r>
            <a:r>
              <a:rPr lang="en-GB" sz="1300" dirty="0" smtClean="0">
                <a:solidFill>
                  <a:schemeClr val="tx2"/>
                </a:solidFill>
              </a:rPr>
              <a:t> of PA2</a:t>
            </a:r>
            <a:r>
              <a:rPr lang="hu-HU" sz="1300" dirty="0" smtClean="0">
                <a:solidFill>
                  <a:schemeClr val="tx2"/>
                </a:solidFill>
              </a:rPr>
              <a:t> (</a:t>
            </a:r>
            <a:r>
              <a:rPr lang="hu-HU" sz="1300" b="1" dirty="0" smtClean="0">
                <a:solidFill>
                  <a:schemeClr val="tx2"/>
                </a:solidFill>
              </a:rPr>
              <a:t>19 May </a:t>
            </a:r>
            <a:r>
              <a:rPr lang="hu-HU" sz="1300" b="1" dirty="0" smtClean="0">
                <a:solidFill>
                  <a:schemeClr val="tx2"/>
                </a:solidFill>
              </a:rPr>
              <a:t>2015 </a:t>
            </a:r>
            <a:r>
              <a:rPr lang="hu-HU" sz="1300" b="1" dirty="0" err="1" smtClean="0">
                <a:solidFill>
                  <a:schemeClr val="tx2"/>
                </a:solidFill>
              </a:rPr>
              <a:t>in</a:t>
            </a:r>
            <a:r>
              <a:rPr lang="hu-HU" sz="1300" b="1" dirty="0" smtClean="0">
                <a:solidFill>
                  <a:schemeClr val="tx2"/>
                </a:solidFill>
              </a:rPr>
              <a:t> </a:t>
            </a:r>
            <a:r>
              <a:rPr lang="hu-HU" sz="1300" b="1" dirty="0" err="1" smtClean="0">
                <a:solidFill>
                  <a:schemeClr val="tx2"/>
                </a:solidFill>
              </a:rPr>
              <a:t>Brussels</a:t>
            </a:r>
            <a:r>
              <a:rPr lang="hu-HU" sz="1300" dirty="0" smtClean="0">
                <a:solidFill>
                  <a:schemeClr val="tx2"/>
                </a:solidFill>
              </a:rPr>
              <a:t>)</a:t>
            </a:r>
            <a:r>
              <a:rPr lang="en-GB" sz="1300" dirty="0" smtClean="0">
                <a:solidFill>
                  <a:schemeClr val="tx2"/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89240"/>
            <a:ext cx="1368152" cy="9577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975" b="3475"/>
          <a:stretch/>
        </p:blipFill>
        <p:spPr>
          <a:xfrm>
            <a:off x="539749" y="4112164"/>
            <a:ext cx="3264997" cy="2557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4077072"/>
            <a:ext cx="1872207" cy="7301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941168"/>
            <a:ext cx="1584176" cy="578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0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100" dirty="0"/>
              <a:t>For more information please visit:</a:t>
            </a:r>
            <a:br>
              <a:rPr lang="en-GB" sz="2100" dirty="0"/>
            </a:br>
            <a:r>
              <a:rPr lang="hu-HU" sz="2100" dirty="0" err="1" smtClean="0"/>
              <a:t>www</a:t>
            </a:r>
            <a:r>
              <a:rPr lang="hu-HU" sz="2100" dirty="0" smtClean="0"/>
              <a:t>.</a:t>
            </a:r>
            <a:r>
              <a:rPr lang="en-GB" sz="2100" dirty="0" err="1" smtClean="0"/>
              <a:t>danube</a:t>
            </a:r>
            <a:r>
              <a:rPr lang="en-GB" sz="2100" dirty="0" smtClean="0"/>
              <a:t>-</a:t>
            </a:r>
            <a:r>
              <a:rPr lang="hu-HU" sz="2100" dirty="0" err="1" smtClean="0"/>
              <a:t>energy</a:t>
            </a:r>
            <a:r>
              <a:rPr lang="en-GB" sz="2100" dirty="0" smtClean="0"/>
              <a:t>.</a:t>
            </a:r>
            <a:r>
              <a:rPr lang="en-GB" sz="2100" dirty="0" err="1" smtClean="0"/>
              <a:t>eu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 for your attention!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hu-HU" sz="3100" dirty="0" err="1" smtClean="0"/>
              <a:t>szilard.arvay</a:t>
            </a:r>
            <a:r>
              <a:rPr lang="en-GB" sz="3100" dirty="0" smtClean="0"/>
              <a:t>@mfa.gov.hu</a:t>
            </a:r>
            <a:r>
              <a:rPr lang="hu-HU" sz="3100" dirty="0" smtClean="0"/>
              <a:t/>
            </a:r>
            <a:br>
              <a:rPr lang="hu-HU" sz="3100" dirty="0" smtClean="0"/>
            </a:br>
            <a:endParaRPr lang="hu-H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4"/>
          <p:cNvSpPr txBox="1">
            <a:spLocks/>
          </p:cNvSpPr>
          <p:nvPr/>
        </p:nvSpPr>
        <p:spPr bwMode="auto">
          <a:xfrm>
            <a:off x="457200" y="273050"/>
            <a:ext cx="843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energy priority area is coordinated by CZ and HU</a:t>
            </a:r>
            <a:endParaRPr lang="en-GB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446"/>
          <a:stretch>
            <a:fillRect/>
          </a:stretch>
        </p:blipFill>
        <p:spPr bwMode="auto">
          <a:xfrm>
            <a:off x="385763" y="4051647"/>
            <a:ext cx="84550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1"/>
          <p:cNvSpPr>
            <a:spLocks noGrp="1"/>
          </p:cNvSpPr>
          <p:nvPr>
            <p:ph idx="1"/>
          </p:nvPr>
        </p:nvSpPr>
        <p:spPr>
          <a:xfrm>
            <a:off x="361950" y="908720"/>
            <a:ext cx="8362950" cy="3456384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The EU Strategy for the Danube Region (EUSDR) is a macro-regional strategy of the European Union, endorsed by the European Council in </a:t>
            </a:r>
            <a:r>
              <a:rPr lang="en-GB" sz="1600" b="1" dirty="0" smtClean="0">
                <a:solidFill>
                  <a:schemeClr val="tx2"/>
                </a:solidFill>
              </a:rPr>
              <a:t>June 2011</a:t>
            </a:r>
            <a:r>
              <a:rPr lang="en-GB" sz="1600" dirty="0" smtClean="0">
                <a:solidFill>
                  <a:schemeClr val="tx2"/>
                </a:solidFill>
              </a:rPr>
              <a:t>. </a:t>
            </a: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600" b="1" dirty="0" smtClean="0">
                <a:solidFill>
                  <a:schemeClr val="tx2"/>
                </a:solidFill>
              </a:rPr>
              <a:t>Driving force </a:t>
            </a:r>
            <a:r>
              <a:rPr lang="en-GB" sz="1600" dirty="0" smtClean="0">
                <a:solidFill>
                  <a:schemeClr val="tx2"/>
                </a:solidFill>
                <a:sym typeface="Wingdings"/>
              </a:rPr>
              <a:t></a:t>
            </a:r>
            <a:r>
              <a:rPr lang="en-GB" sz="1600" dirty="0" smtClean="0">
                <a:solidFill>
                  <a:schemeClr val="tx2"/>
                </a:solidFill>
              </a:rPr>
              <a:t> the one-size-fits-all approach is not working in an EU of 27 Member States (Croatia joined on 1 July 2013) and 271 regions. </a:t>
            </a: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The </a:t>
            </a:r>
            <a:r>
              <a:rPr lang="en-GB" sz="1600" b="1" dirty="0" smtClean="0">
                <a:solidFill>
                  <a:schemeClr val="tx2"/>
                </a:solidFill>
              </a:rPr>
              <a:t>Strategy was jointly developed </a:t>
            </a:r>
            <a:r>
              <a:rPr lang="en-GB" sz="1600" dirty="0" smtClean="0">
                <a:solidFill>
                  <a:schemeClr val="tx2"/>
                </a:solidFill>
              </a:rPr>
              <a:t>by the European Commission, the Danube Region countries and stakeholders in order to jointly address common challenges.</a:t>
            </a: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The Strategy seeks </a:t>
            </a:r>
            <a:r>
              <a:rPr lang="en-GB" sz="1600" b="1" dirty="0" smtClean="0">
                <a:solidFill>
                  <a:schemeClr val="tx2"/>
                </a:solidFill>
              </a:rPr>
              <a:t>to create synergies and coordination between existing policies and initiatives </a:t>
            </a:r>
            <a:r>
              <a:rPr lang="en-GB" sz="1600" dirty="0" smtClean="0">
                <a:solidFill>
                  <a:schemeClr val="tx2"/>
                </a:solidFill>
              </a:rPr>
              <a:t>taking place across the Danube Region. </a:t>
            </a: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The strategy tackles these various topics in a structured way through </a:t>
            </a:r>
            <a:r>
              <a:rPr lang="en-GB" sz="1600" b="1" dirty="0" smtClean="0">
                <a:solidFill>
                  <a:schemeClr val="tx2"/>
                </a:solidFill>
              </a:rPr>
              <a:t>4 pillars and 11 priority areas</a:t>
            </a:r>
            <a:r>
              <a:rPr lang="en-GB" sz="1600" dirty="0" smtClean="0">
                <a:solidFill>
                  <a:schemeClr val="tx2"/>
                </a:solidFill>
              </a:rPr>
              <a:t>. </a:t>
            </a: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600" b="1" dirty="0" smtClean="0">
                <a:solidFill>
                  <a:schemeClr val="tx2"/>
                </a:solidFill>
              </a:rPr>
              <a:t>Priority Area 2 – Sustainable Energy</a:t>
            </a:r>
            <a:r>
              <a:rPr lang="en-GB" sz="1600" dirty="0" smtClean="0">
                <a:solidFill>
                  <a:schemeClr val="tx2"/>
                </a:solidFill>
              </a:rPr>
              <a:t> (PA2) is jointly coordinated by Hungary (Ministry of Foreign Affairs and Trade) and the Czech Republic (Office of the Government);</a:t>
            </a:r>
          </a:p>
          <a:p>
            <a:pPr marL="365760" indent="-256032" eaLnBrk="1" fontAlgn="auto" hangingPunct="1">
              <a:spcAft>
                <a:spcPts val="600"/>
              </a:spcAft>
              <a:buFont typeface="Wingdings 3"/>
              <a:buChar char="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The decision making bodies are the </a:t>
            </a:r>
            <a:r>
              <a:rPr lang="en-GB" sz="1600" b="1" dirty="0" smtClean="0">
                <a:solidFill>
                  <a:schemeClr val="tx2"/>
                </a:solidFill>
              </a:rPr>
              <a:t>Steering Groups, </a:t>
            </a:r>
            <a:r>
              <a:rPr lang="en-GB" sz="1600" dirty="0" smtClean="0">
                <a:solidFill>
                  <a:schemeClr val="tx2"/>
                </a:solidFill>
              </a:rPr>
              <a:t>consisting of representatives of the Danube Region countries appointed from the line ministries.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475656" y="5569495"/>
            <a:ext cx="6120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11 priority areas, each coordinated by two priority area coordinators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350690" y="5013176"/>
            <a:ext cx="792163" cy="576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3</a:t>
            </a:fld>
            <a:endParaRPr lang="hu-H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4"/>
          <p:cNvSpPr txBox="1">
            <a:spLocks/>
          </p:cNvSpPr>
          <p:nvPr/>
        </p:nvSpPr>
        <p:spPr bwMode="auto">
          <a:xfrm>
            <a:off x="457200" y="273050"/>
            <a:ext cx="843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countries are actively involved in the Strategy</a:t>
            </a:r>
            <a:endParaRPr lang="en-GB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4</a:t>
            </a:fld>
            <a:endParaRPr lang="hu-HU" dirty="0">
              <a:solidFill>
                <a:schemeClr val="accent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0538604"/>
              </p:ext>
            </p:extLst>
          </p:nvPr>
        </p:nvGraphicFramePr>
        <p:xfrm>
          <a:off x="611560" y="1124744"/>
          <a:ext cx="7704138" cy="4454903"/>
        </p:xfrm>
        <a:graphic>
          <a:graphicData uri="http://schemas.openxmlformats.org/drawingml/2006/table">
            <a:tbl>
              <a:tblPr/>
              <a:tblGrid>
                <a:gridCol w="3852069"/>
                <a:gridCol w="3852069"/>
              </a:tblGrid>
              <a:tr h="432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effectLst/>
                          <a:latin typeface="Trebuchet MS" pitchFamily="34" charset="0"/>
                        </a:rPr>
                        <a:t>Priority Area</a:t>
                      </a:r>
                      <a:endParaRPr lang="en-US" sz="1600" b="1" noProof="0" dirty="0"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effectLst/>
                          <a:latin typeface="Trebuchet MS" pitchFamily="34" charset="0"/>
                        </a:rPr>
                        <a:t>Countries in charge</a:t>
                      </a:r>
                      <a:r>
                        <a:rPr lang="en-US" sz="1600" b="1" baseline="0" noProof="0" dirty="0" smtClean="0">
                          <a:effectLst/>
                          <a:latin typeface="Trebuchet MS" pitchFamily="34" charset="0"/>
                        </a:rPr>
                        <a:t> of coordination</a:t>
                      </a:r>
                      <a:endParaRPr lang="en-US" sz="1600" b="1" noProof="0" dirty="0"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5937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P1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Mobility 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and </a:t>
                      </a:r>
                      <a:r>
                        <a:rPr lang="en-US" sz="1400" b="1" noProof="0" dirty="0" err="1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intermodality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Inland </a:t>
                      </a:r>
                      <a:r>
                        <a:rPr lang="en-US" sz="1400" b="1" u="none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waterways:</a:t>
                      </a:r>
                      <a:r>
                        <a:rPr lang="en-US" sz="1400" b="1" u="none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Austria,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Romania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r>
                        <a:rPr lang="en-US" sz="1400" b="1" u="none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Rail, road and </a:t>
                      </a:r>
                      <a:r>
                        <a:rPr lang="en-US" sz="1400" b="1" u="none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air:</a:t>
                      </a:r>
                      <a:r>
                        <a:rPr lang="en-US" sz="1400" b="1" u="none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u="none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Slovenia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, Serbia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0E6"/>
                    </a:solidFill>
                  </a:tcPr>
                </a:tc>
              </a:tr>
              <a:tr h="264441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P2 | More 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sustainable energy</a:t>
                      </a: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Hungary,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Czech Republic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0E6"/>
                    </a:solidFill>
                  </a:tcPr>
                </a:tc>
              </a:tr>
              <a:tr h="372671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P3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Culture 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and tourism, people to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people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Bulgaria,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Romania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B0E6"/>
                    </a:solidFill>
                  </a:tcPr>
                </a:tc>
              </a:tr>
              <a:tr h="345292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P4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Water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Quality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Hungary,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Slovakia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456"/>
                    </a:solidFill>
                  </a:tcPr>
                </a:tc>
              </a:tr>
              <a:tr h="264441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P5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Environmental 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risks</a:t>
                      </a: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Hungary,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Romania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456"/>
                    </a:solidFill>
                  </a:tcPr>
                </a:tc>
              </a:tr>
              <a:tr h="475937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P6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Biodiversity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landscapes,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quality of air and soils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Germany (Bavaria),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Croatia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456"/>
                    </a:solidFill>
                  </a:tcPr>
                </a:tc>
              </a:tr>
              <a:tr h="475937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P7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Knowledge 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society (research, education and ICT)</a:t>
                      </a: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6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Slovakia,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Serbia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664"/>
                    </a:solidFill>
                  </a:tcPr>
                </a:tc>
              </a:tr>
              <a:tr h="345292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P8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Competitiveness 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of enterprises</a:t>
                      </a: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6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Germany (Baden-Württemberg),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Croatia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664"/>
                    </a:solidFill>
                  </a:tcPr>
                </a:tc>
              </a:tr>
              <a:tr h="264441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P9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People 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and skills</a:t>
                      </a: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6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Austria,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Moldova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664"/>
                    </a:solidFill>
                  </a:tcPr>
                </a:tc>
              </a:tr>
              <a:tr h="345292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P10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Institutional 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capacity and cooperation</a:t>
                      </a: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Austria (Vienna),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Slovenia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800"/>
                    </a:solidFill>
                  </a:tcPr>
                </a:tc>
              </a:tr>
              <a:tr h="372671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P11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|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Security and organized crime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Germany,</a:t>
                      </a:r>
                      <a:r>
                        <a:rPr lang="en-US" sz="1400" b="1" baseline="0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Bulgaria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3391" marR="53391" marT="26706" marB="26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800"/>
                    </a:solidFill>
                  </a:tcPr>
                </a:tc>
              </a:tr>
            </a:tbl>
          </a:graphicData>
        </a:graphic>
      </p:graphicFrame>
      <p:sp>
        <p:nvSpPr>
          <p:cNvPr id="2" name="Jobbra nyíl 1"/>
          <p:cNvSpPr/>
          <p:nvPr/>
        </p:nvSpPr>
        <p:spPr>
          <a:xfrm>
            <a:off x="179512" y="2056656"/>
            <a:ext cx="360238" cy="216024"/>
          </a:xfrm>
          <a:prstGeom prst="rightArrow">
            <a:avLst/>
          </a:prstGeom>
          <a:ln w="254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350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4"/>
          <p:cNvSpPr txBox="1">
            <a:spLocks/>
          </p:cNvSpPr>
          <p:nvPr/>
        </p:nvSpPr>
        <p:spPr>
          <a:xfrm>
            <a:off x="457200" y="273050"/>
            <a:ext cx="8435280" cy="7076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en-GB" sz="2800" dirty="0" smtClean="0">
                <a:effectLst/>
              </a:rPr>
              <a:t>From policy coordination to fundable projects </a:t>
            </a:r>
            <a:endParaRPr lang="en-GB" sz="2800" dirty="0">
              <a:effectLst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539552" y="836712"/>
            <a:ext cx="8147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rtalom helye 1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82453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09537" indent="0">
              <a:spcAft>
                <a:spcPts val="600"/>
              </a:spcAft>
              <a:buSzPct val="100000"/>
              <a:buNone/>
            </a:pPr>
            <a:r>
              <a:rPr lang="en-GB" sz="1900" dirty="0" smtClean="0">
                <a:solidFill>
                  <a:schemeClr val="tx2"/>
                </a:solidFill>
              </a:rPr>
              <a:t>EUSDR PA2 applied the following </a:t>
            </a:r>
            <a:r>
              <a:rPr lang="hu-HU" sz="1900" dirty="0" err="1" smtClean="0">
                <a:solidFill>
                  <a:schemeClr val="tx2"/>
                </a:solidFill>
              </a:rPr>
              <a:t>working</a:t>
            </a:r>
            <a:r>
              <a:rPr lang="hu-HU" sz="1900" dirty="0" smtClean="0">
                <a:solidFill>
                  <a:schemeClr val="tx2"/>
                </a:solidFill>
              </a:rPr>
              <a:t> </a:t>
            </a:r>
            <a:r>
              <a:rPr lang="hu-HU" sz="1900" dirty="0" err="1" smtClean="0">
                <a:solidFill>
                  <a:schemeClr val="tx2"/>
                </a:solidFill>
              </a:rPr>
              <a:t>method</a:t>
            </a:r>
            <a:r>
              <a:rPr lang="en-GB" sz="1900" dirty="0" smtClean="0">
                <a:solidFill>
                  <a:schemeClr val="tx2"/>
                </a:solidFill>
              </a:rPr>
              <a:t>: </a:t>
            </a:r>
          </a:p>
          <a:p>
            <a:pPr marL="735013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After </a:t>
            </a:r>
            <a:r>
              <a:rPr lang="en-GB" sz="1400" b="1" dirty="0" smtClean="0">
                <a:solidFill>
                  <a:schemeClr val="tx2"/>
                </a:solidFill>
              </a:rPr>
              <a:t>completing initiatives that had significant policy impact</a:t>
            </a:r>
            <a:r>
              <a:rPr lang="en-GB" sz="1400" dirty="0" smtClean="0">
                <a:solidFill>
                  <a:schemeClr val="tx2"/>
                </a:solidFill>
              </a:rPr>
              <a:t> on the final list of the Projects of Common Interest (PCIs), namely the Danube Region Gas Market Model and the Gas Storage Analysis </a:t>
            </a:r>
            <a:r>
              <a:rPr lang="en-GB" sz="1400" b="1" dirty="0" smtClean="0">
                <a:solidFill>
                  <a:schemeClr val="tx2"/>
                </a:solidFill>
              </a:rPr>
              <a:t>in 2012</a:t>
            </a:r>
            <a:r>
              <a:rPr lang="en-GB" sz="1400" dirty="0" smtClean="0">
                <a:solidFill>
                  <a:schemeClr val="tx2"/>
                </a:solidFill>
              </a:rPr>
              <a:t>, the emphasis was put on renewables and electricity in 2013. </a:t>
            </a:r>
          </a:p>
          <a:p>
            <a:pPr marL="735013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The same approach  was applied that was already successfully used for the gas market by </a:t>
            </a:r>
            <a:r>
              <a:rPr lang="en-GB" sz="1400" b="1" dirty="0" smtClean="0">
                <a:solidFill>
                  <a:schemeClr val="tx2"/>
                </a:solidFill>
              </a:rPr>
              <a:t>initiating a joint thinking of the countries with the help of regional studies </a:t>
            </a:r>
            <a:r>
              <a:rPr lang="en-GB" sz="1400" dirty="0" smtClean="0">
                <a:solidFill>
                  <a:schemeClr val="tx2"/>
                </a:solidFill>
              </a:rPr>
              <a:t>to summarize and present the current status and suggest further steps to promote the development of these renewable energy sources. </a:t>
            </a:r>
          </a:p>
          <a:p>
            <a:pPr marL="735013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Taking into account the limited financial resources, we prioritized and focused on those </a:t>
            </a:r>
            <a:r>
              <a:rPr lang="en-GB" sz="1400" b="1" dirty="0" smtClean="0">
                <a:solidFill>
                  <a:schemeClr val="tx2"/>
                </a:solidFill>
              </a:rPr>
              <a:t>renewable sources </a:t>
            </a:r>
            <a:r>
              <a:rPr lang="en-GB" sz="1400" dirty="0" smtClean="0">
                <a:solidFill>
                  <a:schemeClr val="tx2"/>
                </a:solidFill>
              </a:rPr>
              <a:t>of energy first, which </a:t>
            </a:r>
            <a:r>
              <a:rPr lang="en-GB" sz="1400" b="1" dirty="0" smtClean="0">
                <a:solidFill>
                  <a:schemeClr val="tx2"/>
                </a:solidFill>
              </a:rPr>
              <a:t>still offer significant untapped potential for the Region</a:t>
            </a:r>
            <a:r>
              <a:rPr lang="en-GB" sz="1400" dirty="0" smtClean="0">
                <a:solidFill>
                  <a:schemeClr val="tx2"/>
                </a:solidFill>
              </a:rPr>
              <a:t>, i.e. biomass and geothermal energy. The </a:t>
            </a:r>
            <a:r>
              <a:rPr lang="en-GB" sz="1400" b="1" dirty="0" smtClean="0">
                <a:solidFill>
                  <a:schemeClr val="tx2"/>
                </a:solidFill>
              </a:rPr>
              <a:t>integration of renewables to the existing electric power grid </a:t>
            </a:r>
            <a:r>
              <a:rPr lang="en-GB" sz="1400" dirty="0" smtClean="0">
                <a:solidFill>
                  <a:schemeClr val="tx2"/>
                </a:solidFill>
              </a:rPr>
              <a:t>was also analysed by initiating a discussion on the ‘smarting‘ of power grids. The “Renewable Electricity Market Monitoring Report in the countries of the Danube Region” provided an up-to-date </a:t>
            </a:r>
            <a:r>
              <a:rPr lang="en-GB" sz="1400" b="1" dirty="0" smtClean="0">
                <a:solidFill>
                  <a:schemeClr val="tx2"/>
                </a:solidFill>
              </a:rPr>
              <a:t>evaluation of the RES-E development</a:t>
            </a:r>
            <a:r>
              <a:rPr lang="en-GB" sz="1400" dirty="0" smtClean="0">
                <a:solidFill>
                  <a:schemeClr val="tx2"/>
                </a:solidFill>
              </a:rPr>
              <a:t>. </a:t>
            </a:r>
          </a:p>
          <a:p>
            <a:pPr marL="735013" lvl="1" indent="-342900">
              <a:spcAft>
                <a:spcPts val="600"/>
              </a:spcAft>
              <a:buFont typeface="+mj-lt"/>
              <a:buAutoNum type="arabicPeriod"/>
            </a:pPr>
            <a:r>
              <a:rPr lang="hu-HU" sz="1400" dirty="0" err="1" smtClean="0">
                <a:solidFill>
                  <a:schemeClr val="tx2"/>
                </a:solidFill>
              </a:rPr>
              <a:t>In</a:t>
            </a:r>
            <a:r>
              <a:rPr lang="hu-HU" sz="1400" dirty="0" smtClean="0">
                <a:solidFill>
                  <a:schemeClr val="tx2"/>
                </a:solidFill>
              </a:rPr>
              <a:t> 2014</a:t>
            </a:r>
            <a:r>
              <a:rPr lang="en-GB" sz="1400" dirty="0" smtClean="0">
                <a:solidFill>
                  <a:schemeClr val="tx2"/>
                </a:solidFill>
              </a:rPr>
              <a:t> we turned to </a:t>
            </a:r>
            <a:r>
              <a:rPr lang="en-GB" sz="1400" b="1" dirty="0" smtClean="0">
                <a:solidFill>
                  <a:schemeClr val="tx2"/>
                </a:solidFill>
              </a:rPr>
              <a:t>project development </a:t>
            </a:r>
            <a:r>
              <a:rPr lang="en-GB" sz="1400" dirty="0" smtClean="0">
                <a:solidFill>
                  <a:schemeClr val="tx2"/>
                </a:solidFill>
              </a:rPr>
              <a:t>with our geothermal </a:t>
            </a:r>
            <a:r>
              <a:rPr lang="hu-HU" sz="1400" dirty="0" smtClean="0">
                <a:solidFill>
                  <a:schemeClr val="tx2"/>
                </a:solidFill>
              </a:rPr>
              <a:t>(</a:t>
            </a:r>
            <a:r>
              <a:rPr lang="hu-HU" sz="1400" dirty="0" err="1" smtClean="0">
                <a:solidFill>
                  <a:schemeClr val="tx2"/>
                </a:solidFill>
              </a:rPr>
              <a:t>DanReGeotherm</a:t>
            </a:r>
            <a:r>
              <a:rPr lang="hu-HU" sz="1400" dirty="0" smtClean="0">
                <a:solidFill>
                  <a:schemeClr val="tx2"/>
                </a:solidFill>
              </a:rPr>
              <a:t>) </a:t>
            </a:r>
            <a:r>
              <a:rPr lang="en-GB" sz="1400" dirty="0" smtClean="0">
                <a:solidFill>
                  <a:schemeClr val="tx2"/>
                </a:solidFill>
              </a:rPr>
              <a:t>and biomass </a:t>
            </a:r>
            <a:r>
              <a:rPr lang="hu-HU" sz="1400" dirty="0" smtClean="0">
                <a:solidFill>
                  <a:schemeClr val="tx2"/>
                </a:solidFill>
              </a:rPr>
              <a:t>(REPLAN &amp; DANUBIOM) </a:t>
            </a:r>
            <a:r>
              <a:rPr lang="en-GB" sz="1400" dirty="0" smtClean="0">
                <a:solidFill>
                  <a:schemeClr val="tx2"/>
                </a:solidFill>
              </a:rPr>
              <a:t>project concepts and consortia being in place, but also continued policy coordination. </a:t>
            </a:r>
          </a:p>
          <a:p>
            <a:pPr marL="735013" lvl="1" indent="-342900">
              <a:spcAft>
                <a:spcPts val="600"/>
              </a:spcAft>
              <a:buFont typeface="+mj-lt"/>
              <a:buAutoNum type="arabicPeriod"/>
            </a:pPr>
            <a:endParaRPr lang="en-GB" sz="1400" dirty="0" smtClean="0">
              <a:solidFill>
                <a:schemeClr val="tx2"/>
              </a:solidFill>
            </a:endParaRPr>
          </a:p>
          <a:p>
            <a:pPr marL="735013" lvl="1" indent="-342900">
              <a:spcAft>
                <a:spcPts val="600"/>
              </a:spcAft>
              <a:buFont typeface="+mj-lt"/>
              <a:buAutoNum type="arabicPeriod"/>
            </a:pPr>
            <a:endParaRPr lang="hu-HU" sz="1400" dirty="0" smtClean="0">
              <a:solidFill>
                <a:schemeClr val="tx2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5</a:t>
            </a:fld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549077" y="1350292"/>
            <a:ext cx="638547" cy="4598988"/>
          </a:xfrm>
          <a:prstGeom prst="downArrow">
            <a:avLst/>
          </a:prstGeom>
          <a:noFill/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artalom helye 1"/>
          <p:cNvSpPr txBox="1">
            <a:spLocks/>
          </p:cNvSpPr>
          <p:nvPr/>
        </p:nvSpPr>
        <p:spPr>
          <a:xfrm>
            <a:off x="251520" y="6021288"/>
            <a:ext cx="44644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6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spcAft>
                <a:spcPts val="600"/>
              </a:spcAft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These initiatives were aimed to result </a:t>
            </a:r>
            <a:r>
              <a:rPr lang="en-GB" sz="2000" dirty="0">
                <a:solidFill>
                  <a:schemeClr val="tx2"/>
                </a:solidFill>
              </a:rPr>
              <a:t>in more </a:t>
            </a:r>
            <a:r>
              <a:rPr lang="en-GB" sz="2000" dirty="0" smtClean="0">
                <a:solidFill>
                  <a:schemeClr val="tx2"/>
                </a:solidFill>
              </a:rPr>
              <a:t>investment</a:t>
            </a:r>
            <a:r>
              <a:rPr lang="hu-HU" sz="2000" dirty="0" smtClean="0">
                <a:solidFill>
                  <a:schemeClr val="tx2"/>
                </a:solidFill>
              </a:rPr>
              <a:t>, </a:t>
            </a:r>
            <a:r>
              <a:rPr lang="en-GB" sz="2000" dirty="0" smtClean="0">
                <a:solidFill>
                  <a:schemeClr val="tx2"/>
                </a:solidFill>
              </a:rPr>
              <a:t>more competitiveness </a:t>
            </a:r>
            <a:r>
              <a:rPr lang="hu-HU" sz="2000" dirty="0" smtClean="0">
                <a:solidFill>
                  <a:schemeClr val="tx2"/>
                </a:solidFill>
              </a:rPr>
              <a:t>and </a:t>
            </a:r>
            <a:r>
              <a:rPr lang="en-GB" sz="2000" dirty="0" smtClean="0">
                <a:solidFill>
                  <a:schemeClr val="tx2"/>
                </a:solidFill>
              </a:rPr>
              <a:t>more </a:t>
            </a:r>
            <a:r>
              <a:rPr lang="en-GB" sz="2000" dirty="0">
                <a:solidFill>
                  <a:schemeClr val="tx2"/>
                </a:solidFill>
              </a:rPr>
              <a:t>jobs </a:t>
            </a:r>
            <a:r>
              <a:rPr lang="en-GB" sz="2000" dirty="0" smtClean="0">
                <a:solidFill>
                  <a:schemeClr val="tx2"/>
                </a:solidFill>
              </a:rPr>
              <a:t>in the whole Danube Region in the middle term. 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4"/>
          <p:cNvSpPr txBox="1">
            <a:spLocks/>
          </p:cNvSpPr>
          <p:nvPr/>
        </p:nvSpPr>
        <p:spPr>
          <a:xfrm>
            <a:off x="457200" y="273050"/>
            <a:ext cx="8435280" cy="7076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en-GB" sz="2800" dirty="0" smtClean="0">
                <a:effectLst/>
              </a:rPr>
              <a:t>Promoting cooperation through common goals</a:t>
            </a:r>
            <a:endParaRPr lang="en-GB" sz="2800" dirty="0">
              <a:effectLst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539552" y="836712"/>
            <a:ext cx="8147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rtalom helye 1"/>
          <p:cNvSpPr>
            <a:spLocks noGrp="1"/>
          </p:cNvSpPr>
          <p:nvPr>
            <p:ph idx="1"/>
          </p:nvPr>
        </p:nvSpPr>
        <p:spPr>
          <a:xfrm>
            <a:off x="179511" y="908720"/>
            <a:ext cx="8784976" cy="280831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09537" indent="0">
              <a:spcAft>
                <a:spcPts val="600"/>
              </a:spcAft>
              <a:buSzPct val="100000"/>
              <a:buNone/>
            </a:pPr>
            <a:r>
              <a:rPr lang="en-GB" sz="1900" dirty="0" smtClean="0">
                <a:solidFill>
                  <a:schemeClr val="tx2"/>
                </a:solidFill>
              </a:rPr>
              <a:t>Threefold approach of PA2:</a:t>
            </a:r>
          </a:p>
          <a:p>
            <a:pPr marL="792163" lvl="1" indent="-400050">
              <a:spcAft>
                <a:spcPts val="600"/>
              </a:spcAft>
              <a:buFont typeface="+mj-lt"/>
              <a:buAutoNum type="romanUcPeriod"/>
            </a:pPr>
            <a:r>
              <a:rPr lang="en-GB" sz="1500" b="1" dirty="0" smtClean="0">
                <a:solidFill>
                  <a:schemeClr val="tx2"/>
                </a:solidFill>
              </a:rPr>
              <a:t>Coordinating regional energy policies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dirty="0" smtClean="0">
                <a:solidFill>
                  <a:srgbClr val="800080"/>
                </a:solidFill>
              </a:rPr>
              <a:t>DR Gas Market Model – Oct 2012;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dirty="0" smtClean="0">
                <a:solidFill>
                  <a:srgbClr val="CC9900"/>
                </a:solidFill>
              </a:rPr>
              <a:t>DR Gas Storage Market Analysis – March 2013;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dirty="0" smtClean="0">
                <a:solidFill>
                  <a:srgbClr val="00CC00"/>
                </a:solidFill>
              </a:rPr>
              <a:t>Renewable Electricity Market Monitoring in the Countries of the DR – Nov 2013;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dirty="0" smtClean="0">
                <a:solidFill>
                  <a:srgbClr val="FF0000"/>
                </a:solidFill>
              </a:rPr>
              <a:t>The Potential Use of the Flexibility Mechanisms of the RES Directive in the DR – Feb 2014</a:t>
            </a:r>
            <a:r>
              <a:rPr lang="hu-HU" sz="1300" dirty="0" smtClean="0">
                <a:solidFill>
                  <a:srgbClr val="FF0000"/>
                </a:solidFill>
              </a:rPr>
              <a:t>;</a:t>
            </a:r>
            <a:endParaRPr lang="en-GB" sz="1300" dirty="0" smtClean="0">
              <a:solidFill>
                <a:srgbClr val="FF0000"/>
              </a:solidFill>
            </a:endParaRP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dirty="0" smtClean="0">
                <a:solidFill>
                  <a:srgbClr val="006600"/>
                </a:solidFill>
              </a:rPr>
              <a:t>DR Biomass Action Plan (DRBAP) –Feb 2014;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b="1" u="sng" dirty="0" smtClean="0">
                <a:solidFill>
                  <a:srgbClr val="CC6600"/>
                </a:solidFill>
              </a:rPr>
              <a:t>DR Geothermal Report – June 2014</a:t>
            </a:r>
            <a:r>
              <a:rPr lang="hu-HU" sz="1300" b="1" u="sng" dirty="0" smtClean="0">
                <a:solidFill>
                  <a:srgbClr val="CC6600"/>
                </a:solidFill>
              </a:rPr>
              <a:t>;</a:t>
            </a:r>
            <a:endParaRPr lang="en-GB" sz="1300" b="1" u="sng" dirty="0" smtClean="0">
              <a:solidFill>
                <a:srgbClr val="CC66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6</a:t>
            </a:fld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21" y="4293096"/>
            <a:ext cx="947939" cy="1344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35" y="908720"/>
            <a:ext cx="945629" cy="1339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25" y="908721"/>
            <a:ext cx="937527" cy="1327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87" y="4300834"/>
            <a:ext cx="935901" cy="1322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Kép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51389"/>
            <a:ext cx="1692377" cy="126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:\Energiabiztonsági Titkárság - DRS Energia\PA2 SZAKMAI MUNKA\PA2 tanulmányok kiadása\borító képek\ER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37" y="4293096"/>
            <a:ext cx="955022" cy="13444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Energiabiztonsági Titkárság - DRS Energia\PA2 SZAKMAI MUNKA\PA2 tanulmányok kiadása\borító képek\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97" y="899218"/>
            <a:ext cx="940744" cy="13371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Energiabiztonsági Titkárság - DRS Energia\PA2 SZAKMAI MUNKA\PA2 tanulmányok kiadása\borító képek\Flex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29" y="899195"/>
            <a:ext cx="939227" cy="13371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artalom helye 1"/>
          <p:cNvSpPr txBox="1">
            <a:spLocks/>
          </p:cNvSpPr>
          <p:nvPr/>
        </p:nvSpPr>
        <p:spPr bwMode="auto">
          <a:xfrm>
            <a:off x="196351" y="3573016"/>
            <a:ext cx="47325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92163" lvl="1" indent="-400050">
              <a:spcAft>
                <a:spcPts val="600"/>
              </a:spcAft>
              <a:buFont typeface="+mj-lt"/>
              <a:buAutoNum type="romanUcPeriod" startAt="2"/>
            </a:pPr>
            <a:r>
              <a:rPr lang="en-GB" sz="1500" b="1" dirty="0" smtClean="0">
                <a:solidFill>
                  <a:schemeClr val="tx2"/>
                </a:solidFill>
              </a:rPr>
              <a:t>Enhancing the energy market integration of non-EU countries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dirty="0" smtClean="0">
                <a:solidFill>
                  <a:schemeClr val="tx2"/>
                </a:solidFill>
              </a:rPr>
              <a:t>Training Program of the PA2 in the Republic of Moldova – February-July 2013;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ERRA Case Study - Supply quality regulation in the energy industry – Hungarian case study with European outlook (ENG+RUS) – Feb 2014.</a:t>
            </a:r>
          </a:p>
          <a:p>
            <a:pPr marL="792163" lvl="1" indent="-400050">
              <a:spcAft>
                <a:spcPts val="600"/>
              </a:spcAft>
              <a:buFont typeface="+mj-lt"/>
              <a:buAutoNum type="romanUcPeriod" startAt="2"/>
            </a:pPr>
            <a:r>
              <a:rPr lang="en-GB" sz="1500" b="1" dirty="0" smtClean="0">
                <a:solidFill>
                  <a:schemeClr val="tx2"/>
                </a:solidFill>
              </a:rPr>
              <a:t>Facilitating cutting edge technology developments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GB" sz="1300" dirty="0" smtClean="0">
                <a:solidFill>
                  <a:srgbClr val="800000"/>
                </a:solidFill>
              </a:rPr>
              <a:t>DR Smart Grid Concept – Jan 2014.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 3" panose="05040102010807070707" pitchFamily="18" charset="2"/>
              <a:buChar char=""/>
            </a:pPr>
            <a:endParaRPr lang="en-GB" sz="1300" dirty="0" smtClean="0">
              <a:solidFill>
                <a:schemeClr val="tx2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46" y="4293097"/>
            <a:ext cx="947595" cy="1344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127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93972" y="98072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100" dirty="0" smtClean="0"/>
              <a:t>Danube Region Geothermal Concept (</a:t>
            </a:r>
            <a:r>
              <a:rPr lang="en-GB" sz="3100" dirty="0" err="1" smtClean="0"/>
              <a:t>DanReGeotherm</a:t>
            </a:r>
            <a:r>
              <a:rPr lang="en-GB" sz="3100" dirty="0" smtClean="0"/>
              <a:t>)</a:t>
            </a:r>
            <a:endParaRPr lang="en-GB" sz="3100" dirty="0"/>
          </a:p>
        </p:txBody>
      </p:sp>
      <p:sp>
        <p:nvSpPr>
          <p:cNvPr id="4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7</a:t>
            </a:fld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295828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41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ím 4"/>
          <p:cNvSpPr txBox="1">
            <a:spLocks/>
          </p:cNvSpPr>
          <p:nvPr/>
        </p:nvSpPr>
        <p:spPr bwMode="auto">
          <a:xfrm>
            <a:off x="457200" y="273050"/>
            <a:ext cx="843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GB" sz="2400" b="1" dirty="0" smtClean="0">
                <a:solidFill>
                  <a:schemeClr val="tx2"/>
                </a:solidFill>
              </a:rPr>
              <a:t>Implementation of the geothermal concept has started </a:t>
            </a:r>
            <a:endParaRPr lang="en-GB" sz="2400" b="1" dirty="0">
              <a:solidFill>
                <a:schemeClr val="tx2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rtalom helye 1"/>
          <p:cNvSpPr>
            <a:spLocks noGrp="1"/>
          </p:cNvSpPr>
          <p:nvPr>
            <p:ph idx="1"/>
          </p:nvPr>
        </p:nvSpPr>
        <p:spPr>
          <a:xfrm>
            <a:off x="323850" y="1052736"/>
            <a:ext cx="4752205" cy="5400599"/>
          </a:xfrm>
        </p:spPr>
        <p:txBody>
          <a:bodyPr>
            <a:normAutofit lnSpcReduction="10000"/>
          </a:bodyPr>
          <a:lstStyle/>
          <a:p>
            <a:pPr marL="109728" indent="0" eaLnBrk="1" fontAlgn="auto" hangingPunct="1">
              <a:spcAft>
                <a:spcPts val="600"/>
              </a:spcAft>
              <a:buNone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Major milestones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1400" dirty="0" smtClean="0">
                <a:solidFill>
                  <a:schemeClr val="tx2"/>
                </a:solidFill>
              </a:rPr>
              <a:t>PA2 Steering Group (SG) meeting approved the </a:t>
            </a:r>
            <a:r>
              <a:rPr lang="en-GB" sz="1400" b="1" dirty="0" smtClean="0">
                <a:solidFill>
                  <a:schemeClr val="tx2"/>
                </a:solidFill>
              </a:rPr>
              <a:t>implementation of the geothermal concept based on the TRANSENERGY project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hu-HU" sz="1400" dirty="0" smtClean="0">
                <a:solidFill>
                  <a:schemeClr val="tx2"/>
                </a:solidFill>
              </a:rPr>
              <a:t>(2010-13) </a:t>
            </a:r>
            <a:r>
              <a:rPr lang="en-GB" sz="1400" dirty="0" smtClean="0">
                <a:solidFill>
                  <a:schemeClr val="tx2"/>
                </a:solidFill>
              </a:rPr>
              <a:t>results. The aim of TRANSENERGY was to create a common geothermal information system in four central European countries. 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1400" b="1" dirty="0" smtClean="0">
                <a:solidFill>
                  <a:schemeClr val="tx2"/>
                </a:solidFill>
              </a:rPr>
              <a:t>Overview of the deep geothermal potential and utilization of the Danube Region countries </a:t>
            </a:r>
            <a:r>
              <a:rPr lang="en-GB" sz="1400" dirty="0" smtClean="0">
                <a:solidFill>
                  <a:schemeClr val="tx2"/>
                </a:solidFill>
              </a:rPr>
              <a:t>- result: geothermal potential is high in many areas of the Region, however, in the majority of the countries the most common way of thermal water utilization is balneology, with direct-heat applications being subordinate and practically no power generation.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1400" b="1" dirty="0" smtClean="0">
                <a:solidFill>
                  <a:schemeClr val="tx2"/>
                </a:solidFill>
              </a:rPr>
              <a:t>Organization of a workshop </a:t>
            </a:r>
            <a:r>
              <a:rPr lang="en-GB" sz="1400" dirty="0" smtClean="0">
                <a:solidFill>
                  <a:schemeClr val="tx2"/>
                </a:solidFill>
              </a:rPr>
              <a:t>(November 2013), </a:t>
            </a:r>
            <a:r>
              <a:rPr lang="en-GB" sz="1400" b="1" dirty="0" smtClean="0">
                <a:solidFill>
                  <a:schemeClr val="tx2"/>
                </a:solidFill>
              </a:rPr>
              <a:t>with 19 interested institutions/organisations from 1</a:t>
            </a:r>
            <a:r>
              <a:rPr lang="hu-HU" sz="1400" b="1" dirty="0" smtClean="0">
                <a:solidFill>
                  <a:schemeClr val="tx2"/>
                </a:solidFill>
              </a:rPr>
              <a:t>0</a:t>
            </a:r>
            <a:r>
              <a:rPr lang="en-GB" sz="1400" b="1" dirty="0" smtClean="0">
                <a:solidFill>
                  <a:schemeClr val="tx2"/>
                </a:solidFill>
              </a:rPr>
              <a:t> DR countries</a:t>
            </a:r>
            <a:r>
              <a:rPr lang="en-GB" sz="1400" dirty="0" smtClean="0">
                <a:solidFill>
                  <a:schemeClr val="tx2"/>
                </a:solidFill>
              </a:rPr>
              <a:t>. Most participants committed themselves to continue with the project as part of the project consortium. </a:t>
            </a:r>
            <a:endParaRPr lang="hu-HU" sz="1400" dirty="0">
              <a:solidFill>
                <a:schemeClr val="tx2"/>
              </a:solidFill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Wingdings 3" panose="05040102010807070707" pitchFamily="18" charset="2"/>
              <a:buChar char="}"/>
              <a:defRPr/>
            </a:pPr>
            <a:endParaRPr lang="en-GB" sz="1300" dirty="0">
              <a:solidFill>
                <a:schemeClr val="tx2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1276214" cy="102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Jobbra nyíl 2"/>
          <p:cNvSpPr/>
          <p:nvPr/>
        </p:nvSpPr>
        <p:spPr>
          <a:xfrm>
            <a:off x="6516217" y="3429000"/>
            <a:ext cx="360039" cy="288032"/>
          </a:xfrm>
          <a:prstGeom prst="rightArrow">
            <a:avLst/>
          </a:prstGeom>
          <a:noFill/>
          <a:ln w="254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876256" y="34290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tx2"/>
                </a:solidFill>
                <a:latin typeface="+mn-lt"/>
                <a:cs typeface="+mn-cs"/>
              </a:rPr>
              <a:t>DanReGeotherm</a:t>
            </a:r>
            <a:endParaRPr lang="hu-H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3" t="9661" r="3436" b="4799"/>
          <a:stretch/>
        </p:blipFill>
        <p:spPr bwMode="auto">
          <a:xfrm>
            <a:off x="6014405" y="4221088"/>
            <a:ext cx="2374019" cy="134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41" y="981075"/>
            <a:ext cx="3085059" cy="17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5940152" y="2853516"/>
            <a:ext cx="2530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</a:rPr>
              <a:t>Territorial coverage of TRANSENERGY project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endParaRPr lang="hu-HU" sz="800" dirty="0">
              <a:solidFill>
                <a:srgbClr val="FF0000"/>
              </a:solidFill>
            </a:endParaRPr>
          </a:p>
        </p:txBody>
      </p:sp>
      <p:sp>
        <p:nvSpPr>
          <p:cNvPr id="15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8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4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ím 4"/>
          <p:cNvSpPr txBox="1">
            <a:spLocks/>
          </p:cNvSpPr>
          <p:nvPr/>
        </p:nvSpPr>
        <p:spPr bwMode="auto">
          <a:xfrm>
            <a:off x="457200" y="273050"/>
            <a:ext cx="843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GB" sz="2400" b="1" dirty="0" smtClean="0">
                <a:solidFill>
                  <a:schemeClr val="tx2"/>
                </a:solidFill>
              </a:rPr>
              <a:t>Aim is to promote sustainable use of deep geothermal</a:t>
            </a:r>
            <a:endParaRPr lang="en-GB" sz="2400" b="1" dirty="0">
              <a:solidFill>
                <a:schemeClr val="tx2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539750" y="836613"/>
            <a:ext cx="814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 descr="homers_3km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74441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5652120" y="3717032"/>
            <a:ext cx="2962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Temperature at a depth of 2 </a:t>
            </a:r>
            <a:r>
              <a:rPr lang="en-US" sz="1000" dirty="0" smtClean="0"/>
              <a:t>km</a:t>
            </a:r>
            <a:r>
              <a:rPr lang="hu-HU" sz="1000" dirty="0" smtClean="0"/>
              <a:t> </a:t>
            </a:r>
            <a:r>
              <a:rPr lang="hu-HU" sz="1000" dirty="0" err="1" smtClean="0"/>
              <a:t>in</a:t>
            </a:r>
            <a:r>
              <a:rPr lang="hu-HU" sz="1000" dirty="0" smtClean="0"/>
              <a:t> Europe</a:t>
            </a:r>
            <a:r>
              <a:rPr lang="en-US" sz="1000" dirty="0" smtClean="0"/>
              <a:t> </a:t>
            </a:r>
            <a:endParaRPr lang="hu-HU" sz="1000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 bwMode="auto">
          <a:xfrm>
            <a:off x="179512" y="981076"/>
            <a:ext cx="4752528" cy="54002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eaLnBrk="1" fontAlgn="auto" hangingPunct="1">
              <a:spcAft>
                <a:spcPts val="600"/>
              </a:spcAft>
              <a:buNone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Details of the </a:t>
            </a:r>
            <a:r>
              <a:rPr lang="en-GB" sz="2000" dirty="0" err="1" smtClean="0">
                <a:solidFill>
                  <a:schemeClr val="tx2"/>
                </a:solidFill>
              </a:rPr>
              <a:t>DanReGeotherm</a:t>
            </a:r>
            <a:r>
              <a:rPr lang="en-GB" sz="2000" dirty="0" smtClean="0">
                <a:solidFill>
                  <a:schemeClr val="tx2"/>
                </a:solidFill>
              </a:rPr>
              <a:t> concept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1900" dirty="0" smtClean="0">
                <a:solidFill>
                  <a:schemeClr val="tx2"/>
                </a:solidFill>
              </a:rPr>
              <a:t>Two basic conditions for successful geothermal projects, both addressed by this project:</a:t>
            </a:r>
          </a:p>
          <a:p>
            <a:pPr marL="917067" lvl="2" indent="-285750" eaLnBrk="1" fontAlgn="auto" hangingPunct="1">
              <a:spcBef>
                <a:spcPts val="324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900" b="1" dirty="0" smtClean="0">
                <a:solidFill>
                  <a:schemeClr val="tx2"/>
                </a:solidFill>
              </a:rPr>
              <a:t>available geothermal resources </a:t>
            </a:r>
            <a:r>
              <a:rPr lang="en-GB" sz="1900" dirty="0" smtClean="0">
                <a:solidFill>
                  <a:schemeClr val="tx2"/>
                </a:solidFill>
              </a:rPr>
              <a:t>(supply side) and their </a:t>
            </a:r>
            <a:r>
              <a:rPr lang="en-GB" sz="1900" b="1" dirty="0" smtClean="0">
                <a:solidFill>
                  <a:schemeClr val="tx2"/>
                </a:solidFill>
              </a:rPr>
              <a:t>in-depth </a:t>
            </a:r>
            <a:r>
              <a:rPr lang="en-GB" sz="1900" b="1" dirty="0" err="1" smtClean="0">
                <a:solidFill>
                  <a:schemeClr val="tx2"/>
                </a:solidFill>
              </a:rPr>
              <a:t>geoscientific</a:t>
            </a:r>
            <a:r>
              <a:rPr lang="en-GB" sz="1900" b="1" dirty="0" smtClean="0">
                <a:solidFill>
                  <a:schemeClr val="tx2"/>
                </a:solidFill>
              </a:rPr>
              <a:t> knowledge </a:t>
            </a:r>
            <a:r>
              <a:rPr lang="en-GB" sz="1900" dirty="0" smtClean="0">
                <a:solidFill>
                  <a:schemeClr val="tx2"/>
                </a:solidFill>
              </a:rPr>
              <a:t>on both local and regional scale; </a:t>
            </a:r>
          </a:p>
          <a:p>
            <a:pPr marL="917067" lvl="2" indent="-285750" eaLnBrk="1" fontAlgn="auto" hangingPunct="1">
              <a:spcBef>
                <a:spcPts val="324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900" b="1" dirty="0" smtClean="0">
                <a:solidFill>
                  <a:schemeClr val="tx2"/>
                </a:solidFill>
              </a:rPr>
              <a:t>investment-friendly</a:t>
            </a:r>
            <a:r>
              <a:rPr lang="en-GB" sz="1900" dirty="0" smtClean="0">
                <a:solidFill>
                  <a:schemeClr val="tx2"/>
                </a:solidFill>
              </a:rPr>
              <a:t> political and economical </a:t>
            </a:r>
            <a:r>
              <a:rPr lang="en-GB" sz="1900" b="1" dirty="0" smtClean="0">
                <a:solidFill>
                  <a:schemeClr val="tx2"/>
                </a:solidFill>
              </a:rPr>
              <a:t>environment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1900" dirty="0" smtClean="0">
                <a:solidFill>
                  <a:schemeClr val="tx2"/>
                </a:solidFill>
              </a:rPr>
              <a:t>The type and details of requested information are quite different:</a:t>
            </a:r>
          </a:p>
          <a:p>
            <a:pPr marL="917067" lvl="2" indent="-285750" eaLnBrk="1" fontAlgn="auto" hangingPunct="1">
              <a:spcBef>
                <a:spcPts val="324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900" b="1" dirty="0" smtClean="0">
                <a:solidFill>
                  <a:schemeClr val="tx2"/>
                </a:solidFill>
              </a:rPr>
              <a:t>project developer </a:t>
            </a:r>
            <a:r>
              <a:rPr lang="en-GB" sz="1900" dirty="0" smtClean="0">
                <a:solidFill>
                  <a:schemeClr val="tx2"/>
                </a:solidFill>
              </a:rPr>
              <a:t>needs site-specific, mostly technical information at a local (reservoir) scale </a:t>
            </a:r>
          </a:p>
          <a:p>
            <a:pPr marL="917067" lvl="2" indent="-285750" eaLnBrk="1" fontAlgn="auto" hangingPunct="1">
              <a:spcBef>
                <a:spcPts val="324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900" b="1" dirty="0" smtClean="0">
                <a:solidFill>
                  <a:schemeClr val="tx2"/>
                </a:solidFill>
              </a:rPr>
              <a:t>policy makers, licensing authorities </a:t>
            </a:r>
            <a:r>
              <a:rPr lang="en-GB" sz="1900" dirty="0" smtClean="0">
                <a:solidFill>
                  <a:schemeClr val="tx2"/>
                </a:solidFill>
              </a:rPr>
              <a:t>require a more general and regional overview on the geothermal resources and the limits for sustainable use 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1900" dirty="0" smtClean="0">
                <a:solidFill>
                  <a:schemeClr val="tx2"/>
                </a:solidFill>
              </a:rPr>
              <a:t>In general the </a:t>
            </a:r>
            <a:r>
              <a:rPr lang="en-GB" sz="1900" b="1" dirty="0" smtClean="0">
                <a:solidFill>
                  <a:schemeClr val="tx2"/>
                </a:solidFill>
              </a:rPr>
              <a:t>knowledge and availability of technical and non-technical data</a:t>
            </a:r>
            <a:r>
              <a:rPr lang="en-GB" sz="1900" dirty="0" smtClean="0">
                <a:solidFill>
                  <a:schemeClr val="tx2"/>
                </a:solidFill>
              </a:rPr>
              <a:t> related to geothermal energy is fairly </a:t>
            </a:r>
            <a:r>
              <a:rPr lang="en-GB" sz="1900" b="1" dirty="0" smtClean="0">
                <a:solidFill>
                  <a:schemeClr val="tx2"/>
                </a:solidFill>
              </a:rPr>
              <a:t>poor and fragmented </a:t>
            </a:r>
            <a:r>
              <a:rPr lang="en-GB" sz="1900" dirty="0" smtClean="0">
                <a:solidFill>
                  <a:schemeClr val="tx2"/>
                </a:solidFill>
              </a:rPr>
              <a:t>in the countries of the Danube Region. 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1900" dirty="0" smtClean="0">
                <a:solidFill>
                  <a:schemeClr val="tx2"/>
                </a:solidFill>
              </a:rPr>
              <a:t>The specific goal of the project is to </a:t>
            </a:r>
            <a:r>
              <a:rPr lang="en-GB" sz="1900" b="1" dirty="0" smtClean="0">
                <a:solidFill>
                  <a:schemeClr val="tx2"/>
                </a:solidFill>
              </a:rPr>
              <a:t>provide harmonized, publicly available information </a:t>
            </a:r>
            <a:r>
              <a:rPr lang="en-GB" sz="1900" dirty="0" smtClean="0">
                <a:solidFill>
                  <a:schemeClr val="tx2"/>
                </a:solidFill>
              </a:rPr>
              <a:t>on the use and potential of deep geothermal energy. This information will be utilized mainly at regional, national and international level</a:t>
            </a:r>
            <a:r>
              <a:rPr lang="hu-HU" sz="1900" dirty="0" smtClean="0">
                <a:solidFill>
                  <a:schemeClr val="tx2"/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1" name="Tartalom helye 1"/>
          <p:cNvSpPr txBox="1">
            <a:spLocks/>
          </p:cNvSpPr>
          <p:nvPr/>
        </p:nvSpPr>
        <p:spPr bwMode="auto">
          <a:xfrm>
            <a:off x="5220072" y="4085804"/>
            <a:ext cx="3673103" cy="157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eaLnBrk="1" fontAlgn="auto" hangingPunct="1">
              <a:spcAft>
                <a:spcPts val="600"/>
              </a:spcAft>
              <a:buNone/>
              <a:defRPr/>
            </a:pPr>
            <a:r>
              <a:rPr lang="en-GB" sz="2500" dirty="0" smtClean="0">
                <a:solidFill>
                  <a:schemeClr val="tx2"/>
                </a:solidFill>
              </a:rPr>
              <a:t>Project content: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Overview and assessment of current thermal water utilization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Cross-border </a:t>
            </a:r>
            <a:r>
              <a:rPr lang="en-GB" sz="2000" dirty="0" err="1" smtClean="0">
                <a:solidFill>
                  <a:schemeClr val="tx2"/>
                </a:solidFill>
              </a:rPr>
              <a:t>hydrogeothermal</a:t>
            </a:r>
            <a:r>
              <a:rPr lang="en-GB" sz="2000" dirty="0" smtClean="0">
                <a:solidFill>
                  <a:schemeClr val="tx2"/>
                </a:solidFill>
              </a:rPr>
              <a:t> models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Transnational data management through metadata queries </a:t>
            </a:r>
          </a:p>
          <a:p>
            <a:pPr marL="678942" lvl="1" indent="-285750" eaLnBrk="1" fontAlgn="auto" hangingPunct="1">
              <a:spcBef>
                <a:spcPts val="324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Analysis of non-technical barriers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fld id="{5A3917B8-8FDA-4CF6-8E30-A011D3272077}" type="slidenum">
              <a:rPr lang="hu-HU" smtClean="0">
                <a:solidFill>
                  <a:schemeClr val="accent1"/>
                </a:solidFill>
              </a:rPr>
              <a:pPr/>
              <a:t>9</a:t>
            </a:fld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3287</TotalTime>
  <Words>2639</Words>
  <Application>Microsoft Office PowerPoint</Application>
  <PresentationFormat>Diavetítés a képernyőre (4:3 oldalarány)</PresentationFormat>
  <Paragraphs>262</Paragraphs>
  <Slides>24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Sétatér</vt:lpstr>
      <vt:lpstr>Experiences of the Danube Region Geothermal Concept   Geothermal Energy Days Novi Sad, 22 May 2015</vt:lpstr>
      <vt:lpstr>2. dia</vt:lpstr>
      <vt:lpstr>3. dia</vt:lpstr>
      <vt:lpstr>4. dia</vt:lpstr>
      <vt:lpstr>5. dia</vt:lpstr>
      <vt:lpstr>6. dia</vt:lpstr>
      <vt:lpstr>Danube Region Geothermal Concept (DanReGeotherm)</vt:lpstr>
      <vt:lpstr>8. dia</vt:lpstr>
      <vt:lpstr>9. dia</vt:lpstr>
      <vt:lpstr>10. dia</vt:lpstr>
      <vt:lpstr>11. dia</vt:lpstr>
      <vt:lpstr>Danube Transnational Programme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Macro-Regional Strategies of the EU</vt:lpstr>
      <vt:lpstr>22. dia</vt:lpstr>
      <vt:lpstr>23. dia</vt:lpstr>
      <vt:lpstr>For more information please visit: www.danube-energy.eu  Thank you for your attention!  szilard.arvay@mfa.gov.hu </vt:lpstr>
    </vt:vector>
  </TitlesOfParts>
  <Company>Külügyminisztérium - Budapest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Kaszab Róbert</dc:creator>
  <cp:lastModifiedBy>Szilárd</cp:lastModifiedBy>
  <cp:revision>336</cp:revision>
  <cp:lastPrinted>2015-05-21T20:42:25Z</cp:lastPrinted>
  <dcterms:created xsi:type="dcterms:W3CDTF">2012-10-31T13:26:24Z</dcterms:created>
  <dcterms:modified xsi:type="dcterms:W3CDTF">2015-05-22T01:37:01Z</dcterms:modified>
</cp:coreProperties>
</file>