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57" r:id="rId3"/>
    <p:sldId id="292" r:id="rId4"/>
    <p:sldId id="294" r:id="rId5"/>
    <p:sldId id="258" r:id="rId6"/>
    <p:sldId id="261" r:id="rId7"/>
    <p:sldId id="263" r:id="rId8"/>
    <p:sldId id="273" r:id="rId9"/>
    <p:sldId id="264" r:id="rId10"/>
    <p:sldId id="272" r:id="rId11"/>
    <p:sldId id="260" r:id="rId12"/>
    <p:sldId id="271" r:id="rId13"/>
    <p:sldId id="298" r:id="rId14"/>
    <p:sldId id="295" r:id="rId15"/>
    <p:sldId id="299" r:id="rId16"/>
    <p:sldId id="300" r:id="rId17"/>
    <p:sldId id="301" r:id="rId18"/>
    <p:sldId id="302" r:id="rId19"/>
    <p:sldId id="277" r:id="rId20"/>
    <p:sldId id="270" r:id="rId21"/>
    <p:sldId id="303" r:id="rId22"/>
    <p:sldId id="304" r:id="rId23"/>
    <p:sldId id="317" r:id="rId24"/>
    <p:sldId id="305" r:id="rId25"/>
    <p:sldId id="318" r:id="rId26"/>
    <p:sldId id="282" r:id="rId27"/>
    <p:sldId id="319" r:id="rId28"/>
    <p:sldId id="306" r:id="rId29"/>
    <p:sldId id="307" r:id="rId30"/>
    <p:sldId id="308" r:id="rId31"/>
    <p:sldId id="309" r:id="rId32"/>
    <p:sldId id="266" r:id="rId33"/>
    <p:sldId id="265" r:id="rId34"/>
    <p:sldId id="291" r:id="rId35"/>
    <p:sldId id="311" r:id="rId36"/>
    <p:sldId id="312" r:id="rId37"/>
    <p:sldId id="313" r:id="rId38"/>
    <p:sldId id="314" r:id="rId39"/>
    <p:sldId id="315" r:id="rId40"/>
    <p:sldId id="316" r:id="rId41"/>
    <p:sldId id="279" r:id="rId42"/>
    <p:sldId id="286" r:id="rId43"/>
    <p:sldId id="32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504" y="-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1009564293304901E-2"/>
          <c:y val="6.76156583629893E-2"/>
          <c:w val="0.93730074388948004"/>
          <c:h val="0.68683274021352403"/>
        </c:manualLayout>
      </c:layout>
      <c:barChart>
        <c:barDir val="col"/>
        <c:grouping val="clustered"/>
        <c:varyColors val="0"/>
        <c:ser>
          <c:idx val="0"/>
          <c:order val="0"/>
          <c:spPr>
            <a:solidFill>
              <a:srgbClr val="3366FF"/>
            </a:solidFill>
            <a:ln w="11531">
              <a:solidFill>
                <a:srgbClr val="9999FF"/>
              </a:solidFill>
              <a:prstDash val="solid"/>
            </a:ln>
            <a:effectLst>
              <a:outerShdw dist="35921" dir="2700000" algn="br">
                <a:srgbClr val="000000"/>
              </a:outerShdw>
            </a:effectLst>
          </c:spPr>
          <c:invertIfNegative val="0"/>
          <c:cat>
            <c:numRef>
              <c:f>'dinamika bušenja'!$A$2:$A$44</c:f>
              <c:numCache>
                <c:formatCode>General</c:formatCode>
                <c:ptCount val="43"/>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pt idx="33">
                  <c:v>2002</c:v>
                </c:pt>
                <c:pt idx="34">
                  <c:v>2003</c:v>
                </c:pt>
                <c:pt idx="35">
                  <c:v>2004</c:v>
                </c:pt>
                <c:pt idx="36">
                  <c:v>2005</c:v>
                </c:pt>
                <c:pt idx="37">
                  <c:v>2006</c:v>
                </c:pt>
                <c:pt idx="38">
                  <c:v>2007</c:v>
                </c:pt>
                <c:pt idx="39">
                  <c:v>2008</c:v>
                </c:pt>
                <c:pt idx="40">
                  <c:v>2009</c:v>
                </c:pt>
                <c:pt idx="41">
                  <c:v>2010</c:v>
                </c:pt>
                <c:pt idx="42">
                  <c:v>2011</c:v>
                </c:pt>
              </c:numCache>
            </c:numRef>
          </c:cat>
          <c:val>
            <c:numRef>
              <c:f>'dinamika bušenja'!$B$2:$B$44</c:f>
              <c:numCache>
                <c:formatCode>General</c:formatCode>
                <c:ptCount val="43"/>
                <c:pt idx="0">
                  <c:v>1</c:v>
                </c:pt>
                <c:pt idx="1">
                  <c:v>0</c:v>
                </c:pt>
                <c:pt idx="2">
                  <c:v>0</c:v>
                </c:pt>
                <c:pt idx="3">
                  <c:v>0</c:v>
                </c:pt>
                <c:pt idx="4">
                  <c:v>0</c:v>
                </c:pt>
                <c:pt idx="5">
                  <c:v>3</c:v>
                </c:pt>
                <c:pt idx="6">
                  <c:v>0</c:v>
                </c:pt>
                <c:pt idx="7">
                  <c:v>0</c:v>
                </c:pt>
                <c:pt idx="8">
                  <c:v>2</c:v>
                </c:pt>
                <c:pt idx="9">
                  <c:v>7</c:v>
                </c:pt>
                <c:pt idx="10">
                  <c:v>4</c:v>
                </c:pt>
                <c:pt idx="11">
                  <c:v>6</c:v>
                </c:pt>
                <c:pt idx="12">
                  <c:v>6</c:v>
                </c:pt>
                <c:pt idx="13">
                  <c:v>5</c:v>
                </c:pt>
                <c:pt idx="14">
                  <c:v>5</c:v>
                </c:pt>
                <c:pt idx="15">
                  <c:v>6</c:v>
                </c:pt>
                <c:pt idx="16">
                  <c:v>5</c:v>
                </c:pt>
                <c:pt idx="17">
                  <c:v>5</c:v>
                </c:pt>
                <c:pt idx="18">
                  <c:v>4</c:v>
                </c:pt>
                <c:pt idx="19">
                  <c:v>3</c:v>
                </c:pt>
                <c:pt idx="20">
                  <c:v>3</c:v>
                </c:pt>
                <c:pt idx="21">
                  <c:v>2</c:v>
                </c:pt>
                <c:pt idx="22">
                  <c:v>1</c:v>
                </c:pt>
                <c:pt idx="23">
                  <c:v>0</c:v>
                </c:pt>
                <c:pt idx="24">
                  <c:v>1</c:v>
                </c:pt>
                <c:pt idx="25">
                  <c:v>0</c:v>
                </c:pt>
                <c:pt idx="26">
                  <c:v>1</c:v>
                </c:pt>
                <c:pt idx="27">
                  <c:v>2</c:v>
                </c:pt>
                <c:pt idx="28">
                  <c:v>0</c:v>
                </c:pt>
                <c:pt idx="29">
                  <c:v>0</c:v>
                </c:pt>
                <c:pt idx="30">
                  <c:v>0</c:v>
                </c:pt>
                <c:pt idx="31">
                  <c:v>0</c:v>
                </c:pt>
                <c:pt idx="32">
                  <c:v>0</c:v>
                </c:pt>
                <c:pt idx="33">
                  <c:v>1</c:v>
                </c:pt>
                <c:pt idx="34">
                  <c:v>0</c:v>
                </c:pt>
                <c:pt idx="35">
                  <c:v>1</c:v>
                </c:pt>
                <c:pt idx="36">
                  <c:v>0</c:v>
                </c:pt>
                <c:pt idx="37">
                  <c:v>0</c:v>
                </c:pt>
                <c:pt idx="38">
                  <c:v>1</c:v>
                </c:pt>
                <c:pt idx="39">
                  <c:v>0</c:v>
                </c:pt>
                <c:pt idx="40">
                  <c:v>0</c:v>
                </c:pt>
                <c:pt idx="41">
                  <c:v>0</c:v>
                </c:pt>
                <c:pt idx="42">
                  <c:v>2</c:v>
                </c:pt>
              </c:numCache>
            </c:numRef>
          </c:val>
        </c:ser>
        <c:dLbls>
          <c:showLegendKey val="0"/>
          <c:showVal val="0"/>
          <c:showCatName val="0"/>
          <c:showSerName val="0"/>
          <c:showPercent val="0"/>
          <c:showBubbleSize val="0"/>
        </c:dLbls>
        <c:gapWidth val="150"/>
        <c:axId val="168961920"/>
        <c:axId val="168968192"/>
      </c:barChart>
      <c:catAx>
        <c:axId val="168961920"/>
        <c:scaling>
          <c:orientation val="minMax"/>
        </c:scaling>
        <c:delete val="0"/>
        <c:axPos val="b"/>
        <c:title>
          <c:tx>
            <c:rich>
              <a:bodyPr/>
              <a:lstStyle/>
              <a:p>
                <a:pPr>
                  <a:defRPr sz="817" b="0" i="0" u="none" strike="noStrike" baseline="0">
                    <a:solidFill>
                      <a:srgbClr val="333399"/>
                    </a:solidFill>
                    <a:latin typeface="Arial"/>
                    <a:ea typeface="Arial"/>
                    <a:cs typeface="Arial"/>
                  </a:defRPr>
                </a:pPr>
                <a:r>
                  <a:rPr lang="en-US"/>
                  <a:t>godina</a:t>
                </a:r>
              </a:p>
            </c:rich>
          </c:tx>
          <c:layout>
            <c:manualLayout>
              <c:xMode val="edge"/>
              <c:yMode val="edge"/>
              <c:x val="0.92879914984059597"/>
              <c:y val="0.92170818505338103"/>
            </c:manualLayout>
          </c:layout>
          <c:overlay val="0"/>
          <c:spPr>
            <a:noFill/>
            <a:ln w="23062">
              <a:noFill/>
            </a:ln>
          </c:spPr>
        </c:title>
        <c:numFmt formatCode="General" sourceLinked="1"/>
        <c:majorTickMark val="out"/>
        <c:minorTickMark val="none"/>
        <c:tickLblPos val="nextTo"/>
        <c:spPr>
          <a:ln w="2883">
            <a:solidFill>
              <a:srgbClr val="000000"/>
            </a:solidFill>
            <a:prstDash val="solid"/>
          </a:ln>
        </c:spPr>
        <c:txPr>
          <a:bodyPr rot="-5400000" vert="horz"/>
          <a:lstStyle/>
          <a:p>
            <a:pPr>
              <a:defRPr sz="817" b="0" i="0" u="none" strike="noStrike" baseline="0">
                <a:solidFill>
                  <a:srgbClr val="333399"/>
                </a:solidFill>
                <a:latin typeface="Arial"/>
                <a:ea typeface="Arial"/>
                <a:cs typeface="Arial"/>
              </a:defRPr>
            </a:pPr>
            <a:endParaRPr lang="en-US"/>
          </a:p>
        </c:txPr>
        <c:crossAx val="168968192"/>
        <c:crosses val="autoZero"/>
        <c:auto val="1"/>
        <c:lblAlgn val="ctr"/>
        <c:lblOffset val="100"/>
        <c:tickLblSkip val="1"/>
        <c:tickMarkSkip val="1"/>
        <c:noMultiLvlLbl val="0"/>
      </c:catAx>
      <c:valAx>
        <c:axId val="168968192"/>
        <c:scaling>
          <c:orientation val="minMax"/>
        </c:scaling>
        <c:delete val="0"/>
        <c:axPos val="l"/>
        <c:majorGridlines>
          <c:spPr>
            <a:ln w="2883">
              <a:solidFill>
                <a:srgbClr val="3366FF"/>
              </a:solidFill>
              <a:prstDash val="sysDash"/>
            </a:ln>
          </c:spPr>
        </c:majorGridlines>
        <c:title>
          <c:tx>
            <c:rich>
              <a:bodyPr/>
              <a:lstStyle/>
              <a:p>
                <a:pPr>
                  <a:defRPr sz="817" b="1" i="0" u="none" strike="noStrike" baseline="0">
                    <a:solidFill>
                      <a:srgbClr val="333399"/>
                    </a:solidFill>
                    <a:latin typeface="Arial"/>
                    <a:ea typeface="Arial"/>
                    <a:cs typeface="Arial"/>
                  </a:defRPr>
                </a:pPr>
                <a:r>
                  <a:rPr lang="en-US"/>
                  <a:t>broj bušotina/god</a:t>
                </a:r>
              </a:p>
            </c:rich>
          </c:tx>
          <c:layout>
            <c:manualLayout>
              <c:xMode val="edge"/>
              <c:yMode val="edge"/>
              <c:x val="0"/>
              <c:y val="0.22419928825622901"/>
            </c:manualLayout>
          </c:layout>
          <c:overlay val="0"/>
          <c:spPr>
            <a:noFill/>
            <a:ln w="23062">
              <a:noFill/>
            </a:ln>
          </c:spPr>
        </c:title>
        <c:numFmt formatCode="General" sourceLinked="1"/>
        <c:majorTickMark val="out"/>
        <c:minorTickMark val="none"/>
        <c:tickLblPos val="nextTo"/>
        <c:spPr>
          <a:ln w="2883">
            <a:solidFill>
              <a:srgbClr val="000000"/>
            </a:solidFill>
            <a:prstDash val="solid"/>
          </a:ln>
        </c:spPr>
        <c:txPr>
          <a:bodyPr rot="0" vert="horz"/>
          <a:lstStyle/>
          <a:p>
            <a:pPr>
              <a:defRPr sz="817" b="0" i="0" u="none" strike="noStrike" baseline="0">
                <a:solidFill>
                  <a:srgbClr val="333399"/>
                </a:solidFill>
                <a:latin typeface="Arial"/>
                <a:ea typeface="Arial"/>
                <a:cs typeface="Arial"/>
              </a:defRPr>
            </a:pPr>
            <a:endParaRPr lang="en-US"/>
          </a:p>
        </c:txPr>
        <c:crossAx val="168961920"/>
        <c:crosses val="autoZero"/>
        <c:crossBetween val="between"/>
        <c:majorUnit val="1"/>
      </c:valAx>
      <c:spPr>
        <a:solidFill>
          <a:srgbClr val="FFFFFF"/>
        </a:solidFill>
        <a:ln w="11531">
          <a:solidFill>
            <a:srgbClr val="808080"/>
          </a:solidFill>
          <a:prstDash val="solid"/>
        </a:ln>
      </c:spPr>
    </c:plotArea>
    <c:plotVisOnly val="1"/>
    <c:dispBlanksAs val="gap"/>
    <c:showDLblsOverMax val="0"/>
  </c:chart>
  <c:spPr>
    <a:gradFill rotWithShape="0">
      <a:gsLst>
        <a:gs pos="0">
          <a:srgbClr val="C0C0C0"/>
        </a:gs>
        <a:gs pos="50000">
          <a:srgbClr val="FFFFFF"/>
        </a:gs>
        <a:gs pos="100000">
          <a:srgbClr val="C0C0C0"/>
        </a:gs>
      </a:gsLst>
      <a:lin ang="5400000" scaled="1"/>
    </a:gradFill>
    <a:ln w="2883">
      <a:solidFill>
        <a:srgbClr val="000000"/>
      </a:solidFill>
      <a:prstDash val="solid"/>
    </a:ln>
  </c:spPr>
  <c:txPr>
    <a:bodyPr/>
    <a:lstStyle/>
    <a:p>
      <a:pPr>
        <a:defRPr sz="999" b="0"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4320E3-02BF-4813-8C5E-C711B3D31759}" type="doc">
      <dgm:prSet loTypeId="urn:microsoft.com/office/officeart/2005/8/layout/hierarchy2" loCatId="hierarchy" qsTypeId="urn:microsoft.com/office/officeart/2005/8/quickstyle/simple3" qsCatId="simple" csTypeId="urn:microsoft.com/office/officeart/2005/8/colors/accent0_2" csCatId="mainScheme" phldr="1"/>
      <dgm:spPr/>
      <dgm:t>
        <a:bodyPr/>
        <a:lstStyle/>
        <a:p>
          <a:endParaRPr lang="en-US"/>
        </a:p>
      </dgm:t>
    </dgm:pt>
    <dgm:pt modelId="{4ADFE80A-81B8-433D-A070-AF4157F8BCB8}">
      <dgm:prSet phldrT="[Text]"/>
      <dgm:spPr>
        <a:solidFill>
          <a:srgbClr val="FFC000"/>
        </a:solidFill>
      </dgm:spPr>
      <dgm:t>
        <a:bodyPr/>
        <a:lstStyle/>
        <a:p>
          <a:pPr algn="ctr"/>
          <a:r>
            <a:rPr lang="en-US" dirty="0" smtClean="0"/>
            <a:t>HIDROGEOTERMALNI RESURSI</a:t>
          </a:r>
          <a:endParaRPr lang="en-US" dirty="0"/>
        </a:p>
      </dgm:t>
    </dgm:pt>
    <dgm:pt modelId="{A2AADDBF-6BE0-41E6-9066-381242195C8B}" type="parTrans" cxnId="{CBD9B06E-4E91-4702-8B26-CE07D1C5E544}">
      <dgm:prSet/>
      <dgm:spPr/>
      <dgm:t>
        <a:bodyPr/>
        <a:lstStyle/>
        <a:p>
          <a:pPr algn="ctr"/>
          <a:endParaRPr lang="en-US"/>
        </a:p>
      </dgm:t>
    </dgm:pt>
    <dgm:pt modelId="{625C0259-6062-4BBC-953B-CDABD596FB30}" type="sibTrans" cxnId="{CBD9B06E-4E91-4702-8B26-CE07D1C5E544}">
      <dgm:prSet/>
      <dgm:spPr/>
      <dgm:t>
        <a:bodyPr/>
        <a:lstStyle/>
        <a:p>
          <a:pPr algn="ctr"/>
          <a:endParaRPr lang="en-US"/>
        </a:p>
      </dgm:t>
    </dgm:pt>
    <dgm:pt modelId="{E9F7DD45-19A4-40A0-89FE-EED916BCC395}">
      <dgm:prSet phldrT="[Text]"/>
      <dgm:spPr>
        <a:solidFill>
          <a:srgbClr val="FFFF00"/>
        </a:solidFill>
      </dgm:spPr>
      <dgm:t>
        <a:bodyPr/>
        <a:lstStyle/>
        <a:p>
          <a:pPr algn="ctr"/>
          <a:r>
            <a:rPr lang="en-US" dirty="0" smtClean="0"/>
            <a:t>NISKE ENTALPIJE T</a:t>
          </a:r>
          <a:r>
            <a:rPr lang="en-US" dirty="0"/>
            <a:t>&lt;100</a:t>
          </a:r>
          <a:r>
            <a:rPr lang="en-US" dirty="0">
              <a:latin typeface="MS PMincho"/>
              <a:ea typeface="MS PMincho"/>
            </a:rPr>
            <a:t>°C</a:t>
          </a:r>
          <a:endParaRPr lang="en-US" dirty="0"/>
        </a:p>
      </dgm:t>
    </dgm:pt>
    <dgm:pt modelId="{49FF5E77-D4C6-4760-B2AB-26D3C2184353}" type="parTrans" cxnId="{6F4A2436-60F3-44FB-901E-F8E42F4122DF}">
      <dgm:prSet/>
      <dgm:spPr/>
      <dgm:t>
        <a:bodyPr/>
        <a:lstStyle/>
        <a:p>
          <a:pPr algn="ctr"/>
          <a:endParaRPr lang="en-US"/>
        </a:p>
      </dgm:t>
    </dgm:pt>
    <dgm:pt modelId="{B9BDC272-4ADE-467A-86D0-BFA13DDA8D3C}" type="sibTrans" cxnId="{6F4A2436-60F3-44FB-901E-F8E42F4122DF}">
      <dgm:prSet/>
      <dgm:spPr/>
      <dgm:t>
        <a:bodyPr/>
        <a:lstStyle/>
        <a:p>
          <a:pPr algn="ctr"/>
          <a:endParaRPr lang="en-US"/>
        </a:p>
      </dgm:t>
    </dgm:pt>
    <dgm:pt modelId="{0C3E681D-7A3D-4223-8AE5-2FAB2C96890B}">
      <dgm:prSet phldrT="[Text]"/>
      <dgm:spPr/>
      <dgm:t>
        <a:bodyPr/>
        <a:lstStyle/>
        <a:p>
          <a:pPr algn="ctr"/>
          <a:r>
            <a:rPr lang="en-US" dirty="0"/>
            <a:t/>
          </a:r>
          <a:br>
            <a:rPr lang="en-US" dirty="0"/>
          </a:br>
          <a:r>
            <a:rPr lang="en-US" dirty="0" smtClean="0"/>
            <a:t>NISKE DO SREDNJE ENTALPIJE</a:t>
          </a:r>
        </a:p>
        <a:p>
          <a:pPr algn="ctr"/>
          <a:r>
            <a:rPr lang="en-US" dirty="0" smtClean="0"/>
            <a:t>T 100-150</a:t>
          </a:r>
          <a:r>
            <a:rPr lang="en-US" dirty="0" smtClean="0">
              <a:latin typeface="MS PMincho"/>
              <a:ea typeface="MS PMincho"/>
            </a:rPr>
            <a:t>°C</a:t>
          </a:r>
          <a:endParaRPr lang="en-US" dirty="0"/>
        </a:p>
      </dgm:t>
    </dgm:pt>
    <dgm:pt modelId="{914E4CB6-E20A-4F81-BCE6-06CAA0E249DA}" type="parTrans" cxnId="{B64CC1E0-52ED-4135-896D-67EC9C67DD8F}">
      <dgm:prSet/>
      <dgm:spPr/>
      <dgm:t>
        <a:bodyPr/>
        <a:lstStyle/>
        <a:p>
          <a:pPr algn="ctr"/>
          <a:endParaRPr lang="en-US"/>
        </a:p>
      </dgm:t>
    </dgm:pt>
    <dgm:pt modelId="{DD6B55E2-F648-40AC-91B4-B31BF0061ECD}" type="sibTrans" cxnId="{B64CC1E0-52ED-4135-896D-67EC9C67DD8F}">
      <dgm:prSet/>
      <dgm:spPr/>
      <dgm:t>
        <a:bodyPr/>
        <a:lstStyle/>
        <a:p>
          <a:pPr algn="ctr"/>
          <a:endParaRPr lang="en-US"/>
        </a:p>
      </dgm:t>
    </dgm:pt>
    <dgm:pt modelId="{8626FCD1-B204-4792-B8A6-160FA4ADE56E}">
      <dgm:prSet phldrT="[Text]"/>
      <dgm:spPr/>
      <dgm:t>
        <a:bodyPr/>
        <a:lstStyle/>
        <a:p>
          <a:pPr algn="ctr"/>
          <a:r>
            <a:rPr lang="en-US" dirty="0" smtClean="0"/>
            <a:t>SREDNJE ENTALPIJE</a:t>
          </a:r>
        </a:p>
        <a:p>
          <a:pPr algn="ctr"/>
          <a:r>
            <a:rPr lang="en-US" dirty="0" smtClean="0"/>
            <a:t>T </a:t>
          </a:r>
          <a:r>
            <a:rPr lang="en-US" dirty="0"/>
            <a:t>150-250</a:t>
          </a:r>
          <a:r>
            <a:rPr lang="en-US" dirty="0">
              <a:latin typeface="MS PMincho"/>
              <a:ea typeface="MS PMincho"/>
            </a:rPr>
            <a:t>°C</a:t>
          </a:r>
          <a:endParaRPr lang="en-US" dirty="0"/>
        </a:p>
      </dgm:t>
    </dgm:pt>
    <dgm:pt modelId="{59A41537-2B5F-4AE7-9C59-37CD9C7B7127}" type="parTrans" cxnId="{40C97E86-F494-4D66-AE8F-87E9A43CA3B1}">
      <dgm:prSet/>
      <dgm:spPr/>
      <dgm:t>
        <a:bodyPr/>
        <a:lstStyle/>
        <a:p>
          <a:pPr algn="ctr"/>
          <a:endParaRPr lang="en-US"/>
        </a:p>
      </dgm:t>
    </dgm:pt>
    <dgm:pt modelId="{B8A8B07C-6F2B-4710-A3F2-732755A525B6}" type="sibTrans" cxnId="{40C97E86-F494-4D66-AE8F-87E9A43CA3B1}">
      <dgm:prSet/>
      <dgm:spPr/>
      <dgm:t>
        <a:bodyPr/>
        <a:lstStyle/>
        <a:p>
          <a:pPr algn="ctr"/>
          <a:endParaRPr lang="en-US"/>
        </a:p>
      </dgm:t>
    </dgm:pt>
    <dgm:pt modelId="{5432571A-1805-4976-89E7-452D78322C33}">
      <dgm:prSet phldrT="[Text]"/>
      <dgm:spPr/>
      <dgm:t>
        <a:bodyPr/>
        <a:lstStyle/>
        <a:p>
          <a:pPr algn="ctr"/>
          <a:r>
            <a:rPr lang="en-US" dirty="0"/>
            <a:t/>
          </a:r>
          <a:br>
            <a:rPr lang="en-US" dirty="0"/>
          </a:br>
          <a:r>
            <a:rPr lang="en-US" dirty="0" smtClean="0"/>
            <a:t>VISOKE ENTALPIJE</a:t>
          </a:r>
        </a:p>
        <a:p>
          <a:pPr algn="ctr"/>
          <a:r>
            <a:rPr lang="en-US" dirty="0" smtClean="0"/>
            <a:t>T</a:t>
          </a:r>
          <a:r>
            <a:rPr lang="en-US" dirty="0"/>
            <a:t>&gt;250</a:t>
          </a:r>
          <a:r>
            <a:rPr lang="en-US" dirty="0">
              <a:latin typeface="MS PMincho"/>
              <a:ea typeface="MS PMincho"/>
            </a:rPr>
            <a:t>°C</a:t>
          </a:r>
          <a:endParaRPr lang="en-US" dirty="0"/>
        </a:p>
      </dgm:t>
    </dgm:pt>
    <dgm:pt modelId="{D31055CA-07FB-482F-BB4A-A84DD4F7CCB5}" type="parTrans" cxnId="{997209F0-9193-46FA-B5AE-7E382CFD2998}">
      <dgm:prSet/>
      <dgm:spPr/>
      <dgm:t>
        <a:bodyPr/>
        <a:lstStyle/>
        <a:p>
          <a:pPr algn="ctr"/>
          <a:endParaRPr lang="en-US"/>
        </a:p>
      </dgm:t>
    </dgm:pt>
    <dgm:pt modelId="{827C1288-1496-4D13-BB57-4DB626C78F2C}" type="sibTrans" cxnId="{997209F0-9193-46FA-B5AE-7E382CFD2998}">
      <dgm:prSet/>
      <dgm:spPr/>
      <dgm:t>
        <a:bodyPr/>
        <a:lstStyle/>
        <a:p>
          <a:pPr algn="ctr"/>
          <a:endParaRPr lang="en-US"/>
        </a:p>
      </dgm:t>
    </dgm:pt>
    <dgm:pt modelId="{309CD675-A321-4905-8FCF-F162657E224D}" type="pres">
      <dgm:prSet presAssocID="{454320E3-02BF-4813-8C5E-C711B3D31759}" presName="diagram" presStyleCnt="0">
        <dgm:presLayoutVars>
          <dgm:chPref val="1"/>
          <dgm:dir/>
          <dgm:animOne val="branch"/>
          <dgm:animLvl val="lvl"/>
          <dgm:resizeHandles val="exact"/>
        </dgm:presLayoutVars>
      </dgm:prSet>
      <dgm:spPr/>
      <dgm:t>
        <a:bodyPr/>
        <a:lstStyle/>
        <a:p>
          <a:endParaRPr lang="en-US"/>
        </a:p>
      </dgm:t>
    </dgm:pt>
    <dgm:pt modelId="{6B443537-F54C-49DE-94DF-9DB0124FF077}" type="pres">
      <dgm:prSet presAssocID="{4ADFE80A-81B8-433D-A070-AF4157F8BCB8}" presName="root1" presStyleCnt="0"/>
      <dgm:spPr/>
    </dgm:pt>
    <dgm:pt modelId="{24ECB1BC-C78F-46B9-B719-99C92D22021D}" type="pres">
      <dgm:prSet presAssocID="{4ADFE80A-81B8-433D-A070-AF4157F8BCB8}" presName="LevelOneTextNode" presStyleLbl="node0" presStyleIdx="0" presStyleCnt="1">
        <dgm:presLayoutVars>
          <dgm:chPref val="3"/>
        </dgm:presLayoutVars>
      </dgm:prSet>
      <dgm:spPr/>
      <dgm:t>
        <a:bodyPr/>
        <a:lstStyle/>
        <a:p>
          <a:endParaRPr lang="en-US"/>
        </a:p>
      </dgm:t>
    </dgm:pt>
    <dgm:pt modelId="{29BEFD47-F1B6-4A0F-828F-C35604682B8D}" type="pres">
      <dgm:prSet presAssocID="{4ADFE80A-81B8-433D-A070-AF4157F8BCB8}" presName="level2hierChild" presStyleCnt="0"/>
      <dgm:spPr/>
    </dgm:pt>
    <dgm:pt modelId="{1E475432-689D-4668-81EB-C0CDE02FED44}" type="pres">
      <dgm:prSet presAssocID="{49FF5E77-D4C6-4760-B2AB-26D3C2184353}" presName="conn2-1" presStyleLbl="parChTrans1D2" presStyleIdx="0" presStyleCnt="4"/>
      <dgm:spPr/>
      <dgm:t>
        <a:bodyPr/>
        <a:lstStyle/>
        <a:p>
          <a:endParaRPr lang="en-US"/>
        </a:p>
      </dgm:t>
    </dgm:pt>
    <dgm:pt modelId="{FC9C388E-1B2A-4A7C-932F-18219B45AC0E}" type="pres">
      <dgm:prSet presAssocID="{49FF5E77-D4C6-4760-B2AB-26D3C2184353}" presName="connTx" presStyleLbl="parChTrans1D2" presStyleIdx="0" presStyleCnt="4"/>
      <dgm:spPr/>
      <dgm:t>
        <a:bodyPr/>
        <a:lstStyle/>
        <a:p>
          <a:endParaRPr lang="en-US"/>
        </a:p>
      </dgm:t>
    </dgm:pt>
    <dgm:pt modelId="{6F3AD47D-5477-4A6B-A4E1-821A313FCE2B}" type="pres">
      <dgm:prSet presAssocID="{E9F7DD45-19A4-40A0-89FE-EED916BCC395}" presName="root2" presStyleCnt="0"/>
      <dgm:spPr/>
    </dgm:pt>
    <dgm:pt modelId="{67B9CBD5-AD82-4937-939D-11DF7F8D3B7F}" type="pres">
      <dgm:prSet presAssocID="{E9F7DD45-19A4-40A0-89FE-EED916BCC395}" presName="LevelTwoTextNode" presStyleLbl="node2" presStyleIdx="0" presStyleCnt="4">
        <dgm:presLayoutVars>
          <dgm:chPref val="3"/>
        </dgm:presLayoutVars>
      </dgm:prSet>
      <dgm:spPr/>
      <dgm:t>
        <a:bodyPr/>
        <a:lstStyle/>
        <a:p>
          <a:endParaRPr lang="en-US"/>
        </a:p>
      </dgm:t>
    </dgm:pt>
    <dgm:pt modelId="{BD0903FA-6F11-425B-AFBE-68F396019732}" type="pres">
      <dgm:prSet presAssocID="{E9F7DD45-19A4-40A0-89FE-EED916BCC395}" presName="level3hierChild" presStyleCnt="0"/>
      <dgm:spPr/>
    </dgm:pt>
    <dgm:pt modelId="{0C07218C-A834-4006-B2A9-63EC5D9141D3}" type="pres">
      <dgm:prSet presAssocID="{914E4CB6-E20A-4F81-BCE6-06CAA0E249DA}" presName="conn2-1" presStyleLbl="parChTrans1D2" presStyleIdx="1" presStyleCnt="4"/>
      <dgm:spPr/>
      <dgm:t>
        <a:bodyPr/>
        <a:lstStyle/>
        <a:p>
          <a:endParaRPr lang="en-US"/>
        </a:p>
      </dgm:t>
    </dgm:pt>
    <dgm:pt modelId="{CC4DE6D0-D6FE-4CAA-9A16-EF162BA6B5C0}" type="pres">
      <dgm:prSet presAssocID="{914E4CB6-E20A-4F81-BCE6-06CAA0E249DA}" presName="connTx" presStyleLbl="parChTrans1D2" presStyleIdx="1" presStyleCnt="4"/>
      <dgm:spPr/>
      <dgm:t>
        <a:bodyPr/>
        <a:lstStyle/>
        <a:p>
          <a:endParaRPr lang="en-US"/>
        </a:p>
      </dgm:t>
    </dgm:pt>
    <dgm:pt modelId="{14BD1616-3F11-4420-A8B9-D12C4D9822B6}" type="pres">
      <dgm:prSet presAssocID="{0C3E681D-7A3D-4223-8AE5-2FAB2C96890B}" presName="root2" presStyleCnt="0"/>
      <dgm:spPr/>
    </dgm:pt>
    <dgm:pt modelId="{19732C91-852C-492A-8D14-1CC9666B7216}" type="pres">
      <dgm:prSet presAssocID="{0C3E681D-7A3D-4223-8AE5-2FAB2C96890B}" presName="LevelTwoTextNode" presStyleLbl="node2" presStyleIdx="1" presStyleCnt="4">
        <dgm:presLayoutVars>
          <dgm:chPref val="3"/>
        </dgm:presLayoutVars>
      </dgm:prSet>
      <dgm:spPr/>
      <dgm:t>
        <a:bodyPr/>
        <a:lstStyle/>
        <a:p>
          <a:endParaRPr lang="en-US"/>
        </a:p>
      </dgm:t>
    </dgm:pt>
    <dgm:pt modelId="{76EC27C2-D294-45D2-BF0D-22D68095C9ED}" type="pres">
      <dgm:prSet presAssocID="{0C3E681D-7A3D-4223-8AE5-2FAB2C96890B}" presName="level3hierChild" presStyleCnt="0"/>
      <dgm:spPr/>
    </dgm:pt>
    <dgm:pt modelId="{1FB05D68-8AF4-4038-85E3-8DC403C948AD}" type="pres">
      <dgm:prSet presAssocID="{59A41537-2B5F-4AE7-9C59-37CD9C7B7127}" presName="conn2-1" presStyleLbl="parChTrans1D2" presStyleIdx="2" presStyleCnt="4"/>
      <dgm:spPr/>
      <dgm:t>
        <a:bodyPr/>
        <a:lstStyle/>
        <a:p>
          <a:endParaRPr lang="en-US"/>
        </a:p>
      </dgm:t>
    </dgm:pt>
    <dgm:pt modelId="{C4B6217C-30E9-456C-9909-A5AE966F361D}" type="pres">
      <dgm:prSet presAssocID="{59A41537-2B5F-4AE7-9C59-37CD9C7B7127}" presName="connTx" presStyleLbl="parChTrans1D2" presStyleIdx="2" presStyleCnt="4"/>
      <dgm:spPr/>
      <dgm:t>
        <a:bodyPr/>
        <a:lstStyle/>
        <a:p>
          <a:endParaRPr lang="en-US"/>
        </a:p>
      </dgm:t>
    </dgm:pt>
    <dgm:pt modelId="{5555A50C-9D0D-407C-BC41-5B252BB52B11}" type="pres">
      <dgm:prSet presAssocID="{8626FCD1-B204-4792-B8A6-160FA4ADE56E}" presName="root2" presStyleCnt="0"/>
      <dgm:spPr/>
    </dgm:pt>
    <dgm:pt modelId="{C3EA7979-9762-49EA-8D89-8DFAF2D0CD79}" type="pres">
      <dgm:prSet presAssocID="{8626FCD1-B204-4792-B8A6-160FA4ADE56E}" presName="LevelTwoTextNode" presStyleLbl="node2" presStyleIdx="2" presStyleCnt="4">
        <dgm:presLayoutVars>
          <dgm:chPref val="3"/>
        </dgm:presLayoutVars>
      </dgm:prSet>
      <dgm:spPr/>
      <dgm:t>
        <a:bodyPr/>
        <a:lstStyle/>
        <a:p>
          <a:endParaRPr lang="en-US"/>
        </a:p>
      </dgm:t>
    </dgm:pt>
    <dgm:pt modelId="{1497E826-65F6-4021-BF10-85531CE5BDA6}" type="pres">
      <dgm:prSet presAssocID="{8626FCD1-B204-4792-B8A6-160FA4ADE56E}" presName="level3hierChild" presStyleCnt="0"/>
      <dgm:spPr/>
    </dgm:pt>
    <dgm:pt modelId="{F1C093CD-187D-4F43-8857-B8EBADDA0B95}" type="pres">
      <dgm:prSet presAssocID="{D31055CA-07FB-482F-BB4A-A84DD4F7CCB5}" presName="conn2-1" presStyleLbl="parChTrans1D2" presStyleIdx="3" presStyleCnt="4"/>
      <dgm:spPr/>
      <dgm:t>
        <a:bodyPr/>
        <a:lstStyle/>
        <a:p>
          <a:endParaRPr lang="en-US"/>
        </a:p>
      </dgm:t>
    </dgm:pt>
    <dgm:pt modelId="{71FE847C-296A-403F-8792-86DB99D0B71C}" type="pres">
      <dgm:prSet presAssocID="{D31055CA-07FB-482F-BB4A-A84DD4F7CCB5}" presName="connTx" presStyleLbl="parChTrans1D2" presStyleIdx="3" presStyleCnt="4"/>
      <dgm:spPr/>
      <dgm:t>
        <a:bodyPr/>
        <a:lstStyle/>
        <a:p>
          <a:endParaRPr lang="en-US"/>
        </a:p>
      </dgm:t>
    </dgm:pt>
    <dgm:pt modelId="{D94AFC3D-F47F-4CCE-B081-477BDB60A37A}" type="pres">
      <dgm:prSet presAssocID="{5432571A-1805-4976-89E7-452D78322C33}" presName="root2" presStyleCnt="0"/>
      <dgm:spPr/>
    </dgm:pt>
    <dgm:pt modelId="{6AA9EFD4-4F0C-4CEE-BC25-10FBD21695C6}" type="pres">
      <dgm:prSet presAssocID="{5432571A-1805-4976-89E7-452D78322C33}" presName="LevelTwoTextNode" presStyleLbl="node2" presStyleIdx="3" presStyleCnt="4">
        <dgm:presLayoutVars>
          <dgm:chPref val="3"/>
        </dgm:presLayoutVars>
      </dgm:prSet>
      <dgm:spPr/>
      <dgm:t>
        <a:bodyPr/>
        <a:lstStyle/>
        <a:p>
          <a:endParaRPr lang="en-US"/>
        </a:p>
      </dgm:t>
    </dgm:pt>
    <dgm:pt modelId="{2BCB6613-D4E4-4C08-A352-3827DAC61047}" type="pres">
      <dgm:prSet presAssocID="{5432571A-1805-4976-89E7-452D78322C33}" presName="level3hierChild" presStyleCnt="0"/>
      <dgm:spPr/>
    </dgm:pt>
  </dgm:ptLst>
  <dgm:cxnLst>
    <dgm:cxn modelId="{40C97E86-F494-4D66-AE8F-87E9A43CA3B1}" srcId="{4ADFE80A-81B8-433D-A070-AF4157F8BCB8}" destId="{8626FCD1-B204-4792-B8A6-160FA4ADE56E}" srcOrd="2" destOrd="0" parTransId="{59A41537-2B5F-4AE7-9C59-37CD9C7B7127}" sibTransId="{B8A8B07C-6F2B-4710-A3F2-732755A525B6}"/>
    <dgm:cxn modelId="{BDE54B12-A067-7A4F-A3F9-B540DAC7AB77}" type="presOf" srcId="{8626FCD1-B204-4792-B8A6-160FA4ADE56E}" destId="{C3EA7979-9762-49EA-8D89-8DFAF2D0CD79}" srcOrd="0" destOrd="0" presId="urn:microsoft.com/office/officeart/2005/8/layout/hierarchy2"/>
    <dgm:cxn modelId="{7BC43867-F54C-5A45-99A4-326CA9651DF3}" type="presOf" srcId="{914E4CB6-E20A-4F81-BCE6-06CAA0E249DA}" destId="{0C07218C-A834-4006-B2A9-63EC5D9141D3}" srcOrd="0" destOrd="0" presId="urn:microsoft.com/office/officeart/2005/8/layout/hierarchy2"/>
    <dgm:cxn modelId="{CF9462EC-7542-5A4F-A819-15AF2B39EFDD}" type="presOf" srcId="{0C3E681D-7A3D-4223-8AE5-2FAB2C96890B}" destId="{19732C91-852C-492A-8D14-1CC9666B7216}" srcOrd="0" destOrd="0" presId="urn:microsoft.com/office/officeart/2005/8/layout/hierarchy2"/>
    <dgm:cxn modelId="{997209F0-9193-46FA-B5AE-7E382CFD2998}" srcId="{4ADFE80A-81B8-433D-A070-AF4157F8BCB8}" destId="{5432571A-1805-4976-89E7-452D78322C33}" srcOrd="3" destOrd="0" parTransId="{D31055CA-07FB-482F-BB4A-A84DD4F7CCB5}" sibTransId="{827C1288-1496-4D13-BB57-4DB626C78F2C}"/>
    <dgm:cxn modelId="{0E60162C-3D61-9E4A-9463-32B5C538E604}" type="presOf" srcId="{D31055CA-07FB-482F-BB4A-A84DD4F7CCB5}" destId="{71FE847C-296A-403F-8792-86DB99D0B71C}" srcOrd="1" destOrd="0" presId="urn:microsoft.com/office/officeart/2005/8/layout/hierarchy2"/>
    <dgm:cxn modelId="{EA34AB2C-C4B5-EB46-95AB-F92FF9A864B9}" type="presOf" srcId="{E9F7DD45-19A4-40A0-89FE-EED916BCC395}" destId="{67B9CBD5-AD82-4937-939D-11DF7F8D3B7F}" srcOrd="0" destOrd="0" presId="urn:microsoft.com/office/officeart/2005/8/layout/hierarchy2"/>
    <dgm:cxn modelId="{D23B3290-48B2-E34F-81CA-8D637B583AF4}" type="presOf" srcId="{49FF5E77-D4C6-4760-B2AB-26D3C2184353}" destId="{FC9C388E-1B2A-4A7C-932F-18219B45AC0E}" srcOrd="1" destOrd="0" presId="urn:microsoft.com/office/officeart/2005/8/layout/hierarchy2"/>
    <dgm:cxn modelId="{DEA75180-4BEA-C54C-A3E6-01762F8BFF6F}" type="presOf" srcId="{59A41537-2B5F-4AE7-9C59-37CD9C7B7127}" destId="{C4B6217C-30E9-456C-9909-A5AE966F361D}" srcOrd="1" destOrd="0" presId="urn:microsoft.com/office/officeart/2005/8/layout/hierarchy2"/>
    <dgm:cxn modelId="{B64CC1E0-52ED-4135-896D-67EC9C67DD8F}" srcId="{4ADFE80A-81B8-433D-A070-AF4157F8BCB8}" destId="{0C3E681D-7A3D-4223-8AE5-2FAB2C96890B}" srcOrd="1" destOrd="0" parTransId="{914E4CB6-E20A-4F81-BCE6-06CAA0E249DA}" sibTransId="{DD6B55E2-F648-40AC-91B4-B31BF0061ECD}"/>
    <dgm:cxn modelId="{F60BB218-2BAB-A04A-A62C-FC39EC1AEA05}" type="presOf" srcId="{D31055CA-07FB-482F-BB4A-A84DD4F7CCB5}" destId="{F1C093CD-187D-4F43-8857-B8EBADDA0B95}" srcOrd="0" destOrd="0" presId="urn:microsoft.com/office/officeart/2005/8/layout/hierarchy2"/>
    <dgm:cxn modelId="{CEACEC28-714F-C541-BE8D-336ABA331EB0}" type="presOf" srcId="{454320E3-02BF-4813-8C5E-C711B3D31759}" destId="{309CD675-A321-4905-8FCF-F162657E224D}" srcOrd="0" destOrd="0" presId="urn:microsoft.com/office/officeart/2005/8/layout/hierarchy2"/>
    <dgm:cxn modelId="{1DD738CB-C43E-F84A-B69F-BFD91D1A99E8}" type="presOf" srcId="{4ADFE80A-81B8-433D-A070-AF4157F8BCB8}" destId="{24ECB1BC-C78F-46B9-B719-99C92D22021D}" srcOrd="0" destOrd="0" presId="urn:microsoft.com/office/officeart/2005/8/layout/hierarchy2"/>
    <dgm:cxn modelId="{CBD9B06E-4E91-4702-8B26-CE07D1C5E544}" srcId="{454320E3-02BF-4813-8C5E-C711B3D31759}" destId="{4ADFE80A-81B8-433D-A070-AF4157F8BCB8}" srcOrd="0" destOrd="0" parTransId="{A2AADDBF-6BE0-41E6-9066-381242195C8B}" sibTransId="{625C0259-6062-4BBC-953B-CDABD596FB30}"/>
    <dgm:cxn modelId="{6F4A2436-60F3-44FB-901E-F8E42F4122DF}" srcId="{4ADFE80A-81B8-433D-A070-AF4157F8BCB8}" destId="{E9F7DD45-19A4-40A0-89FE-EED916BCC395}" srcOrd="0" destOrd="0" parTransId="{49FF5E77-D4C6-4760-B2AB-26D3C2184353}" sibTransId="{B9BDC272-4ADE-467A-86D0-BFA13DDA8D3C}"/>
    <dgm:cxn modelId="{59D32212-1E22-664A-AE90-2BA87535757A}" type="presOf" srcId="{5432571A-1805-4976-89E7-452D78322C33}" destId="{6AA9EFD4-4F0C-4CEE-BC25-10FBD21695C6}" srcOrd="0" destOrd="0" presId="urn:microsoft.com/office/officeart/2005/8/layout/hierarchy2"/>
    <dgm:cxn modelId="{DBC7A6FE-27B1-2943-8B5F-7D75E3EA4291}" type="presOf" srcId="{914E4CB6-E20A-4F81-BCE6-06CAA0E249DA}" destId="{CC4DE6D0-D6FE-4CAA-9A16-EF162BA6B5C0}" srcOrd="1" destOrd="0" presId="urn:microsoft.com/office/officeart/2005/8/layout/hierarchy2"/>
    <dgm:cxn modelId="{192E2B0E-4094-5C40-AA2E-74BBF7051E75}" type="presOf" srcId="{49FF5E77-D4C6-4760-B2AB-26D3C2184353}" destId="{1E475432-689D-4668-81EB-C0CDE02FED44}" srcOrd="0" destOrd="0" presId="urn:microsoft.com/office/officeart/2005/8/layout/hierarchy2"/>
    <dgm:cxn modelId="{4EAFC63C-4CE2-464D-8A61-EAC24F5564D8}" type="presOf" srcId="{59A41537-2B5F-4AE7-9C59-37CD9C7B7127}" destId="{1FB05D68-8AF4-4038-85E3-8DC403C948AD}" srcOrd="0" destOrd="0" presId="urn:microsoft.com/office/officeart/2005/8/layout/hierarchy2"/>
    <dgm:cxn modelId="{5DA08E93-13EB-F34F-A13C-17901255F2C2}" type="presParOf" srcId="{309CD675-A321-4905-8FCF-F162657E224D}" destId="{6B443537-F54C-49DE-94DF-9DB0124FF077}" srcOrd="0" destOrd="0" presId="urn:microsoft.com/office/officeart/2005/8/layout/hierarchy2"/>
    <dgm:cxn modelId="{7DDAB713-E1D3-8A47-9F54-25D9B2F28494}" type="presParOf" srcId="{6B443537-F54C-49DE-94DF-9DB0124FF077}" destId="{24ECB1BC-C78F-46B9-B719-99C92D22021D}" srcOrd="0" destOrd="0" presId="urn:microsoft.com/office/officeart/2005/8/layout/hierarchy2"/>
    <dgm:cxn modelId="{D558C373-24AF-5F47-AFA3-818E138FBD3D}" type="presParOf" srcId="{6B443537-F54C-49DE-94DF-9DB0124FF077}" destId="{29BEFD47-F1B6-4A0F-828F-C35604682B8D}" srcOrd="1" destOrd="0" presId="urn:microsoft.com/office/officeart/2005/8/layout/hierarchy2"/>
    <dgm:cxn modelId="{97343D3B-C115-8B48-B9A8-30AC1477A644}" type="presParOf" srcId="{29BEFD47-F1B6-4A0F-828F-C35604682B8D}" destId="{1E475432-689D-4668-81EB-C0CDE02FED44}" srcOrd="0" destOrd="0" presId="urn:microsoft.com/office/officeart/2005/8/layout/hierarchy2"/>
    <dgm:cxn modelId="{37314E83-B2D9-A54B-9330-4AFD6E841D0F}" type="presParOf" srcId="{1E475432-689D-4668-81EB-C0CDE02FED44}" destId="{FC9C388E-1B2A-4A7C-932F-18219B45AC0E}" srcOrd="0" destOrd="0" presId="urn:microsoft.com/office/officeart/2005/8/layout/hierarchy2"/>
    <dgm:cxn modelId="{8AEEA6DF-56D3-6E49-8E09-D3E74266FCE1}" type="presParOf" srcId="{29BEFD47-F1B6-4A0F-828F-C35604682B8D}" destId="{6F3AD47D-5477-4A6B-A4E1-821A313FCE2B}" srcOrd="1" destOrd="0" presId="urn:microsoft.com/office/officeart/2005/8/layout/hierarchy2"/>
    <dgm:cxn modelId="{8B68C5F5-94DD-A345-BB2F-F50197895DF3}" type="presParOf" srcId="{6F3AD47D-5477-4A6B-A4E1-821A313FCE2B}" destId="{67B9CBD5-AD82-4937-939D-11DF7F8D3B7F}" srcOrd="0" destOrd="0" presId="urn:microsoft.com/office/officeart/2005/8/layout/hierarchy2"/>
    <dgm:cxn modelId="{6B702A67-AD1F-8C44-BB68-C6C1EC14DE1A}" type="presParOf" srcId="{6F3AD47D-5477-4A6B-A4E1-821A313FCE2B}" destId="{BD0903FA-6F11-425B-AFBE-68F396019732}" srcOrd="1" destOrd="0" presId="urn:microsoft.com/office/officeart/2005/8/layout/hierarchy2"/>
    <dgm:cxn modelId="{6E57D550-D1DF-9645-8D88-98440067BF87}" type="presParOf" srcId="{29BEFD47-F1B6-4A0F-828F-C35604682B8D}" destId="{0C07218C-A834-4006-B2A9-63EC5D9141D3}" srcOrd="2" destOrd="0" presId="urn:microsoft.com/office/officeart/2005/8/layout/hierarchy2"/>
    <dgm:cxn modelId="{F96DAD41-BE66-3642-AC7F-809653AF49A7}" type="presParOf" srcId="{0C07218C-A834-4006-B2A9-63EC5D9141D3}" destId="{CC4DE6D0-D6FE-4CAA-9A16-EF162BA6B5C0}" srcOrd="0" destOrd="0" presId="urn:microsoft.com/office/officeart/2005/8/layout/hierarchy2"/>
    <dgm:cxn modelId="{5D1FE817-A875-DE49-AA41-C2450ED8261D}" type="presParOf" srcId="{29BEFD47-F1B6-4A0F-828F-C35604682B8D}" destId="{14BD1616-3F11-4420-A8B9-D12C4D9822B6}" srcOrd="3" destOrd="0" presId="urn:microsoft.com/office/officeart/2005/8/layout/hierarchy2"/>
    <dgm:cxn modelId="{3FC2D47D-2A85-7443-BA5F-96863B9234EF}" type="presParOf" srcId="{14BD1616-3F11-4420-A8B9-D12C4D9822B6}" destId="{19732C91-852C-492A-8D14-1CC9666B7216}" srcOrd="0" destOrd="0" presId="urn:microsoft.com/office/officeart/2005/8/layout/hierarchy2"/>
    <dgm:cxn modelId="{BAF75C4E-0A60-F64B-856D-6A27DD5FA12D}" type="presParOf" srcId="{14BD1616-3F11-4420-A8B9-D12C4D9822B6}" destId="{76EC27C2-D294-45D2-BF0D-22D68095C9ED}" srcOrd="1" destOrd="0" presId="urn:microsoft.com/office/officeart/2005/8/layout/hierarchy2"/>
    <dgm:cxn modelId="{ADBEEE81-D2C5-6D49-9819-A9A7E23064DE}" type="presParOf" srcId="{29BEFD47-F1B6-4A0F-828F-C35604682B8D}" destId="{1FB05D68-8AF4-4038-85E3-8DC403C948AD}" srcOrd="4" destOrd="0" presId="urn:microsoft.com/office/officeart/2005/8/layout/hierarchy2"/>
    <dgm:cxn modelId="{1874FD7E-2E17-434E-8527-AA8D8AFDB524}" type="presParOf" srcId="{1FB05D68-8AF4-4038-85E3-8DC403C948AD}" destId="{C4B6217C-30E9-456C-9909-A5AE966F361D}" srcOrd="0" destOrd="0" presId="urn:microsoft.com/office/officeart/2005/8/layout/hierarchy2"/>
    <dgm:cxn modelId="{EE94813C-D6F1-A44C-8CEC-67BDF89A18B4}" type="presParOf" srcId="{29BEFD47-F1B6-4A0F-828F-C35604682B8D}" destId="{5555A50C-9D0D-407C-BC41-5B252BB52B11}" srcOrd="5" destOrd="0" presId="urn:microsoft.com/office/officeart/2005/8/layout/hierarchy2"/>
    <dgm:cxn modelId="{A7360F7E-0CF7-9C42-A158-4FA56047E3DD}" type="presParOf" srcId="{5555A50C-9D0D-407C-BC41-5B252BB52B11}" destId="{C3EA7979-9762-49EA-8D89-8DFAF2D0CD79}" srcOrd="0" destOrd="0" presId="urn:microsoft.com/office/officeart/2005/8/layout/hierarchy2"/>
    <dgm:cxn modelId="{72606202-E6BE-0B4A-B93B-DD1FF8428E69}" type="presParOf" srcId="{5555A50C-9D0D-407C-BC41-5B252BB52B11}" destId="{1497E826-65F6-4021-BF10-85531CE5BDA6}" srcOrd="1" destOrd="0" presId="urn:microsoft.com/office/officeart/2005/8/layout/hierarchy2"/>
    <dgm:cxn modelId="{5B46D55C-CBF7-3D47-8C25-51B57CAB82CB}" type="presParOf" srcId="{29BEFD47-F1B6-4A0F-828F-C35604682B8D}" destId="{F1C093CD-187D-4F43-8857-B8EBADDA0B95}" srcOrd="6" destOrd="0" presId="urn:microsoft.com/office/officeart/2005/8/layout/hierarchy2"/>
    <dgm:cxn modelId="{7EA08EA0-3876-9546-8E70-A512450B8005}" type="presParOf" srcId="{F1C093CD-187D-4F43-8857-B8EBADDA0B95}" destId="{71FE847C-296A-403F-8792-86DB99D0B71C}" srcOrd="0" destOrd="0" presId="urn:microsoft.com/office/officeart/2005/8/layout/hierarchy2"/>
    <dgm:cxn modelId="{4FD954C7-5425-774A-AC6B-EC5425DBB29B}" type="presParOf" srcId="{29BEFD47-F1B6-4A0F-828F-C35604682B8D}" destId="{D94AFC3D-F47F-4CCE-B081-477BDB60A37A}" srcOrd="7" destOrd="0" presId="urn:microsoft.com/office/officeart/2005/8/layout/hierarchy2"/>
    <dgm:cxn modelId="{2D64202E-E268-8841-AD67-BF476E66B6F3}" type="presParOf" srcId="{D94AFC3D-F47F-4CCE-B081-477BDB60A37A}" destId="{6AA9EFD4-4F0C-4CEE-BC25-10FBD21695C6}" srcOrd="0" destOrd="0" presId="urn:microsoft.com/office/officeart/2005/8/layout/hierarchy2"/>
    <dgm:cxn modelId="{59FC631A-B411-624D-AB68-3C8ED10CA42A}" type="presParOf" srcId="{D94AFC3D-F47F-4CCE-B081-477BDB60A37A}" destId="{2BCB6613-D4E4-4C08-A352-3827DAC61047}" srcOrd="1" destOrd="0" presId="urn:microsoft.com/office/officeart/2005/8/layout/hierarchy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4320E3-02BF-4813-8C5E-C711B3D31759}" type="doc">
      <dgm:prSet loTypeId="urn:microsoft.com/office/officeart/2005/8/layout/hierarchy2" loCatId="hierarchy" qsTypeId="urn:microsoft.com/office/officeart/2005/8/quickstyle/simple3" qsCatId="simple" csTypeId="urn:microsoft.com/office/officeart/2005/8/colors/accent0_2" csCatId="mainScheme" phldr="1"/>
      <dgm:spPr/>
      <dgm:t>
        <a:bodyPr/>
        <a:lstStyle/>
        <a:p>
          <a:endParaRPr lang="en-US"/>
        </a:p>
      </dgm:t>
    </dgm:pt>
    <dgm:pt modelId="{4ADFE80A-81B8-433D-A070-AF4157F8BCB8}">
      <dgm:prSet phldrT="[Text]" custT="1"/>
      <dgm:spPr>
        <a:solidFill>
          <a:srgbClr val="FFFF00"/>
        </a:solidFill>
      </dgm:spPr>
      <dgm:t>
        <a:bodyPr/>
        <a:lstStyle/>
        <a:p>
          <a:pPr algn="ctr"/>
          <a:r>
            <a:rPr lang="en-US" sz="800" dirty="0" smtClean="0"/>
            <a:t>HIDROGEOTERMALNI RESURSI NISKE ENTALPIJE</a:t>
          </a:r>
          <a:endParaRPr lang="en-US" sz="800" dirty="0"/>
        </a:p>
      </dgm:t>
    </dgm:pt>
    <dgm:pt modelId="{A2AADDBF-6BE0-41E6-9066-381242195C8B}" type="parTrans" cxnId="{CBD9B06E-4E91-4702-8B26-CE07D1C5E544}">
      <dgm:prSet/>
      <dgm:spPr/>
      <dgm:t>
        <a:bodyPr/>
        <a:lstStyle/>
        <a:p>
          <a:pPr algn="ctr"/>
          <a:endParaRPr lang="en-US"/>
        </a:p>
      </dgm:t>
    </dgm:pt>
    <dgm:pt modelId="{625C0259-6062-4BBC-953B-CDABD596FB30}" type="sibTrans" cxnId="{CBD9B06E-4E91-4702-8B26-CE07D1C5E544}">
      <dgm:prSet/>
      <dgm:spPr/>
      <dgm:t>
        <a:bodyPr/>
        <a:lstStyle/>
        <a:p>
          <a:pPr algn="ctr"/>
          <a:endParaRPr lang="en-US"/>
        </a:p>
      </dgm:t>
    </dgm:pt>
    <dgm:pt modelId="{E9F7DD45-19A4-40A0-89FE-EED916BCC395}">
      <dgm:prSet phldrT="[Text]" custT="1"/>
      <dgm:spPr/>
      <dgm:t>
        <a:bodyPr/>
        <a:lstStyle/>
        <a:p>
          <a:pPr algn="ctr"/>
          <a:r>
            <a:rPr lang="en-US" sz="900" dirty="0" smtClean="0"/>
            <a:t>SUBHIDROGEOTERMALNI RESURSI</a:t>
          </a:r>
        </a:p>
        <a:p>
          <a:pPr algn="ctr"/>
          <a:r>
            <a:rPr lang="en-US" sz="900" dirty="0" smtClean="0"/>
            <a:t>T</a:t>
          </a:r>
          <a:r>
            <a:rPr lang="en-US" sz="900" dirty="0"/>
            <a:t>&lt;30</a:t>
          </a:r>
          <a:r>
            <a:rPr lang="en-US" sz="900" dirty="0">
              <a:latin typeface="MS PMincho"/>
              <a:ea typeface="MS PMincho"/>
            </a:rPr>
            <a:t>°C</a:t>
          </a:r>
          <a:endParaRPr lang="en-US" sz="900" dirty="0"/>
        </a:p>
      </dgm:t>
    </dgm:pt>
    <dgm:pt modelId="{49FF5E77-D4C6-4760-B2AB-26D3C2184353}" type="parTrans" cxnId="{6F4A2436-60F3-44FB-901E-F8E42F4122DF}">
      <dgm:prSet/>
      <dgm:spPr/>
      <dgm:t>
        <a:bodyPr/>
        <a:lstStyle/>
        <a:p>
          <a:pPr algn="ctr"/>
          <a:endParaRPr lang="en-US"/>
        </a:p>
      </dgm:t>
    </dgm:pt>
    <dgm:pt modelId="{B9BDC272-4ADE-467A-86D0-BFA13DDA8D3C}" type="sibTrans" cxnId="{6F4A2436-60F3-44FB-901E-F8E42F4122DF}">
      <dgm:prSet/>
      <dgm:spPr/>
      <dgm:t>
        <a:bodyPr/>
        <a:lstStyle/>
        <a:p>
          <a:pPr algn="ctr"/>
          <a:endParaRPr lang="en-US"/>
        </a:p>
      </dgm:t>
    </dgm:pt>
    <dgm:pt modelId="{0C3E681D-7A3D-4223-8AE5-2FAB2C96890B}">
      <dgm:prSet phldrT="[Text]"/>
      <dgm:spPr/>
      <dgm:t>
        <a:bodyPr/>
        <a:lstStyle/>
        <a:p>
          <a:pPr algn="ctr"/>
          <a:r>
            <a:rPr lang="en-US" dirty="0"/>
            <a:t/>
          </a:r>
          <a:br>
            <a:rPr lang="en-US" dirty="0"/>
          </a:br>
          <a:r>
            <a:rPr lang="en-US" dirty="0" smtClean="0"/>
            <a:t>HIDROGEOTERMALNI RESURSI U UŽEM SMISLU</a:t>
          </a:r>
        </a:p>
        <a:p>
          <a:pPr algn="ctr"/>
          <a:r>
            <a:rPr lang="en-US" dirty="0" smtClean="0"/>
            <a:t>T 30-100</a:t>
          </a:r>
          <a:r>
            <a:rPr lang="en-US" dirty="0" smtClean="0">
              <a:latin typeface="MS PMincho"/>
              <a:ea typeface="MS PMincho"/>
            </a:rPr>
            <a:t>°C</a:t>
          </a:r>
          <a:endParaRPr lang="en-US" dirty="0"/>
        </a:p>
      </dgm:t>
    </dgm:pt>
    <dgm:pt modelId="{914E4CB6-E20A-4F81-BCE6-06CAA0E249DA}" type="parTrans" cxnId="{B64CC1E0-52ED-4135-896D-67EC9C67DD8F}">
      <dgm:prSet/>
      <dgm:spPr/>
      <dgm:t>
        <a:bodyPr/>
        <a:lstStyle/>
        <a:p>
          <a:pPr algn="ctr"/>
          <a:endParaRPr lang="en-US"/>
        </a:p>
      </dgm:t>
    </dgm:pt>
    <dgm:pt modelId="{DD6B55E2-F648-40AC-91B4-B31BF0061ECD}" type="sibTrans" cxnId="{B64CC1E0-52ED-4135-896D-67EC9C67DD8F}">
      <dgm:prSet/>
      <dgm:spPr/>
      <dgm:t>
        <a:bodyPr/>
        <a:lstStyle/>
        <a:p>
          <a:pPr algn="ctr"/>
          <a:endParaRPr lang="en-US"/>
        </a:p>
      </dgm:t>
    </dgm:pt>
    <dgm:pt modelId="{309CD675-A321-4905-8FCF-F162657E224D}" type="pres">
      <dgm:prSet presAssocID="{454320E3-02BF-4813-8C5E-C711B3D31759}" presName="diagram" presStyleCnt="0">
        <dgm:presLayoutVars>
          <dgm:chPref val="1"/>
          <dgm:dir/>
          <dgm:animOne val="branch"/>
          <dgm:animLvl val="lvl"/>
          <dgm:resizeHandles val="exact"/>
        </dgm:presLayoutVars>
      </dgm:prSet>
      <dgm:spPr/>
      <dgm:t>
        <a:bodyPr/>
        <a:lstStyle/>
        <a:p>
          <a:endParaRPr lang="en-US"/>
        </a:p>
      </dgm:t>
    </dgm:pt>
    <dgm:pt modelId="{6B443537-F54C-49DE-94DF-9DB0124FF077}" type="pres">
      <dgm:prSet presAssocID="{4ADFE80A-81B8-433D-A070-AF4157F8BCB8}" presName="root1" presStyleCnt="0"/>
      <dgm:spPr/>
    </dgm:pt>
    <dgm:pt modelId="{24ECB1BC-C78F-46B9-B719-99C92D22021D}" type="pres">
      <dgm:prSet presAssocID="{4ADFE80A-81B8-433D-A070-AF4157F8BCB8}" presName="LevelOneTextNode" presStyleLbl="node0" presStyleIdx="0" presStyleCnt="1">
        <dgm:presLayoutVars>
          <dgm:chPref val="3"/>
        </dgm:presLayoutVars>
      </dgm:prSet>
      <dgm:spPr/>
      <dgm:t>
        <a:bodyPr/>
        <a:lstStyle/>
        <a:p>
          <a:endParaRPr lang="en-US"/>
        </a:p>
      </dgm:t>
    </dgm:pt>
    <dgm:pt modelId="{29BEFD47-F1B6-4A0F-828F-C35604682B8D}" type="pres">
      <dgm:prSet presAssocID="{4ADFE80A-81B8-433D-A070-AF4157F8BCB8}" presName="level2hierChild" presStyleCnt="0"/>
      <dgm:spPr/>
    </dgm:pt>
    <dgm:pt modelId="{1E475432-689D-4668-81EB-C0CDE02FED44}" type="pres">
      <dgm:prSet presAssocID="{49FF5E77-D4C6-4760-B2AB-26D3C2184353}" presName="conn2-1" presStyleLbl="parChTrans1D2" presStyleIdx="0" presStyleCnt="2"/>
      <dgm:spPr/>
      <dgm:t>
        <a:bodyPr/>
        <a:lstStyle/>
        <a:p>
          <a:endParaRPr lang="en-US"/>
        </a:p>
      </dgm:t>
    </dgm:pt>
    <dgm:pt modelId="{FC9C388E-1B2A-4A7C-932F-18219B45AC0E}" type="pres">
      <dgm:prSet presAssocID="{49FF5E77-D4C6-4760-B2AB-26D3C2184353}" presName="connTx" presStyleLbl="parChTrans1D2" presStyleIdx="0" presStyleCnt="2"/>
      <dgm:spPr/>
      <dgm:t>
        <a:bodyPr/>
        <a:lstStyle/>
        <a:p>
          <a:endParaRPr lang="en-US"/>
        </a:p>
      </dgm:t>
    </dgm:pt>
    <dgm:pt modelId="{6F3AD47D-5477-4A6B-A4E1-821A313FCE2B}" type="pres">
      <dgm:prSet presAssocID="{E9F7DD45-19A4-40A0-89FE-EED916BCC395}" presName="root2" presStyleCnt="0"/>
      <dgm:spPr/>
    </dgm:pt>
    <dgm:pt modelId="{67B9CBD5-AD82-4937-939D-11DF7F8D3B7F}" type="pres">
      <dgm:prSet presAssocID="{E9F7DD45-19A4-40A0-89FE-EED916BCC395}" presName="LevelTwoTextNode" presStyleLbl="node2" presStyleIdx="0" presStyleCnt="2">
        <dgm:presLayoutVars>
          <dgm:chPref val="3"/>
        </dgm:presLayoutVars>
      </dgm:prSet>
      <dgm:spPr/>
      <dgm:t>
        <a:bodyPr/>
        <a:lstStyle/>
        <a:p>
          <a:endParaRPr lang="en-US"/>
        </a:p>
      </dgm:t>
    </dgm:pt>
    <dgm:pt modelId="{BD0903FA-6F11-425B-AFBE-68F396019732}" type="pres">
      <dgm:prSet presAssocID="{E9F7DD45-19A4-40A0-89FE-EED916BCC395}" presName="level3hierChild" presStyleCnt="0"/>
      <dgm:spPr/>
    </dgm:pt>
    <dgm:pt modelId="{0C07218C-A834-4006-B2A9-63EC5D9141D3}" type="pres">
      <dgm:prSet presAssocID="{914E4CB6-E20A-4F81-BCE6-06CAA0E249DA}" presName="conn2-1" presStyleLbl="parChTrans1D2" presStyleIdx="1" presStyleCnt="2"/>
      <dgm:spPr/>
      <dgm:t>
        <a:bodyPr/>
        <a:lstStyle/>
        <a:p>
          <a:endParaRPr lang="en-US"/>
        </a:p>
      </dgm:t>
    </dgm:pt>
    <dgm:pt modelId="{CC4DE6D0-D6FE-4CAA-9A16-EF162BA6B5C0}" type="pres">
      <dgm:prSet presAssocID="{914E4CB6-E20A-4F81-BCE6-06CAA0E249DA}" presName="connTx" presStyleLbl="parChTrans1D2" presStyleIdx="1" presStyleCnt="2"/>
      <dgm:spPr/>
      <dgm:t>
        <a:bodyPr/>
        <a:lstStyle/>
        <a:p>
          <a:endParaRPr lang="en-US"/>
        </a:p>
      </dgm:t>
    </dgm:pt>
    <dgm:pt modelId="{14BD1616-3F11-4420-A8B9-D12C4D9822B6}" type="pres">
      <dgm:prSet presAssocID="{0C3E681D-7A3D-4223-8AE5-2FAB2C96890B}" presName="root2" presStyleCnt="0"/>
      <dgm:spPr/>
    </dgm:pt>
    <dgm:pt modelId="{19732C91-852C-492A-8D14-1CC9666B7216}" type="pres">
      <dgm:prSet presAssocID="{0C3E681D-7A3D-4223-8AE5-2FAB2C96890B}" presName="LevelTwoTextNode" presStyleLbl="node2" presStyleIdx="1" presStyleCnt="2">
        <dgm:presLayoutVars>
          <dgm:chPref val="3"/>
        </dgm:presLayoutVars>
      </dgm:prSet>
      <dgm:spPr/>
      <dgm:t>
        <a:bodyPr/>
        <a:lstStyle/>
        <a:p>
          <a:endParaRPr lang="en-US"/>
        </a:p>
      </dgm:t>
    </dgm:pt>
    <dgm:pt modelId="{76EC27C2-D294-45D2-BF0D-22D68095C9ED}" type="pres">
      <dgm:prSet presAssocID="{0C3E681D-7A3D-4223-8AE5-2FAB2C96890B}" presName="level3hierChild" presStyleCnt="0"/>
      <dgm:spPr/>
    </dgm:pt>
  </dgm:ptLst>
  <dgm:cxnLst>
    <dgm:cxn modelId="{21F77F36-DF70-2C44-9F8C-F3270C4F286A}" type="presOf" srcId="{49FF5E77-D4C6-4760-B2AB-26D3C2184353}" destId="{FC9C388E-1B2A-4A7C-932F-18219B45AC0E}" srcOrd="1" destOrd="0" presId="urn:microsoft.com/office/officeart/2005/8/layout/hierarchy2"/>
    <dgm:cxn modelId="{B64CC1E0-52ED-4135-896D-67EC9C67DD8F}" srcId="{4ADFE80A-81B8-433D-A070-AF4157F8BCB8}" destId="{0C3E681D-7A3D-4223-8AE5-2FAB2C96890B}" srcOrd="1" destOrd="0" parTransId="{914E4CB6-E20A-4F81-BCE6-06CAA0E249DA}" sibTransId="{DD6B55E2-F648-40AC-91B4-B31BF0061ECD}"/>
    <dgm:cxn modelId="{5AA25F44-AFAA-9648-95F1-62B5B5925A36}" type="presOf" srcId="{914E4CB6-E20A-4F81-BCE6-06CAA0E249DA}" destId="{0C07218C-A834-4006-B2A9-63EC5D9141D3}" srcOrd="0" destOrd="0" presId="urn:microsoft.com/office/officeart/2005/8/layout/hierarchy2"/>
    <dgm:cxn modelId="{26F76916-E933-0B4C-8DC2-CDAEFC850E1A}" type="presOf" srcId="{E9F7DD45-19A4-40A0-89FE-EED916BCC395}" destId="{67B9CBD5-AD82-4937-939D-11DF7F8D3B7F}" srcOrd="0" destOrd="0" presId="urn:microsoft.com/office/officeart/2005/8/layout/hierarchy2"/>
    <dgm:cxn modelId="{6F8FD857-5E36-A54F-9F4A-A7B6EC388F47}" type="presOf" srcId="{914E4CB6-E20A-4F81-BCE6-06CAA0E249DA}" destId="{CC4DE6D0-D6FE-4CAA-9A16-EF162BA6B5C0}" srcOrd="1" destOrd="0" presId="urn:microsoft.com/office/officeart/2005/8/layout/hierarchy2"/>
    <dgm:cxn modelId="{480ABED9-7C93-094F-866D-8A735E2D35F3}" type="presOf" srcId="{4ADFE80A-81B8-433D-A070-AF4157F8BCB8}" destId="{24ECB1BC-C78F-46B9-B719-99C92D22021D}" srcOrd="0" destOrd="0" presId="urn:microsoft.com/office/officeart/2005/8/layout/hierarchy2"/>
    <dgm:cxn modelId="{97CB52A2-0DF1-C744-8585-14E580028F85}" type="presOf" srcId="{49FF5E77-D4C6-4760-B2AB-26D3C2184353}" destId="{1E475432-689D-4668-81EB-C0CDE02FED44}" srcOrd="0" destOrd="0" presId="urn:microsoft.com/office/officeart/2005/8/layout/hierarchy2"/>
    <dgm:cxn modelId="{00EA055F-9D62-FA49-944D-BC32364A9929}" type="presOf" srcId="{0C3E681D-7A3D-4223-8AE5-2FAB2C96890B}" destId="{19732C91-852C-492A-8D14-1CC9666B7216}" srcOrd="0" destOrd="0" presId="urn:microsoft.com/office/officeart/2005/8/layout/hierarchy2"/>
    <dgm:cxn modelId="{CBD9B06E-4E91-4702-8B26-CE07D1C5E544}" srcId="{454320E3-02BF-4813-8C5E-C711B3D31759}" destId="{4ADFE80A-81B8-433D-A070-AF4157F8BCB8}" srcOrd="0" destOrd="0" parTransId="{A2AADDBF-6BE0-41E6-9066-381242195C8B}" sibTransId="{625C0259-6062-4BBC-953B-CDABD596FB30}"/>
    <dgm:cxn modelId="{6F4A2436-60F3-44FB-901E-F8E42F4122DF}" srcId="{4ADFE80A-81B8-433D-A070-AF4157F8BCB8}" destId="{E9F7DD45-19A4-40A0-89FE-EED916BCC395}" srcOrd="0" destOrd="0" parTransId="{49FF5E77-D4C6-4760-B2AB-26D3C2184353}" sibTransId="{B9BDC272-4ADE-467A-86D0-BFA13DDA8D3C}"/>
    <dgm:cxn modelId="{4B49ECAB-8C32-894F-ACED-EC89DA92B16E}" type="presOf" srcId="{454320E3-02BF-4813-8C5E-C711B3D31759}" destId="{309CD675-A321-4905-8FCF-F162657E224D}" srcOrd="0" destOrd="0" presId="urn:microsoft.com/office/officeart/2005/8/layout/hierarchy2"/>
    <dgm:cxn modelId="{F9E80C58-E128-ED48-BFB5-24642A10B705}" type="presParOf" srcId="{309CD675-A321-4905-8FCF-F162657E224D}" destId="{6B443537-F54C-49DE-94DF-9DB0124FF077}" srcOrd="0" destOrd="0" presId="urn:microsoft.com/office/officeart/2005/8/layout/hierarchy2"/>
    <dgm:cxn modelId="{8978DF52-0A6E-6545-89D6-4889E1548410}" type="presParOf" srcId="{6B443537-F54C-49DE-94DF-9DB0124FF077}" destId="{24ECB1BC-C78F-46B9-B719-99C92D22021D}" srcOrd="0" destOrd="0" presId="urn:microsoft.com/office/officeart/2005/8/layout/hierarchy2"/>
    <dgm:cxn modelId="{DDA18959-1B3F-994B-A824-CE5DC418D78E}" type="presParOf" srcId="{6B443537-F54C-49DE-94DF-9DB0124FF077}" destId="{29BEFD47-F1B6-4A0F-828F-C35604682B8D}" srcOrd="1" destOrd="0" presId="urn:microsoft.com/office/officeart/2005/8/layout/hierarchy2"/>
    <dgm:cxn modelId="{F0E5C26A-B392-C74F-B82A-59A61DCD550D}" type="presParOf" srcId="{29BEFD47-F1B6-4A0F-828F-C35604682B8D}" destId="{1E475432-689D-4668-81EB-C0CDE02FED44}" srcOrd="0" destOrd="0" presId="urn:microsoft.com/office/officeart/2005/8/layout/hierarchy2"/>
    <dgm:cxn modelId="{45388361-FBE9-A241-9893-1AE38EDC9F70}" type="presParOf" srcId="{1E475432-689D-4668-81EB-C0CDE02FED44}" destId="{FC9C388E-1B2A-4A7C-932F-18219B45AC0E}" srcOrd="0" destOrd="0" presId="urn:microsoft.com/office/officeart/2005/8/layout/hierarchy2"/>
    <dgm:cxn modelId="{91A0BE4E-A920-D649-A7F6-620758EA947B}" type="presParOf" srcId="{29BEFD47-F1B6-4A0F-828F-C35604682B8D}" destId="{6F3AD47D-5477-4A6B-A4E1-821A313FCE2B}" srcOrd="1" destOrd="0" presId="urn:microsoft.com/office/officeart/2005/8/layout/hierarchy2"/>
    <dgm:cxn modelId="{4149FF1A-363A-D349-8858-75BA6A5F7543}" type="presParOf" srcId="{6F3AD47D-5477-4A6B-A4E1-821A313FCE2B}" destId="{67B9CBD5-AD82-4937-939D-11DF7F8D3B7F}" srcOrd="0" destOrd="0" presId="urn:microsoft.com/office/officeart/2005/8/layout/hierarchy2"/>
    <dgm:cxn modelId="{E3992160-86F2-324D-ABE9-227EDCB3F28A}" type="presParOf" srcId="{6F3AD47D-5477-4A6B-A4E1-821A313FCE2B}" destId="{BD0903FA-6F11-425B-AFBE-68F396019732}" srcOrd="1" destOrd="0" presId="urn:microsoft.com/office/officeart/2005/8/layout/hierarchy2"/>
    <dgm:cxn modelId="{34EFCCD5-3834-5C45-8A7D-9B88ED994AF8}" type="presParOf" srcId="{29BEFD47-F1B6-4A0F-828F-C35604682B8D}" destId="{0C07218C-A834-4006-B2A9-63EC5D9141D3}" srcOrd="2" destOrd="0" presId="urn:microsoft.com/office/officeart/2005/8/layout/hierarchy2"/>
    <dgm:cxn modelId="{C74192C6-2505-2A4D-B926-83DDBBA0BD1E}" type="presParOf" srcId="{0C07218C-A834-4006-B2A9-63EC5D9141D3}" destId="{CC4DE6D0-D6FE-4CAA-9A16-EF162BA6B5C0}" srcOrd="0" destOrd="0" presId="urn:microsoft.com/office/officeart/2005/8/layout/hierarchy2"/>
    <dgm:cxn modelId="{DB35E224-AC09-8348-924E-E907A34B1B03}" type="presParOf" srcId="{29BEFD47-F1B6-4A0F-828F-C35604682B8D}" destId="{14BD1616-3F11-4420-A8B9-D12C4D9822B6}" srcOrd="3" destOrd="0" presId="urn:microsoft.com/office/officeart/2005/8/layout/hierarchy2"/>
    <dgm:cxn modelId="{B3D07BC1-2098-C645-9621-C1ACE66305F4}" type="presParOf" srcId="{14BD1616-3F11-4420-A8B9-D12C4D9822B6}" destId="{19732C91-852C-492A-8D14-1CC9666B7216}" srcOrd="0" destOrd="0" presId="urn:microsoft.com/office/officeart/2005/8/layout/hierarchy2"/>
    <dgm:cxn modelId="{36CD50AD-8329-6B42-887D-C35E8389CF8F}" type="presParOf" srcId="{14BD1616-3F11-4420-A8B9-D12C4D9822B6}" destId="{76EC27C2-D294-45D2-BF0D-22D68095C9ED}" srcOrd="1" destOrd="0" presId="urn:microsoft.com/office/officeart/2005/8/layout/hierarchy2"/>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CB1BC-C78F-46B9-B719-99C92D22021D}">
      <dsp:nvSpPr>
        <dsp:cNvPr id="0" name=""/>
        <dsp:cNvSpPr/>
      </dsp:nvSpPr>
      <dsp:spPr>
        <a:xfrm>
          <a:off x="238720" y="1033983"/>
          <a:ext cx="1198066" cy="599033"/>
        </a:xfrm>
        <a:prstGeom prst="roundRect">
          <a:avLst>
            <a:gd name="adj" fmla="val 10000"/>
          </a:avLst>
        </a:prstGeom>
        <a:solidFill>
          <a:srgbClr val="FFC000"/>
        </a:soli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HIDROGEOTERMALNI RESURSI</a:t>
          </a:r>
          <a:endParaRPr lang="en-US" sz="900" kern="1200" dirty="0"/>
        </a:p>
      </dsp:txBody>
      <dsp:txXfrm>
        <a:off x="256265" y="1051528"/>
        <a:ext cx="1162976" cy="563943"/>
      </dsp:txXfrm>
    </dsp:sp>
    <dsp:sp modelId="{1E475432-689D-4668-81EB-C0CDE02FED44}">
      <dsp:nvSpPr>
        <dsp:cNvPr id="0" name=""/>
        <dsp:cNvSpPr/>
      </dsp:nvSpPr>
      <dsp:spPr>
        <a:xfrm rot="17692822">
          <a:off x="1106875" y="796619"/>
          <a:ext cx="1139049" cy="40429"/>
        </a:xfrm>
        <a:custGeom>
          <a:avLst/>
          <a:gdLst/>
          <a:ahLst/>
          <a:cxnLst/>
          <a:rect l="0" t="0" r="0" b="0"/>
          <a:pathLst>
            <a:path>
              <a:moveTo>
                <a:pt x="0" y="20214"/>
              </a:moveTo>
              <a:lnTo>
                <a:pt x="1139049" y="2021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47923" y="788357"/>
        <a:ext cx="56952" cy="56952"/>
      </dsp:txXfrm>
    </dsp:sp>
    <dsp:sp modelId="{67B9CBD5-AD82-4937-939D-11DF7F8D3B7F}">
      <dsp:nvSpPr>
        <dsp:cNvPr id="0" name=""/>
        <dsp:cNvSpPr/>
      </dsp:nvSpPr>
      <dsp:spPr>
        <a:xfrm>
          <a:off x="1916013" y="651"/>
          <a:ext cx="1198066" cy="599033"/>
        </a:xfrm>
        <a:prstGeom prst="roundRect">
          <a:avLst>
            <a:gd name="adj" fmla="val 10000"/>
          </a:avLst>
        </a:prstGeom>
        <a:solidFill>
          <a:srgbClr val="FFFF00"/>
        </a:soli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NISKE ENTALPIJE T</a:t>
          </a:r>
          <a:r>
            <a:rPr lang="en-US" sz="900" kern="1200" dirty="0"/>
            <a:t>&lt;100</a:t>
          </a:r>
          <a:r>
            <a:rPr lang="en-US" sz="900" kern="1200" dirty="0">
              <a:latin typeface="MS PMincho"/>
              <a:ea typeface="MS PMincho"/>
            </a:rPr>
            <a:t>°C</a:t>
          </a:r>
          <a:endParaRPr lang="en-US" sz="900" kern="1200" dirty="0"/>
        </a:p>
      </dsp:txBody>
      <dsp:txXfrm>
        <a:off x="1933558" y="18196"/>
        <a:ext cx="1162976" cy="563943"/>
      </dsp:txXfrm>
    </dsp:sp>
    <dsp:sp modelId="{0C07218C-A834-4006-B2A9-63EC5D9141D3}">
      <dsp:nvSpPr>
        <dsp:cNvPr id="0" name=""/>
        <dsp:cNvSpPr/>
      </dsp:nvSpPr>
      <dsp:spPr>
        <a:xfrm rot="19457599">
          <a:off x="1381315" y="1141063"/>
          <a:ext cx="590169" cy="40429"/>
        </a:xfrm>
        <a:custGeom>
          <a:avLst/>
          <a:gdLst/>
          <a:ahLst/>
          <a:cxnLst/>
          <a:rect l="0" t="0" r="0" b="0"/>
          <a:pathLst>
            <a:path>
              <a:moveTo>
                <a:pt x="0" y="20214"/>
              </a:moveTo>
              <a:lnTo>
                <a:pt x="590169" y="2021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61645" y="1146523"/>
        <a:ext cx="29508" cy="29508"/>
      </dsp:txXfrm>
    </dsp:sp>
    <dsp:sp modelId="{19732C91-852C-492A-8D14-1CC9666B7216}">
      <dsp:nvSpPr>
        <dsp:cNvPr id="0" name=""/>
        <dsp:cNvSpPr/>
      </dsp:nvSpPr>
      <dsp:spPr>
        <a:xfrm>
          <a:off x="1916013" y="689539"/>
          <a:ext cx="1198066" cy="599033"/>
        </a:xfrm>
        <a:prstGeom prst="roundRect">
          <a:avLst>
            <a:gd name="adj" fmla="val 10000"/>
          </a:avLst>
        </a:prstGeom>
        <a:gradFill rotWithShape="0">
          <a:gsLst>
            <a:gs pos="0">
              <a:schemeClr val="lt1">
                <a:hueOff val="0"/>
                <a:satOff val="0"/>
                <a:lumOff val="0"/>
                <a:alphaOff val="0"/>
                <a:tint val="35000"/>
                <a:satMod val="253000"/>
              </a:schemeClr>
            </a:gs>
            <a:gs pos="50000">
              <a:schemeClr val="lt1">
                <a:hueOff val="0"/>
                <a:satOff val="0"/>
                <a:lumOff val="0"/>
                <a:alphaOff val="0"/>
                <a:tint val="42000"/>
                <a:satMod val="255000"/>
              </a:schemeClr>
            </a:gs>
            <a:gs pos="97000">
              <a:schemeClr val="lt1">
                <a:hueOff val="0"/>
                <a:satOff val="0"/>
                <a:lumOff val="0"/>
                <a:alphaOff val="0"/>
                <a:tint val="53000"/>
                <a:satMod val="260000"/>
              </a:schemeClr>
            </a:gs>
            <a:gs pos="100000">
              <a:schemeClr val="l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
          </a:r>
          <a:br>
            <a:rPr lang="en-US" sz="900" kern="1200" dirty="0"/>
          </a:br>
          <a:r>
            <a:rPr lang="en-US" sz="900" kern="1200" dirty="0" smtClean="0"/>
            <a:t>NISKE DO SREDNJE ENTALPIJE</a:t>
          </a:r>
        </a:p>
        <a:p>
          <a:pPr lvl="0" algn="ctr" defTabSz="400050">
            <a:lnSpc>
              <a:spcPct val="90000"/>
            </a:lnSpc>
            <a:spcBef>
              <a:spcPct val="0"/>
            </a:spcBef>
            <a:spcAft>
              <a:spcPct val="35000"/>
            </a:spcAft>
          </a:pPr>
          <a:r>
            <a:rPr lang="en-US" sz="900" kern="1200" dirty="0" smtClean="0"/>
            <a:t>T 100-150</a:t>
          </a:r>
          <a:r>
            <a:rPr lang="en-US" sz="900" kern="1200" dirty="0" smtClean="0">
              <a:latin typeface="MS PMincho"/>
              <a:ea typeface="MS PMincho"/>
            </a:rPr>
            <a:t>°C</a:t>
          </a:r>
          <a:endParaRPr lang="en-US" sz="900" kern="1200" dirty="0"/>
        </a:p>
      </dsp:txBody>
      <dsp:txXfrm>
        <a:off x="1933558" y="707084"/>
        <a:ext cx="1162976" cy="563943"/>
      </dsp:txXfrm>
    </dsp:sp>
    <dsp:sp modelId="{1FB05D68-8AF4-4038-85E3-8DC403C948AD}">
      <dsp:nvSpPr>
        <dsp:cNvPr id="0" name=""/>
        <dsp:cNvSpPr/>
      </dsp:nvSpPr>
      <dsp:spPr>
        <a:xfrm rot="2142401">
          <a:off x="1381315" y="1485507"/>
          <a:ext cx="590169" cy="40429"/>
        </a:xfrm>
        <a:custGeom>
          <a:avLst/>
          <a:gdLst/>
          <a:ahLst/>
          <a:cxnLst/>
          <a:rect l="0" t="0" r="0" b="0"/>
          <a:pathLst>
            <a:path>
              <a:moveTo>
                <a:pt x="0" y="20214"/>
              </a:moveTo>
              <a:lnTo>
                <a:pt x="590169" y="2021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61645" y="1490967"/>
        <a:ext cx="29508" cy="29508"/>
      </dsp:txXfrm>
    </dsp:sp>
    <dsp:sp modelId="{C3EA7979-9762-49EA-8D89-8DFAF2D0CD79}">
      <dsp:nvSpPr>
        <dsp:cNvPr id="0" name=""/>
        <dsp:cNvSpPr/>
      </dsp:nvSpPr>
      <dsp:spPr>
        <a:xfrm>
          <a:off x="1916013" y="1378427"/>
          <a:ext cx="1198066" cy="599033"/>
        </a:xfrm>
        <a:prstGeom prst="roundRect">
          <a:avLst>
            <a:gd name="adj" fmla="val 10000"/>
          </a:avLst>
        </a:prstGeom>
        <a:gradFill rotWithShape="0">
          <a:gsLst>
            <a:gs pos="0">
              <a:schemeClr val="lt1">
                <a:hueOff val="0"/>
                <a:satOff val="0"/>
                <a:lumOff val="0"/>
                <a:alphaOff val="0"/>
                <a:tint val="35000"/>
                <a:satMod val="253000"/>
              </a:schemeClr>
            </a:gs>
            <a:gs pos="50000">
              <a:schemeClr val="lt1">
                <a:hueOff val="0"/>
                <a:satOff val="0"/>
                <a:lumOff val="0"/>
                <a:alphaOff val="0"/>
                <a:tint val="42000"/>
                <a:satMod val="255000"/>
              </a:schemeClr>
            </a:gs>
            <a:gs pos="97000">
              <a:schemeClr val="lt1">
                <a:hueOff val="0"/>
                <a:satOff val="0"/>
                <a:lumOff val="0"/>
                <a:alphaOff val="0"/>
                <a:tint val="53000"/>
                <a:satMod val="260000"/>
              </a:schemeClr>
            </a:gs>
            <a:gs pos="100000">
              <a:schemeClr val="l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SREDNJE ENTALPIJE</a:t>
          </a:r>
        </a:p>
        <a:p>
          <a:pPr lvl="0" algn="ctr" defTabSz="400050">
            <a:lnSpc>
              <a:spcPct val="90000"/>
            </a:lnSpc>
            <a:spcBef>
              <a:spcPct val="0"/>
            </a:spcBef>
            <a:spcAft>
              <a:spcPct val="35000"/>
            </a:spcAft>
          </a:pPr>
          <a:r>
            <a:rPr lang="en-US" sz="900" kern="1200" dirty="0" smtClean="0"/>
            <a:t>T </a:t>
          </a:r>
          <a:r>
            <a:rPr lang="en-US" sz="900" kern="1200" dirty="0"/>
            <a:t>150-250</a:t>
          </a:r>
          <a:r>
            <a:rPr lang="en-US" sz="900" kern="1200" dirty="0">
              <a:latin typeface="MS PMincho"/>
              <a:ea typeface="MS PMincho"/>
            </a:rPr>
            <a:t>°C</a:t>
          </a:r>
          <a:endParaRPr lang="en-US" sz="900" kern="1200" dirty="0"/>
        </a:p>
      </dsp:txBody>
      <dsp:txXfrm>
        <a:off x="1933558" y="1395972"/>
        <a:ext cx="1162976" cy="563943"/>
      </dsp:txXfrm>
    </dsp:sp>
    <dsp:sp modelId="{F1C093CD-187D-4F43-8857-B8EBADDA0B95}">
      <dsp:nvSpPr>
        <dsp:cNvPr id="0" name=""/>
        <dsp:cNvSpPr/>
      </dsp:nvSpPr>
      <dsp:spPr>
        <a:xfrm rot="3907178">
          <a:off x="1106875" y="1829951"/>
          <a:ext cx="1139049" cy="40429"/>
        </a:xfrm>
        <a:custGeom>
          <a:avLst/>
          <a:gdLst/>
          <a:ahLst/>
          <a:cxnLst/>
          <a:rect l="0" t="0" r="0" b="0"/>
          <a:pathLst>
            <a:path>
              <a:moveTo>
                <a:pt x="0" y="20214"/>
              </a:moveTo>
              <a:lnTo>
                <a:pt x="1139049" y="2021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47923" y="1821689"/>
        <a:ext cx="56952" cy="56952"/>
      </dsp:txXfrm>
    </dsp:sp>
    <dsp:sp modelId="{6AA9EFD4-4F0C-4CEE-BC25-10FBD21695C6}">
      <dsp:nvSpPr>
        <dsp:cNvPr id="0" name=""/>
        <dsp:cNvSpPr/>
      </dsp:nvSpPr>
      <dsp:spPr>
        <a:xfrm>
          <a:off x="1916013" y="2067315"/>
          <a:ext cx="1198066" cy="599033"/>
        </a:xfrm>
        <a:prstGeom prst="roundRect">
          <a:avLst>
            <a:gd name="adj" fmla="val 10000"/>
          </a:avLst>
        </a:prstGeom>
        <a:gradFill rotWithShape="0">
          <a:gsLst>
            <a:gs pos="0">
              <a:schemeClr val="lt1">
                <a:hueOff val="0"/>
                <a:satOff val="0"/>
                <a:lumOff val="0"/>
                <a:alphaOff val="0"/>
                <a:tint val="35000"/>
                <a:satMod val="253000"/>
              </a:schemeClr>
            </a:gs>
            <a:gs pos="50000">
              <a:schemeClr val="lt1">
                <a:hueOff val="0"/>
                <a:satOff val="0"/>
                <a:lumOff val="0"/>
                <a:alphaOff val="0"/>
                <a:tint val="42000"/>
                <a:satMod val="255000"/>
              </a:schemeClr>
            </a:gs>
            <a:gs pos="97000">
              <a:schemeClr val="lt1">
                <a:hueOff val="0"/>
                <a:satOff val="0"/>
                <a:lumOff val="0"/>
                <a:alphaOff val="0"/>
                <a:tint val="53000"/>
                <a:satMod val="260000"/>
              </a:schemeClr>
            </a:gs>
            <a:gs pos="100000">
              <a:schemeClr val="l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
          </a:r>
          <a:br>
            <a:rPr lang="en-US" sz="900" kern="1200" dirty="0"/>
          </a:br>
          <a:r>
            <a:rPr lang="en-US" sz="900" kern="1200" dirty="0" smtClean="0"/>
            <a:t>VISOKE ENTALPIJE</a:t>
          </a:r>
        </a:p>
        <a:p>
          <a:pPr lvl="0" algn="ctr" defTabSz="400050">
            <a:lnSpc>
              <a:spcPct val="90000"/>
            </a:lnSpc>
            <a:spcBef>
              <a:spcPct val="0"/>
            </a:spcBef>
            <a:spcAft>
              <a:spcPct val="35000"/>
            </a:spcAft>
          </a:pPr>
          <a:r>
            <a:rPr lang="en-US" sz="900" kern="1200" dirty="0" smtClean="0"/>
            <a:t>T</a:t>
          </a:r>
          <a:r>
            <a:rPr lang="en-US" sz="900" kern="1200" dirty="0"/>
            <a:t>&gt;250</a:t>
          </a:r>
          <a:r>
            <a:rPr lang="en-US" sz="900" kern="1200" dirty="0">
              <a:latin typeface="MS PMincho"/>
              <a:ea typeface="MS PMincho"/>
            </a:rPr>
            <a:t>°C</a:t>
          </a:r>
          <a:endParaRPr lang="en-US" sz="900" kern="1200" dirty="0"/>
        </a:p>
      </dsp:txBody>
      <dsp:txXfrm>
        <a:off x="1933558" y="2084860"/>
        <a:ext cx="1162976" cy="563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CB1BC-C78F-46B9-B719-99C92D22021D}">
      <dsp:nvSpPr>
        <dsp:cNvPr id="0" name=""/>
        <dsp:cNvSpPr/>
      </dsp:nvSpPr>
      <dsp:spPr>
        <a:xfrm>
          <a:off x="272" y="511519"/>
          <a:ext cx="1428522" cy="714261"/>
        </a:xfrm>
        <a:prstGeom prst="roundRect">
          <a:avLst>
            <a:gd name="adj" fmla="val 10000"/>
          </a:avLst>
        </a:prstGeom>
        <a:solidFill>
          <a:srgbClr val="FFFF00"/>
        </a:soli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t>HIDROGEOTERMALNI RESURSI NISKE ENTALPIJE</a:t>
          </a:r>
          <a:endParaRPr lang="en-US" sz="800" kern="1200" dirty="0"/>
        </a:p>
      </dsp:txBody>
      <dsp:txXfrm>
        <a:off x="21192" y="532439"/>
        <a:ext cx="1386682" cy="672421"/>
      </dsp:txXfrm>
    </dsp:sp>
    <dsp:sp modelId="{1E475432-689D-4668-81EB-C0CDE02FED44}">
      <dsp:nvSpPr>
        <dsp:cNvPr id="0" name=""/>
        <dsp:cNvSpPr/>
      </dsp:nvSpPr>
      <dsp:spPr>
        <a:xfrm rot="19457599">
          <a:off x="1362653" y="626298"/>
          <a:ext cx="703692" cy="74003"/>
        </a:xfrm>
        <a:custGeom>
          <a:avLst/>
          <a:gdLst/>
          <a:ahLst/>
          <a:cxnLst/>
          <a:rect l="0" t="0" r="0" b="0"/>
          <a:pathLst>
            <a:path>
              <a:moveTo>
                <a:pt x="0" y="37001"/>
              </a:moveTo>
              <a:lnTo>
                <a:pt x="703692" y="3700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96907" y="645708"/>
        <a:ext cx="35184" cy="35184"/>
      </dsp:txXfrm>
    </dsp:sp>
    <dsp:sp modelId="{67B9CBD5-AD82-4937-939D-11DF7F8D3B7F}">
      <dsp:nvSpPr>
        <dsp:cNvPr id="0" name=""/>
        <dsp:cNvSpPr/>
      </dsp:nvSpPr>
      <dsp:spPr>
        <a:xfrm>
          <a:off x="2000204" y="100819"/>
          <a:ext cx="1428522" cy="714261"/>
        </a:xfrm>
        <a:prstGeom prst="roundRect">
          <a:avLst>
            <a:gd name="adj" fmla="val 10000"/>
          </a:avLst>
        </a:prstGeom>
        <a:gradFill rotWithShape="0">
          <a:gsLst>
            <a:gs pos="0">
              <a:schemeClr val="lt1">
                <a:hueOff val="0"/>
                <a:satOff val="0"/>
                <a:lumOff val="0"/>
                <a:alphaOff val="0"/>
                <a:tint val="35000"/>
                <a:satMod val="253000"/>
              </a:schemeClr>
            </a:gs>
            <a:gs pos="50000">
              <a:schemeClr val="lt1">
                <a:hueOff val="0"/>
                <a:satOff val="0"/>
                <a:lumOff val="0"/>
                <a:alphaOff val="0"/>
                <a:tint val="42000"/>
                <a:satMod val="255000"/>
              </a:schemeClr>
            </a:gs>
            <a:gs pos="97000">
              <a:schemeClr val="lt1">
                <a:hueOff val="0"/>
                <a:satOff val="0"/>
                <a:lumOff val="0"/>
                <a:alphaOff val="0"/>
                <a:tint val="53000"/>
                <a:satMod val="260000"/>
              </a:schemeClr>
            </a:gs>
            <a:gs pos="100000">
              <a:schemeClr val="l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SUBHIDROGEOTERMALNI RESURSI</a:t>
          </a:r>
        </a:p>
        <a:p>
          <a:pPr lvl="0" algn="ctr" defTabSz="400050">
            <a:lnSpc>
              <a:spcPct val="90000"/>
            </a:lnSpc>
            <a:spcBef>
              <a:spcPct val="0"/>
            </a:spcBef>
            <a:spcAft>
              <a:spcPct val="35000"/>
            </a:spcAft>
          </a:pPr>
          <a:r>
            <a:rPr lang="en-US" sz="900" kern="1200" dirty="0" smtClean="0"/>
            <a:t>T</a:t>
          </a:r>
          <a:r>
            <a:rPr lang="en-US" sz="900" kern="1200" dirty="0"/>
            <a:t>&lt;30</a:t>
          </a:r>
          <a:r>
            <a:rPr lang="en-US" sz="900" kern="1200" dirty="0">
              <a:latin typeface="MS PMincho"/>
              <a:ea typeface="MS PMincho"/>
            </a:rPr>
            <a:t>°C</a:t>
          </a:r>
          <a:endParaRPr lang="en-US" sz="900" kern="1200" dirty="0"/>
        </a:p>
      </dsp:txBody>
      <dsp:txXfrm>
        <a:off x="2021124" y="121739"/>
        <a:ext cx="1386682" cy="672421"/>
      </dsp:txXfrm>
    </dsp:sp>
    <dsp:sp modelId="{0C07218C-A834-4006-B2A9-63EC5D9141D3}">
      <dsp:nvSpPr>
        <dsp:cNvPr id="0" name=""/>
        <dsp:cNvSpPr/>
      </dsp:nvSpPr>
      <dsp:spPr>
        <a:xfrm rot="2142401">
          <a:off x="1362653" y="1036998"/>
          <a:ext cx="703692" cy="74003"/>
        </a:xfrm>
        <a:custGeom>
          <a:avLst/>
          <a:gdLst/>
          <a:ahLst/>
          <a:cxnLst/>
          <a:rect l="0" t="0" r="0" b="0"/>
          <a:pathLst>
            <a:path>
              <a:moveTo>
                <a:pt x="0" y="37001"/>
              </a:moveTo>
              <a:lnTo>
                <a:pt x="703692" y="3700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96907" y="1056408"/>
        <a:ext cx="35184" cy="35184"/>
      </dsp:txXfrm>
    </dsp:sp>
    <dsp:sp modelId="{19732C91-852C-492A-8D14-1CC9666B7216}">
      <dsp:nvSpPr>
        <dsp:cNvPr id="0" name=""/>
        <dsp:cNvSpPr/>
      </dsp:nvSpPr>
      <dsp:spPr>
        <a:xfrm>
          <a:off x="2000204" y="922220"/>
          <a:ext cx="1428522" cy="714261"/>
        </a:xfrm>
        <a:prstGeom prst="roundRect">
          <a:avLst>
            <a:gd name="adj" fmla="val 10000"/>
          </a:avLst>
        </a:prstGeom>
        <a:gradFill rotWithShape="0">
          <a:gsLst>
            <a:gs pos="0">
              <a:schemeClr val="lt1">
                <a:hueOff val="0"/>
                <a:satOff val="0"/>
                <a:lumOff val="0"/>
                <a:alphaOff val="0"/>
                <a:tint val="35000"/>
                <a:satMod val="253000"/>
              </a:schemeClr>
            </a:gs>
            <a:gs pos="50000">
              <a:schemeClr val="lt1">
                <a:hueOff val="0"/>
                <a:satOff val="0"/>
                <a:lumOff val="0"/>
                <a:alphaOff val="0"/>
                <a:tint val="42000"/>
                <a:satMod val="255000"/>
              </a:schemeClr>
            </a:gs>
            <a:gs pos="97000">
              <a:schemeClr val="lt1">
                <a:hueOff val="0"/>
                <a:satOff val="0"/>
                <a:lumOff val="0"/>
                <a:alphaOff val="0"/>
                <a:tint val="53000"/>
                <a:satMod val="260000"/>
              </a:schemeClr>
            </a:gs>
            <a:gs pos="100000">
              <a:schemeClr val="l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a:t/>
          </a:r>
          <a:br>
            <a:rPr lang="en-US" sz="900" kern="1200" dirty="0"/>
          </a:br>
          <a:r>
            <a:rPr lang="en-US" sz="900" kern="1200" dirty="0" smtClean="0"/>
            <a:t>HIDROGEOTERMALNI RESURSI U UŽEM SMISLU</a:t>
          </a:r>
        </a:p>
        <a:p>
          <a:pPr lvl="0" algn="ctr" defTabSz="400050">
            <a:lnSpc>
              <a:spcPct val="90000"/>
            </a:lnSpc>
            <a:spcBef>
              <a:spcPct val="0"/>
            </a:spcBef>
            <a:spcAft>
              <a:spcPct val="35000"/>
            </a:spcAft>
          </a:pPr>
          <a:r>
            <a:rPr lang="en-US" sz="900" kern="1200" dirty="0" smtClean="0"/>
            <a:t>T 30-100</a:t>
          </a:r>
          <a:r>
            <a:rPr lang="en-US" sz="900" kern="1200" dirty="0" smtClean="0">
              <a:latin typeface="MS PMincho"/>
              <a:ea typeface="MS PMincho"/>
            </a:rPr>
            <a:t>°C</a:t>
          </a:r>
          <a:endParaRPr lang="en-US" sz="900" kern="1200" dirty="0"/>
        </a:p>
      </dsp:txBody>
      <dsp:txXfrm>
        <a:off x="2021124" y="943140"/>
        <a:ext cx="1386682" cy="67242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D2CE87-3322-FD42-B756-1690D29E2770}" type="datetimeFigureOut">
              <a:rPr lang="en-US" smtClean="0"/>
              <a:t>5/22/2015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r-Latn-CS" smtClean="0"/>
              <a:t>Click to edit Master text styles</a:t>
            </a:r>
          </a:p>
          <a:p>
            <a:pPr lvl="1"/>
            <a:r>
              <a:rPr lang="sr-Latn-CS" smtClean="0"/>
              <a:t>Second level</a:t>
            </a:r>
          </a:p>
          <a:p>
            <a:pPr lvl="2"/>
            <a:r>
              <a:rPr lang="sr-Latn-CS" smtClean="0"/>
              <a:t>Third level</a:t>
            </a:r>
          </a:p>
          <a:p>
            <a:pPr lvl="3"/>
            <a:r>
              <a:rPr lang="sr-Latn-CS" smtClean="0"/>
              <a:t>Fourth level</a:t>
            </a:r>
          </a:p>
          <a:p>
            <a:pPr lvl="4"/>
            <a:r>
              <a:rPr lang="sr-Latn-C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1EA471-BB37-5E47-B3FA-3220E885769A}" type="slidenum">
              <a:rPr lang="en-US" smtClean="0"/>
              <a:t>‹#›</a:t>
            </a:fld>
            <a:endParaRPr lang="en-US"/>
          </a:p>
        </p:txBody>
      </p:sp>
    </p:spTree>
    <p:extLst>
      <p:ext uri="{BB962C8B-B14F-4D97-AF65-F5344CB8AC3E}">
        <p14:creationId xmlns:p14="http://schemas.microsoft.com/office/powerpoint/2010/main" val="11573454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5/22/2015 10:00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5/22/2015 10:00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5/22/2015 10:00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54AB02A5-4FE5-49D9-9E24-09F23B90C450}" type="datetimeFigureOut">
              <a:rPr lang="en-US" smtClean="0"/>
              <a:pPr/>
              <a:t>5/22/2015</a:t>
            </a:fld>
            <a:endParaRPr lang="en-US"/>
          </a:p>
        </p:txBody>
      </p:sp>
      <p:sp>
        <p:nvSpPr>
          <p:cNvPr id="20" name="Footer Placeholder 19"/>
          <p:cNvSpPr>
            <a:spLocks noGrp="1"/>
          </p:cNvSpPr>
          <p:nvPr>
            <p:ph type="ftr" sz="quarter" idx="11"/>
          </p:nvPr>
        </p:nvSpPr>
        <p:spPr/>
        <p:txBody>
          <a:bodyPr/>
          <a:lstStyle>
            <a:extLst/>
          </a:lstStyle>
          <a:p>
            <a:endParaRPr kumimoji="0" lang="en-US"/>
          </a:p>
        </p:txBody>
      </p:sp>
      <p:sp>
        <p:nvSpPr>
          <p:cNvPr id="10" name="Slide Number Placeholder 9"/>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AB02A5-4FE5-49D9-9E24-09F23B90C450}" type="datetimeFigureOut">
              <a:rPr lang="en-US" smtClean="0"/>
              <a:pPr/>
              <a:t>5/22/2015</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AB02A5-4FE5-49D9-9E24-09F23B90C450}" type="datetimeFigureOut">
              <a:rPr lang="en-US" smtClean="0"/>
              <a:pPr/>
              <a:t>5/22/2015</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212106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AB02A5-4FE5-49D9-9E24-09F23B90C450}" type="datetimeFigureOut">
              <a:rPr lang="en-US" smtClean="0"/>
              <a:pPr/>
              <a:t>5/22/2015</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4AB02A5-4FE5-49D9-9E24-09F23B90C450}" type="datetimeFigureOut">
              <a:rPr lang="en-US" smtClean="0"/>
              <a:pPr/>
              <a:t>5/22/2015</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4AB02A5-4FE5-49D9-9E24-09F23B90C450}" type="datetimeFigureOut">
              <a:rPr lang="en-US" smtClean="0"/>
              <a:pPr/>
              <a:t>5/22/2015</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4AB02A5-4FE5-49D9-9E24-09F23B90C450}" type="datetimeFigureOut">
              <a:rPr lang="en-US" smtClean="0"/>
              <a:pPr/>
              <a:t>5/22/2015</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54AB02A5-4FE5-49D9-9E24-09F23B90C450}" type="datetimeFigureOut">
              <a:rPr lang="en-US" smtClean="0"/>
              <a:pPr/>
              <a:t>5/22/2015</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54AB02A5-4FE5-49D9-9E24-09F23B90C450}" type="datetimeFigureOut">
              <a:rPr lang="en-US" smtClean="0"/>
              <a:pPr/>
              <a:t>5/22/2015</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4AB02A5-4FE5-49D9-9E24-09F23B90C450}" type="datetimeFigureOut">
              <a:rPr lang="en-US" smtClean="0"/>
              <a:pPr/>
              <a:t>5/22/2015</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54AB02A5-4FE5-49D9-9E24-09F23B90C450}" type="datetimeFigureOut">
              <a:rPr lang="en-US" smtClean="0"/>
              <a:pPr/>
              <a:t>5/22/2015</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6294C92D-0306-4E69-9CD3-20855E849650}" type="slidenum">
              <a:rPr kumimoji="0" lang="en-US" smtClean="0"/>
              <a:pPr/>
              <a:t>‹#›</a:t>
            </a:fld>
            <a:endParaRPr kumimoji="0"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lgn="r" eaLnBrk="1" latinLnBrk="0" hangingPunct="1"/>
            <a:fld id="{54AB02A5-4FE5-49D9-9E24-09F23B90C450}" type="datetimeFigureOut">
              <a:rPr lang="en-US" smtClean="0"/>
              <a:pPr algn="r" eaLnBrk="1" latinLnBrk="0" hangingPunct="1"/>
              <a:t>5/22/2015</a:t>
            </a:fld>
            <a:endParaRPr lang="en-US" sz="1200">
              <a:solidFill>
                <a:schemeClr val="bg2">
                  <a:shade val="50000"/>
                </a:scheme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kumimoji="0" lang="en-US" sz="1200">
              <a:solidFill>
                <a:schemeClr val="bg2">
                  <a:shade val="50000"/>
                </a:schemeClr>
              </a:solidFill>
              <a:effectLst/>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lgn="ctr" eaLnBrk="1" latinLnBrk="0" hangingPunct="1"/>
            <a:fld id="{6294C92D-0306-4E69-9CD3-20855E849650}" type="slidenum">
              <a:rPr kumimoji="0" lang="en-US" smtClean="0"/>
              <a:pPr algn="ctr" eaLnBrk="1" latinLnBrk="0" hangingPunct="1"/>
              <a:t>‹#›</a:t>
            </a:fld>
            <a:endParaRPr kumimoji="0" lang="en-US" sz="1200">
              <a:solidFill>
                <a:schemeClr val="bg2">
                  <a:shade val="50000"/>
                </a:schemeClr>
              </a:solidFill>
              <a:effectLst/>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30.wmf"/><Relationship Id="rId5" Type="http://schemas.openxmlformats.org/officeDocument/2006/relationships/oleObject" Target="../embeddings/oleObject6.bin"/><Relationship Id="rId4" Type="http://schemas.openxmlformats.org/officeDocument/2006/relationships/image" Target="../media/image29.w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dmilenic@yahoo.ie"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tiff"/><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52.jpeg"/><Relationship Id="rId4" Type="http://schemas.openxmlformats.org/officeDocument/2006/relationships/image" Target="../media/image51.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hyperlink" Target="mailto:dmilenic@yahoo.ie"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80.emf"/></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905000"/>
          </a:xfrm>
          <a:solidFill>
            <a:schemeClr val="accent6">
              <a:lumMod val="60000"/>
              <a:lumOff val="40000"/>
            </a:schemeClr>
          </a:solidFill>
        </p:spPr>
        <p:txBody>
          <a:bodyPr>
            <a:noAutofit/>
          </a:bodyPr>
          <a:lstStyle/>
          <a:p>
            <a:r>
              <a:rPr lang="en-GB" sz="3000" dirty="0" smtClean="0">
                <a:solidFill>
                  <a:srgbClr val="FFFF00"/>
                </a:solidFill>
                <a:effectLst>
                  <a:outerShdw blurRad="38100" dist="38100" dir="2700000" algn="tl">
                    <a:srgbClr val="000000">
                      <a:alpha val="43137"/>
                    </a:srgbClr>
                  </a:outerShdw>
                </a:effectLst>
              </a:rPr>
              <a:t>ISTRAŽIVANJE, KORIŠĆENJE I RAZVOJ GEOTERMALNIH ENERGETSKIH RESURSA </a:t>
            </a:r>
            <a:r>
              <a:rPr lang="sr-Latn-CS" sz="3000" dirty="0" smtClean="0">
                <a:solidFill>
                  <a:srgbClr val="FFFF00"/>
                </a:solidFill>
                <a:effectLst>
                  <a:outerShdw blurRad="38100" dist="38100" dir="2700000" algn="tl">
                    <a:srgbClr val="000000">
                      <a:alpha val="43137"/>
                    </a:srgbClr>
                  </a:outerShdw>
                </a:effectLst>
              </a:rPr>
              <a:t>–</a:t>
            </a:r>
            <a:r>
              <a:rPr lang="sr-Latn-CS" sz="3000" smtClean="0">
                <a:solidFill>
                  <a:srgbClr val="FFFF00"/>
                </a:solidFill>
                <a:effectLst>
                  <a:outerShdw blurRad="38100" dist="38100" dir="2700000" algn="tl">
                    <a:srgbClr val="000000">
                      <a:alpha val="43137"/>
                    </a:srgbClr>
                  </a:outerShdw>
                </a:effectLst>
              </a:rPr>
              <a:t/>
            </a:r>
            <a:br>
              <a:rPr lang="sr-Latn-CS" sz="3000" smtClean="0">
                <a:solidFill>
                  <a:srgbClr val="FFFF00"/>
                </a:solidFill>
                <a:effectLst>
                  <a:outerShdw blurRad="38100" dist="38100" dir="2700000" algn="tl">
                    <a:srgbClr val="000000">
                      <a:alpha val="43137"/>
                    </a:srgbClr>
                  </a:outerShdw>
                </a:effectLst>
              </a:rPr>
            </a:br>
            <a:r>
              <a:rPr lang="sr-Latn-CS" sz="3000" smtClean="0">
                <a:solidFill>
                  <a:srgbClr val="FFFF00"/>
                </a:solidFill>
                <a:effectLst>
                  <a:outerShdw blurRad="38100" dist="38100" dir="2700000" algn="tl">
                    <a:srgbClr val="000000">
                      <a:alpha val="43137"/>
                    </a:srgbClr>
                  </a:outerShdw>
                </a:effectLst>
              </a:rPr>
              <a:t>VOJVOĐANSKI IZAZOVI I ŠANSE</a:t>
            </a:r>
            <a:endParaRPr lang="en-US" sz="30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167785"/>
          <a:ext cx="9144000" cy="6461615"/>
        </p:xfrm>
        <a:graphic>
          <a:graphicData uri="http://schemas.openxmlformats.org/presentationml/2006/ole">
            <mc:AlternateContent xmlns:mc="http://schemas.openxmlformats.org/markup-compatibility/2006">
              <mc:Choice xmlns:v="urn:schemas-microsoft-com:vml" Requires="v">
                <p:oleObj spid="_x0000_s4161" name="Acrobat Document" r:id="rId3" imgW="10685880" imgH="7558200" progId="AcroExch.Document.7">
                  <p:embed/>
                </p:oleObj>
              </mc:Choice>
              <mc:Fallback>
                <p:oleObj name="Acrobat Document" r:id="rId3" imgW="10685880" imgH="755820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785"/>
                        <a:ext cx="9144000" cy="646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dela obnovljive energije-krug.jpg"/>
          <p:cNvPicPr>
            <a:picLocks noChangeAspect="1"/>
          </p:cNvPicPr>
          <p:nvPr/>
        </p:nvPicPr>
        <p:blipFill>
          <a:blip r:embed="rId2" cstate="print"/>
          <a:stretch>
            <a:fillRect/>
          </a:stretch>
        </p:blipFill>
        <p:spPr>
          <a:xfrm>
            <a:off x="2251724" y="0"/>
            <a:ext cx="6892276" cy="6858000"/>
          </a:xfrm>
          <a:prstGeom prst="rect">
            <a:avLst/>
          </a:prstGeom>
        </p:spPr>
      </p:pic>
      <p:pic>
        <p:nvPicPr>
          <p:cNvPr id="6" name="Picture 5" descr="fosilna goriva podela.bmp"/>
          <p:cNvPicPr>
            <a:picLocks noChangeAspect="1"/>
          </p:cNvPicPr>
          <p:nvPr/>
        </p:nvPicPr>
        <p:blipFill>
          <a:blip r:embed="rId3" cstate="print"/>
          <a:stretch>
            <a:fillRect/>
          </a:stretch>
        </p:blipFill>
        <p:spPr>
          <a:xfrm>
            <a:off x="1" y="5426401"/>
            <a:ext cx="3276599" cy="143159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152400"/>
            <a:ext cx="8229600" cy="609600"/>
          </a:xfrm>
        </p:spPr>
        <p:txBody>
          <a:bodyPr>
            <a:noAutofit/>
          </a:bodyPr>
          <a:lstStyle/>
          <a:p>
            <a:r>
              <a:rPr lang="sr-Latn-CS" sz="3000" b="1" dirty="0" smtClean="0">
                <a:solidFill>
                  <a:schemeClr val="bg1"/>
                </a:solidFill>
                <a:effectLst>
                  <a:outerShdw blurRad="38100" dist="38100" dir="2700000" algn="tl">
                    <a:srgbClr val="000000">
                      <a:alpha val="43137"/>
                    </a:srgbClr>
                  </a:outerShdw>
                </a:effectLst>
              </a:rPr>
              <a:t>GEOTERMALNA ENERGIJA</a:t>
            </a:r>
            <a:endParaRPr lang="en-US" sz="3000" b="1" dirty="0">
              <a:solidFill>
                <a:schemeClr val="bg1"/>
              </a:solidFill>
              <a:effectLst>
                <a:outerShdw blurRad="38100" dist="38100" dir="2700000" algn="tl">
                  <a:srgbClr val="000000">
                    <a:alpha val="43137"/>
                  </a:srgbClr>
                </a:outerShdw>
              </a:effectLst>
            </a:endParaRPr>
          </a:p>
        </p:txBody>
      </p:sp>
      <p:sp>
        <p:nvSpPr>
          <p:cNvPr id="4" name="Text Box 9"/>
          <p:cNvSpPr txBox="1">
            <a:spLocks noChangeArrowheads="1"/>
          </p:cNvSpPr>
          <p:nvPr/>
        </p:nvSpPr>
        <p:spPr bwMode="auto">
          <a:xfrm>
            <a:off x="76200" y="1295400"/>
            <a:ext cx="2971800" cy="1246495"/>
          </a:xfrm>
          <a:prstGeom prst="rect">
            <a:avLst/>
          </a:prstGeom>
          <a:solidFill>
            <a:schemeClr val="bg1"/>
          </a:solidFill>
          <a:ln w="9525">
            <a:noFill/>
            <a:miter lim="800000"/>
            <a:headEnd/>
            <a:tailEnd/>
          </a:ln>
          <a:effectLst/>
        </p:spPr>
        <p:txBody>
          <a:bodyPr wrap="square">
            <a:spAutoFit/>
          </a:bodyPr>
          <a:lstStyle/>
          <a:p>
            <a:r>
              <a:rPr lang="sr-Latn-CS" sz="1500" b="1" dirty="0">
                <a:solidFill>
                  <a:schemeClr val="folHlink"/>
                </a:solidFill>
                <a:cs typeface="Times New Roman" pitchFamily="18" charset="0"/>
              </a:rPr>
              <a:t>Prema mestu u Zemljinoj kori</a:t>
            </a:r>
            <a:r>
              <a:rPr lang="sr-Latn-CS" sz="1500" b="1" dirty="0" smtClean="0">
                <a:solidFill>
                  <a:schemeClr val="folHlink"/>
                </a:solidFill>
                <a:cs typeface="Times New Roman" pitchFamily="18" charset="0"/>
              </a:rPr>
              <a:t>:</a:t>
            </a:r>
            <a:endParaRPr lang="sr-Latn-CS" sz="1500" b="1" dirty="0">
              <a:solidFill>
                <a:schemeClr val="folHlink"/>
              </a:solidFill>
              <a:cs typeface="Times New Roman" pitchFamily="18" charset="0"/>
            </a:endParaRPr>
          </a:p>
          <a:p>
            <a:pPr>
              <a:buClr>
                <a:schemeClr val="folHlink"/>
              </a:buClr>
              <a:buFont typeface="Wingdings" pitchFamily="2" charset="2"/>
              <a:buChar char="ü"/>
            </a:pPr>
            <a:r>
              <a:rPr lang="sr-Latn-CS" sz="1500" b="1" dirty="0">
                <a:cs typeface="Times New Roman" pitchFamily="18" charset="0"/>
              </a:rPr>
              <a:t> Hidrogeotermalna energija</a:t>
            </a:r>
          </a:p>
          <a:p>
            <a:pPr>
              <a:buClr>
                <a:schemeClr val="folHlink"/>
              </a:buClr>
              <a:buFont typeface="Wingdings" pitchFamily="2" charset="2"/>
              <a:buChar char="ü"/>
            </a:pPr>
            <a:r>
              <a:rPr lang="sr-Latn-CS" sz="1500" b="1" dirty="0">
                <a:cs typeface="Times New Roman" pitchFamily="18" charset="0"/>
              </a:rPr>
              <a:t> Litogeotermalna energija</a:t>
            </a:r>
          </a:p>
          <a:p>
            <a:pPr>
              <a:buClr>
                <a:schemeClr val="folHlink"/>
              </a:buClr>
              <a:buFont typeface="Wingdings" pitchFamily="2" charset="2"/>
              <a:buChar char="ü"/>
            </a:pPr>
            <a:r>
              <a:rPr lang="sr-Latn-CS" sz="1500" b="1" dirty="0">
                <a:cs typeface="Times New Roman" pitchFamily="18" charset="0"/>
              </a:rPr>
              <a:t> Magmatermalna energija</a:t>
            </a:r>
          </a:p>
          <a:p>
            <a:pPr>
              <a:buClr>
                <a:schemeClr val="folHlink"/>
              </a:buClr>
              <a:buFont typeface="Wingdings" pitchFamily="2" charset="2"/>
              <a:buChar char="ü"/>
            </a:pPr>
            <a:r>
              <a:rPr lang="sr-Latn-CS" sz="1500" b="1" dirty="0">
                <a:cs typeface="Times New Roman" pitchFamily="18" charset="0"/>
              </a:rPr>
              <a:t> Pneumotermalna </a:t>
            </a:r>
            <a:r>
              <a:rPr lang="sr-Latn-CS" sz="1500" b="1" dirty="0" smtClean="0">
                <a:cs typeface="Times New Roman" pitchFamily="18" charset="0"/>
              </a:rPr>
              <a:t>energija</a:t>
            </a:r>
            <a:endParaRPr lang="sr-Latn-CS" sz="1500" b="1" dirty="0">
              <a:cs typeface="Times New Roman" pitchFamily="18" charset="0"/>
            </a:endParaRPr>
          </a:p>
        </p:txBody>
      </p:sp>
      <p:sp>
        <p:nvSpPr>
          <p:cNvPr id="6" name="Text Box 11"/>
          <p:cNvSpPr txBox="1">
            <a:spLocks noChangeArrowheads="1"/>
          </p:cNvSpPr>
          <p:nvPr/>
        </p:nvSpPr>
        <p:spPr bwMode="auto">
          <a:xfrm>
            <a:off x="3130550" y="838200"/>
            <a:ext cx="6013450" cy="1261884"/>
          </a:xfrm>
          <a:prstGeom prst="rect">
            <a:avLst/>
          </a:prstGeom>
          <a:solidFill>
            <a:schemeClr val="bg1"/>
          </a:solidFill>
          <a:ln w="9525">
            <a:noFill/>
            <a:miter lim="800000"/>
            <a:headEnd/>
            <a:tailEnd/>
          </a:ln>
          <a:effectLst/>
        </p:spPr>
        <p:txBody>
          <a:bodyPr wrap="square">
            <a:spAutoFit/>
          </a:bodyPr>
          <a:lstStyle/>
          <a:p>
            <a:r>
              <a:rPr lang="sr-Latn-CS" sz="1600" b="1" dirty="0">
                <a:solidFill>
                  <a:srgbClr val="FF0000"/>
                </a:solidFill>
                <a:latin typeface="Times New Roman" pitchFamily="18" charset="0"/>
                <a:cs typeface="Times New Roman" pitchFamily="18" charset="0"/>
              </a:rPr>
              <a:t>                           </a:t>
            </a:r>
            <a:r>
              <a:rPr lang="sr-Latn-CS" sz="1500" b="1" dirty="0">
                <a:solidFill>
                  <a:srgbClr val="FF0000"/>
                </a:solidFill>
                <a:cs typeface="Times New Roman" pitchFamily="18" charset="0"/>
              </a:rPr>
              <a:t>  Prema temperaturi fluida</a:t>
            </a:r>
            <a:r>
              <a:rPr lang="sr-Latn-CS" sz="1500" b="1" dirty="0" smtClean="0">
                <a:solidFill>
                  <a:srgbClr val="FF0000"/>
                </a:solidFill>
                <a:cs typeface="Times New Roman" pitchFamily="18" charset="0"/>
              </a:rPr>
              <a:t>:</a:t>
            </a:r>
            <a:endParaRPr lang="sr-Latn-CS" sz="1500" b="1" dirty="0">
              <a:solidFill>
                <a:srgbClr val="FF0000"/>
              </a:solidFill>
              <a:cs typeface="Times New Roman" pitchFamily="18" charset="0"/>
            </a:endParaRPr>
          </a:p>
          <a:p>
            <a:pPr>
              <a:buClr>
                <a:srgbClr val="FF0000"/>
              </a:buClr>
              <a:buFont typeface="Wingdings" pitchFamily="2" charset="2"/>
              <a:buChar char="ü"/>
            </a:pPr>
            <a:r>
              <a:rPr lang="sr-Latn-CS" sz="1500" b="1" dirty="0">
                <a:cs typeface="Times New Roman" pitchFamily="18" charset="0"/>
              </a:rPr>
              <a:t> HGTE niske entalpije-temperatura fluida </a:t>
            </a:r>
            <a:r>
              <a:rPr lang="sr-Latn-CS" sz="1500" b="1" dirty="0">
                <a:cs typeface="Times New Roman" pitchFamily="18" charset="0"/>
                <a:sym typeface="Symbol" pitchFamily="18" charset="2"/>
              </a:rPr>
              <a:t>100C</a:t>
            </a:r>
          </a:p>
          <a:p>
            <a:pPr>
              <a:buClr>
                <a:srgbClr val="FF0000"/>
              </a:buClr>
              <a:buFont typeface="Wingdings" pitchFamily="2" charset="2"/>
              <a:buChar char="ü"/>
            </a:pPr>
            <a:r>
              <a:rPr lang="sr-Latn-CS" sz="1500" b="1" dirty="0">
                <a:cs typeface="Times New Roman" pitchFamily="18" charset="0"/>
              </a:rPr>
              <a:t> HGTE niske do srednje entalpije-temperatura fluida 100-150</a:t>
            </a:r>
            <a:r>
              <a:rPr lang="sr-Latn-CS" sz="1500" b="1" dirty="0">
                <a:cs typeface="Times New Roman" pitchFamily="18" charset="0"/>
                <a:sym typeface="Symbol" pitchFamily="18" charset="2"/>
              </a:rPr>
              <a:t>C</a:t>
            </a:r>
          </a:p>
          <a:p>
            <a:pPr>
              <a:buClr>
                <a:srgbClr val="FF0000"/>
              </a:buClr>
              <a:buFont typeface="Wingdings" pitchFamily="2" charset="2"/>
              <a:buChar char="ü"/>
            </a:pPr>
            <a:r>
              <a:rPr lang="sr-Latn-CS" sz="1500" b="1" dirty="0">
                <a:cs typeface="Times New Roman" pitchFamily="18" charset="0"/>
              </a:rPr>
              <a:t> HGTE srednje entalpije-temperatura fluida 150-250</a:t>
            </a:r>
            <a:r>
              <a:rPr lang="sr-Latn-CS" sz="1500" b="1" dirty="0">
                <a:cs typeface="Times New Roman" pitchFamily="18" charset="0"/>
                <a:sym typeface="Symbol" pitchFamily="18" charset="2"/>
              </a:rPr>
              <a:t>C</a:t>
            </a:r>
          </a:p>
          <a:p>
            <a:pPr>
              <a:buClr>
                <a:srgbClr val="FF0000"/>
              </a:buClr>
              <a:buFont typeface="Wingdings" pitchFamily="2" charset="2"/>
              <a:buChar char="ü"/>
            </a:pPr>
            <a:r>
              <a:rPr lang="sr-Latn-CS" sz="1500" b="1" dirty="0">
                <a:cs typeface="Times New Roman" pitchFamily="18" charset="0"/>
              </a:rPr>
              <a:t> HGTE visoke entalpije-temperatura fluida </a:t>
            </a:r>
            <a:r>
              <a:rPr lang="sr-Latn-CS" sz="1500" b="1" dirty="0">
                <a:cs typeface="Times New Roman" pitchFamily="18" charset="0"/>
                <a:sym typeface="Symbol" pitchFamily="18" charset="2"/>
              </a:rPr>
              <a:t>250</a:t>
            </a:r>
            <a:r>
              <a:rPr lang="sr-Latn-CS" sz="1500" b="1" dirty="0" smtClean="0">
                <a:cs typeface="Times New Roman" pitchFamily="18" charset="0"/>
                <a:sym typeface="Symbol" pitchFamily="18" charset="2"/>
              </a:rPr>
              <a:t>C</a:t>
            </a:r>
            <a:endParaRPr lang="sr-Latn-CS" sz="1500" b="1" dirty="0">
              <a:cs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5486400" cy="591280"/>
          </a:xfrm>
        </p:spPr>
        <p:txBody>
          <a:bodyPr>
            <a:normAutofit fontScale="90000"/>
          </a:bodyPr>
          <a:lstStyle/>
          <a:p>
            <a:r>
              <a:rPr lang="en-US" sz="2400" b="1" dirty="0" smtClean="0">
                <a:solidFill>
                  <a:srgbClr val="000000"/>
                </a:solidFill>
              </a:rPr>
              <a:t>GEOTERMALNI RESURSI U SRBIJI - </a:t>
            </a:r>
            <a:br>
              <a:rPr lang="en-US" sz="2400" b="1" dirty="0" smtClean="0">
                <a:solidFill>
                  <a:srgbClr val="000000"/>
                </a:solidFill>
              </a:rPr>
            </a:br>
            <a:r>
              <a:rPr lang="en-US" sz="2400" b="1" dirty="0" smtClean="0">
                <a:solidFill>
                  <a:srgbClr val="000000"/>
                </a:solidFill>
              </a:rPr>
              <a:t>KLASIFIKACIJA</a:t>
            </a:r>
            <a:endParaRPr lang="en-US" sz="2400" b="1" dirty="0">
              <a:solidFill>
                <a:srgbClr val="000000"/>
              </a:solidFill>
            </a:endParaRPr>
          </a:p>
        </p:txBody>
      </p:sp>
      <p:graphicFrame>
        <p:nvGraphicFramePr>
          <p:cNvPr id="6" name="Diagram 5"/>
          <p:cNvGraphicFramePr/>
          <p:nvPr>
            <p:extLst>
              <p:ext uri="{D42A27DB-BD31-4B8C-83A1-F6EECF244321}">
                <p14:modId xmlns:p14="http://schemas.microsoft.com/office/powerpoint/2010/main" val="4148356889"/>
              </p:ext>
            </p:extLst>
          </p:nvPr>
        </p:nvGraphicFramePr>
        <p:xfrm>
          <a:off x="109948" y="1802153"/>
          <a:ext cx="33528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val="607619919"/>
              </p:ext>
            </p:extLst>
          </p:nvPr>
        </p:nvGraphicFramePr>
        <p:xfrm>
          <a:off x="5638800" y="3972619"/>
          <a:ext cx="3429000" cy="17373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p:cNvSpPr txBox="1"/>
          <p:nvPr/>
        </p:nvSpPr>
        <p:spPr>
          <a:xfrm>
            <a:off x="109948" y="5717053"/>
            <a:ext cx="7096815" cy="1107996"/>
          </a:xfrm>
          <a:prstGeom prst="rect">
            <a:avLst/>
          </a:prstGeom>
          <a:noFill/>
        </p:spPr>
        <p:txBody>
          <a:bodyPr wrap="none" rtlCol="0">
            <a:spAutoFit/>
          </a:bodyPr>
          <a:lstStyle/>
          <a:p>
            <a:pPr lvl="0"/>
            <a:r>
              <a:rPr lang="sr-Latn-CS" sz="1600" dirty="0" smtClean="0"/>
              <a:t>MILENIC, </a:t>
            </a:r>
            <a:r>
              <a:rPr lang="sr-Latn-CS" sz="1600" dirty="0"/>
              <a:t>D., </a:t>
            </a:r>
            <a:r>
              <a:rPr lang="sr-Latn-CS" sz="1600" dirty="0" smtClean="0"/>
              <a:t>et al., 2010: Criteria </a:t>
            </a:r>
            <a:r>
              <a:rPr lang="sr-Latn-CS" sz="1600" dirty="0"/>
              <a:t>for </a:t>
            </a:r>
            <a:r>
              <a:rPr lang="sr-Latn-CS" sz="1600" dirty="0" smtClean="0"/>
              <a:t>use </a:t>
            </a:r>
            <a:r>
              <a:rPr lang="sr-Latn-CS" sz="1600" dirty="0"/>
              <a:t>of groundwater as renewable energy </a:t>
            </a:r>
            <a:endParaRPr lang="sr-Latn-CS" sz="1600" dirty="0" smtClean="0"/>
          </a:p>
          <a:p>
            <a:pPr lvl="0"/>
            <a:r>
              <a:rPr lang="sr-Latn-CS" sz="1600" dirty="0" smtClean="0"/>
              <a:t>source </a:t>
            </a:r>
            <a:r>
              <a:rPr lang="sr-Latn-CS" sz="1600" dirty="0"/>
              <a:t>in geotermal heat pump systems for building heating/cooling purposes, </a:t>
            </a:r>
            <a:endParaRPr lang="sr-Latn-CS" sz="1600" dirty="0" smtClean="0"/>
          </a:p>
          <a:p>
            <a:pPr lvl="0"/>
            <a:r>
              <a:rPr lang="sr-Latn-CS" sz="1600" dirty="0" smtClean="0"/>
              <a:t>Energy </a:t>
            </a:r>
            <a:r>
              <a:rPr lang="sr-Latn-CS" sz="1600" dirty="0"/>
              <a:t>and Buildings, Vol. 42, pp. 649-657</a:t>
            </a:r>
            <a:endParaRPr lang="en-US" sz="1600" dirty="0"/>
          </a:p>
          <a:p>
            <a:endParaRPr lang="en-US" dirty="0"/>
          </a:p>
        </p:txBody>
      </p:sp>
      <p:pic>
        <p:nvPicPr>
          <p:cNvPr id="9" name="Picture 2" descr="primena toplote-Model"/>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11019" y="1576409"/>
            <a:ext cx="4304687" cy="232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711020" y="1802153"/>
            <a:ext cx="1487666" cy="122747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484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553200" cy="591280"/>
          </a:xfrm>
        </p:spPr>
        <p:txBody>
          <a:bodyPr/>
          <a:lstStyle/>
          <a:p>
            <a:r>
              <a:rPr lang="en-US" sz="2400" b="1" dirty="0" smtClean="0">
                <a:solidFill>
                  <a:srgbClr val="000000"/>
                </a:solidFill>
              </a:rPr>
              <a:t>VISOKO TEMPERATURNE VODE 1</a:t>
            </a:r>
            <a:endParaRPr lang="en-US" sz="2400" b="1" dirty="0">
              <a:solidFill>
                <a:srgbClr val="000000"/>
              </a:solidFill>
            </a:endParaRPr>
          </a:p>
        </p:txBody>
      </p:sp>
      <p:grpSp>
        <p:nvGrpSpPr>
          <p:cNvPr id="3" name="Group 27"/>
          <p:cNvGrpSpPr>
            <a:grpSpLocks/>
          </p:cNvGrpSpPr>
          <p:nvPr/>
        </p:nvGrpSpPr>
        <p:grpSpPr bwMode="auto">
          <a:xfrm>
            <a:off x="838200" y="762001"/>
            <a:ext cx="3745665" cy="2895599"/>
            <a:chOff x="385" y="164"/>
            <a:chExt cx="2469" cy="1673"/>
          </a:xfrm>
        </p:grpSpPr>
        <p:pic>
          <p:nvPicPr>
            <p:cNvPr id="4" name="Picture 20" descr="karta evrope"/>
            <p:cNvPicPr preferRelativeResize="0">
              <a:picLocks noChangeAspect="1" noChangeArrowheads="1"/>
            </p:cNvPicPr>
            <p:nvPr/>
          </p:nvPicPr>
          <p:blipFill>
            <a:blip r:embed="rId2" cstate="print"/>
            <a:srcRect/>
            <a:stretch>
              <a:fillRect/>
            </a:stretch>
          </p:blipFill>
          <p:spPr bwMode="auto">
            <a:xfrm>
              <a:off x="385" y="164"/>
              <a:ext cx="2469" cy="1673"/>
            </a:xfrm>
            <a:prstGeom prst="rect">
              <a:avLst/>
            </a:prstGeom>
            <a:noFill/>
            <a:ln w="9525">
              <a:noFill/>
              <a:miter lim="800000"/>
              <a:headEnd/>
              <a:tailEnd/>
            </a:ln>
          </p:spPr>
        </p:pic>
        <p:sp>
          <p:nvSpPr>
            <p:cNvPr id="5" name="Oval 21"/>
            <p:cNvSpPr>
              <a:spLocks noChangeArrowheads="1"/>
            </p:cNvSpPr>
            <p:nvPr/>
          </p:nvSpPr>
          <p:spPr bwMode="auto">
            <a:xfrm>
              <a:off x="2381" y="1207"/>
              <a:ext cx="91" cy="91"/>
            </a:xfrm>
            <a:prstGeom prst="ellipse">
              <a:avLst/>
            </a:prstGeom>
            <a:solidFill>
              <a:srgbClr val="FF0000"/>
            </a:solidFill>
            <a:ln w="9525">
              <a:noFill/>
              <a:round/>
              <a:headEnd/>
              <a:tailEnd/>
            </a:ln>
            <a:effectLst/>
          </p:spPr>
          <p:txBody>
            <a:bodyPr wrap="none" anchor="ctr"/>
            <a:lstStyle/>
            <a:p>
              <a:endParaRPr lang="en-US"/>
            </a:p>
          </p:txBody>
        </p:sp>
      </p:grpSp>
      <p:pic>
        <p:nvPicPr>
          <p:cNvPr id="7" name="Picture 6"/>
          <p:cNvPicPr/>
          <p:nvPr/>
        </p:nvPicPr>
        <p:blipFill>
          <a:blip r:embed="rId3" cstate="print"/>
          <a:stretch>
            <a:fillRect/>
          </a:stretch>
        </p:blipFill>
        <p:spPr>
          <a:xfrm>
            <a:off x="1219200" y="3810000"/>
            <a:ext cx="3048000" cy="3022600"/>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4963160" y="1752600"/>
            <a:ext cx="4028440" cy="4300855"/>
          </a:xfrm>
          <a:prstGeom prst="rect">
            <a:avLst/>
          </a:prstGeom>
        </p:spPr>
      </p:pic>
    </p:spTree>
    <p:extLst>
      <p:ext uri="{BB962C8B-B14F-4D97-AF65-F5344CB8AC3E}">
        <p14:creationId xmlns:p14="http://schemas.microsoft.com/office/powerpoint/2010/main" val="4153791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5344197" y="1347448"/>
            <a:ext cx="3620395" cy="4645650"/>
          </a:xfrm>
          <a:prstGeom prst="rect">
            <a:avLst/>
          </a:prstGeom>
        </p:spPr>
      </p:pic>
      <p:pic>
        <p:nvPicPr>
          <p:cNvPr id="4" name="Picture 3"/>
          <p:cNvPicPr>
            <a:picLocks noChangeAspect="1"/>
          </p:cNvPicPr>
          <p:nvPr/>
        </p:nvPicPr>
        <p:blipFill>
          <a:blip r:embed="rId3"/>
          <a:stretch>
            <a:fillRect/>
          </a:stretch>
        </p:blipFill>
        <p:spPr>
          <a:xfrm>
            <a:off x="190884" y="3565982"/>
            <a:ext cx="4730010" cy="3127493"/>
          </a:xfrm>
          <a:prstGeom prst="rect">
            <a:avLst/>
          </a:prstGeom>
        </p:spPr>
      </p:pic>
      <p:pic>
        <p:nvPicPr>
          <p:cNvPr id="3" name="Picture 2"/>
          <p:cNvPicPr>
            <a:picLocks noChangeAspect="1"/>
          </p:cNvPicPr>
          <p:nvPr/>
        </p:nvPicPr>
        <p:blipFill>
          <a:blip r:embed="rId4"/>
          <a:stretch>
            <a:fillRect/>
          </a:stretch>
        </p:blipFill>
        <p:spPr>
          <a:xfrm>
            <a:off x="190884" y="661707"/>
            <a:ext cx="2807466" cy="2904275"/>
          </a:xfrm>
          <a:prstGeom prst="rect">
            <a:avLst/>
          </a:prstGeom>
        </p:spPr>
      </p:pic>
      <p:sp>
        <p:nvSpPr>
          <p:cNvPr id="8" name="Oval 7"/>
          <p:cNvSpPr/>
          <p:nvPr/>
        </p:nvSpPr>
        <p:spPr>
          <a:xfrm>
            <a:off x="3479022" y="3968941"/>
            <a:ext cx="1256680" cy="1005466"/>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475223" y="1911960"/>
            <a:ext cx="1064593" cy="866299"/>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stCxn id="9" idx="6"/>
          </p:cNvCxnSpPr>
          <p:nvPr/>
        </p:nvCxnSpPr>
        <p:spPr>
          <a:xfrm flipV="1">
            <a:off x="2539816" y="2328446"/>
            <a:ext cx="2804381" cy="166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113972" y="2328446"/>
            <a:ext cx="0" cy="16404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913010" y="6244464"/>
            <a:ext cx="2415445" cy="369332"/>
          </a:xfrm>
          <a:prstGeom prst="rect">
            <a:avLst/>
          </a:prstGeom>
          <a:noFill/>
        </p:spPr>
        <p:txBody>
          <a:bodyPr wrap="none" rtlCol="0">
            <a:spAutoFit/>
          </a:bodyPr>
          <a:lstStyle/>
          <a:p>
            <a:r>
              <a:rPr lang="en-US" b="1" dirty="0" smtClean="0"/>
              <a:t>TRI GLAVNE ZONE</a:t>
            </a:r>
            <a:endParaRPr lang="en-US" b="1" dirty="0"/>
          </a:p>
        </p:txBody>
      </p:sp>
      <p:sp>
        <p:nvSpPr>
          <p:cNvPr id="12" name="Title 1"/>
          <p:cNvSpPr>
            <a:spLocks noGrp="1"/>
          </p:cNvSpPr>
          <p:nvPr>
            <p:ph type="title"/>
          </p:nvPr>
        </p:nvSpPr>
        <p:spPr>
          <a:xfrm>
            <a:off x="1524000" y="35433"/>
            <a:ext cx="6553200" cy="591280"/>
          </a:xfrm>
        </p:spPr>
        <p:txBody>
          <a:bodyPr/>
          <a:lstStyle/>
          <a:p>
            <a:r>
              <a:rPr lang="en-US" sz="2400" b="1" dirty="0" smtClean="0">
                <a:solidFill>
                  <a:srgbClr val="000000"/>
                </a:solidFill>
              </a:rPr>
              <a:t>VISOKO TEMPERATURNE VODE 2</a:t>
            </a:r>
            <a:endParaRPr lang="en-US" sz="2400" b="1" dirty="0">
              <a:solidFill>
                <a:srgbClr val="000000"/>
              </a:solidFill>
            </a:endParaRPr>
          </a:p>
        </p:txBody>
      </p:sp>
    </p:spTree>
    <p:extLst>
      <p:ext uri="{BB962C8B-B14F-4D97-AF65-F5344CB8AC3E}">
        <p14:creationId xmlns:p14="http://schemas.microsoft.com/office/powerpoint/2010/main" val="832378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ka geotermalnih resursa"/>
          <p:cNvPicPr/>
          <p:nvPr/>
        </p:nvPicPr>
        <p:blipFill>
          <a:blip r:embed="rId2" cstate="print"/>
          <a:srcRect/>
          <a:stretch>
            <a:fillRect/>
          </a:stretch>
        </p:blipFill>
        <p:spPr bwMode="auto">
          <a:xfrm>
            <a:off x="291020" y="1640496"/>
            <a:ext cx="4127201" cy="4921487"/>
          </a:xfrm>
          <a:prstGeom prst="rect">
            <a:avLst/>
          </a:prstGeom>
          <a:noFill/>
          <a:ln w="9525">
            <a:noFill/>
            <a:miter lim="800000"/>
            <a:headEnd/>
            <a:tailEnd/>
          </a:ln>
        </p:spPr>
      </p:pic>
      <p:sp>
        <p:nvSpPr>
          <p:cNvPr id="5" name="TextBox 4"/>
          <p:cNvSpPr txBox="1"/>
          <p:nvPr/>
        </p:nvSpPr>
        <p:spPr>
          <a:xfrm>
            <a:off x="4510820" y="1667507"/>
            <a:ext cx="3877985" cy="2308324"/>
          </a:xfrm>
          <a:prstGeom prst="rect">
            <a:avLst/>
          </a:prstGeom>
          <a:noFill/>
        </p:spPr>
        <p:txBody>
          <a:bodyPr wrap="none" rtlCol="0">
            <a:spAutoFit/>
          </a:bodyPr>
          <a:lstStyle/>
          <a:p>
            <a:r>
              <a:rPr lang="en-US" b="1" dirty="0" smtClean="0">
                <a:solidFill>
                  <a:srgbClr val="FF0000"/>
                </a:solidFill>
              </a:rPr>
              <a:t>CRVENE ZONE!!!</a:t>
            </a:r>
          </a:p>
          <a:p>
            <a:endParaRPr lang="en-US" b="1" dirty="0">
              <a:solidFill>
                <a:srgbClr val="FF0000"/>
              </a:solidFill>
            </a:endParaRPr>
          </a:p>
          <a:p>
            <a:endParaRPr lang="en-US" b="1" dirty="0" smtClean="0">
              <a:solidFill>
                <a:srgbClr val="FF0000"/>
              </a:solidFill>
            </a:endParaRPr>
          </a:p>
          <a:p>
            <a:r>
              <a:rPr lang="en-US" b="1" dirty="0" smtClean="0">
                <a:solidFill>
                  <a:srgbClr val="FF0000"/>
                </a:solidFill>
              </a:rPr>
              <a:t>TEMPERATURE: DO 110</a:t>
            </a:r>
            <a:r>
              <a:rPr lang="en-US" b="1" baseline="30000" dirty="0" smtClean="0">
                <a:solidFill>
                  <a:srgbClr val="FF0000"/>
                </a:solidFill>
              </a:rPr>
              <a:t>O</a:t>
            </a:r>
            <a:r>
              <a:rPr lang="en-US" b="1" dirty="0" smtClean="0">
                <a:solidFill>
                  <a:srgbClr val="FF0000"/>
                </a:solidFill>
              </a:rPr>
              <a:t>C</a:t>
            </a:r>
          </a:p>
          <a:p>
            <a:endParaRPr lang="en-US" b="1" dirty="0" smtClean="0">
              <a:solidFill>
                <a:srgbClr val="FF0000"/>
              </a:solidFill>
            </a:endParaRPr>
          </a:p>
          <a:p>
            <a:endParaRPr lang="en-US" b="1" dirty="0">
              <a:solidFill>
                <a:srgbClr val="FF0000"/>
              </a:solidFill>
            </a:endParaRPr>
          </a:p>
          <a:p>
            <a:r>
              <a:rPr lang="en-US" b="1" dirty="0" smtClean="0">
                <a:solidFill>
                  <a:srgbClr val="FF0000"/>
                </a:solidFill>
              </a:rPr>
              <a:t>PREKO 100 PRIRODNIH POJAVA </a:t>
            </a:r>
          </a:p>
          <a:p>
            <a:r>
              <a:rPr lang="en-US" b="1" dirty="0" smtClean="0">
                <a:solidFill>
                  <a:srgbClr val="FF0000"/>
                </a:solidFill>
              </a:rPr>
              <a:t>TEMPERATURE PREKO 20</a:t>
            </a:r>
            <a:r>
              <a:rPr lang="en-US" b="1" baseline="30000" dirty="0" smtClean="0">
                <a:solidFill>
                  <a:srgbClr val="FF0000"/>
                </a:solidFill>
              </a:rPr>
              <a:t>O</a:t>
            </a:r>
            <a:r>
              <a:rPr lang="en-US" b="1" dirty="0" smtClean="0">
                <a:solidFill>
                  <a:srgbClr val="FF0000"/>
                </a:solidFill>
              </a:rPr>
              <a:t>C</a:t>
            </a:r>
            <a:endParaRPr lang="en-US" b="1" dirty="0">
              <a:solidFill>
                <a:srgbClr val="FF0000"/>
              </a:solidFill>
            </a:endParaRPr>
          </a:p>
        </p:txBody>
      </p:sp>
      <p:pic>
        <p:nvPicPr>
          <p:cNvPr id="7" name="Picture 6" descr="vranjska-manj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0820" y="4974406"/>
            <a:ext cx="4485083" cy="1587577"/>
          </a:xfrm>
          <a:prstGeom prst="rect">
            <a:avLst/>
          </a:prstGeom>
        </p:spPr>
      </p:pic>
      <p:sp>
        <p:nvSpPr>
          <p:cNvPr id="8" name="Title 1"/>
          <p:cNvSpPr>
            <a:spLocks noGrp="1"/>
          </p:cNvSpPr>
          <p:nvPr>
            <p:ph type="title"/>
          </p:nvPr>
        </p:nvSpPr>
        <p:spPr>
          <a:xfrm>
            <a:off x="1524000" y="457200"/>
            <a:ext cx="6553200" cy="591280"/>
          </a:xfrm>
        </p:spPr>
        <p:txBody>
          <a:bodyPr>
            <a:normAutofit fontScale="90000"/>
          </a:bodyPr>
          <a:lstStyle/>
          <a:p>
            <a:r>
              <a:rPr lang="en-US" sz="2400" b="1" dirty="0" smtClean="0">
                <a:solidFill>
                  <a:srgbClr val="000000"/>
                </a:solidFill>
              </a:rPr>
              <a:t>VISOKO TEMPERATURNE VODE 3 </a:t>
            </a:r>
            <a:br>
              <a:rPr lang="en-US" sz="2400" b="1" dirty="0" smtClean="0">
                <a:solidFill>
                  <a:srgbClr val="000000"/>
                </a:solidFill>
              </a:rPr>
            </a:br>
            <a:r>
              <a:rPr lang="en-US" sz="2400" b="1" dirty="0" smtClean="0">
                <a:solidFill>
                  <a:srgbClr val="000000"/>
                </a:solidFill>
              </a:rPr>
              <a:t>MLADI MAGMATIZAM</a:t>
            </a:r>
            <a:endParaRPr lang="en-US" sz="2400" b="1" dirty="0">
              <a:solidFill>
                <a:srgbClr val="000000"/>
              </a:solidFill>
            </a:endParaRPr>
          </a:p>
        </p:txBody>
      </p:sp>
    </p:spTree>
    <p:extLst>
      <p:ext uri="{BB962C8B-B14F-4D97-AF65-F5344CB8AC3E}">
        <p14:creationId xmlns:p14="http://schemas.microsoft.com/office/powerpoint/2010/main" val="1945490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08 at 11.20.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305" y="1192694"/>
            <a:ext cx="3176279" cy="2753704"/>
          </a:xfrm>
          <a:prstGeom prst="rect">
            <a:avLst/>
          </a:prstGeom>
        </p:spPr>
      </p:pic>
      <p:pic>
        <p:nvPicPr>
          <p:cNvPr id="5" name="Picture 4" descr="Screen Shot 2014-11-08 at 11.21.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66324"/>
            <a:ext cx="4183203" cy="2320283"/>
          </a:xfrm>
          <a:prstGeom prst="rect">
            <a:avLst/>
          </a:prstGeom>
        </p:spPr>
      </p:pic>
      <p:pic>
        <p:nvPicPr>
          <p:cNvPr id="6" name="Picture 5" descr="Screen Shot 2014-11-08 at 11.24.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035" y="1192694"/>
            <a:ext cx="2665938" cy="2632446"/>
          </a:xfrm>
          <a:prstGeom prst="rect">
            <a:avLst/>
          </a:prstGeom>
        </p:spPr>
      </p:pic>
      <p:pic>
        <p:nvPicPr>
          <p:cNvPr id="7" name="Picture 6" descr="Screen Shot 2014-11-08 at 11.25.5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7068" y="4012548"/>
            <a:ext cx="4000871" cy="2646491"/>
          </a:xfrm>
          <a:prstGeom prst="rect">
            <a:avLst/>
          </a:prstGeom>
        </p:spPr>
      </p:pic>
      <p:pic>
        <p:nvPicPr>
          <p:cNvPr id="8" name="Picture 7" descr="Srbija.bmp"/>
          <p:cNvPicPr>
            <a:picLocks noChangeAspect="1"/>
          </p:cNvPicPr>
          <p:nvPr/>
        </p:nvPicPr>
        <p:blipFill>
          <a:blip r:embed="rId6" cstate="print"/>
          <a:stretch>
            <a:fillRect/>
          </a:stretch>
        </p:blipFill>
        <p:spPr>
          <a:xfrm>
            <a:off x="168586" y="2503149"/>
            <a:ext cx="1060965" cy="1443249"/>
          </a:xfrm>
          <a:prstGeom prst="rect">
            <a:avLst/>
          </a:prstGeom>
        </p:spPr>
      </p:pic>
      <p:sp>
        <p:nvSpPr>
          <p:cNvPr id="9" name="Oval 8"/>
          <p:cNvSpPr/>
          <p:nvPr/>
        </p:nvSpPr>
        <p:spPr>
          <a:xfrm>
            <a:off x="377833" y="2857651"/>
            <a:ext cx="151298" cy="14552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stCxn id="9" idx="6"/>
          </p:cNvCxnSpPr>
          <p:nvPr/>
        </p:nvCxnSpPr>
        <p:spPr>
          <a:xfrm flipV="1">
            <a:off x="529131" y="2288757"/>
            <a:ext cx="925174" cy="6416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1447800" y="304800"/>
            <a:ext cx="6553200" cy="591280"/>
          </a:xfrm>
        </p:spPr>
        <p:txBody>
          <a:bodyPr>
            <a:normAutofit fontScale="90000"/>
          </a:bodyPr>
          <a:lstStyle/>
          <a:p>
            <a:r>
              <a:rPr lang="en-US" sz="2400" b="1" dirty="0" smtClean="0">
                <a:solidFill>
                  <a:srgbClr val="000000"/>
                </a:solidFill>
              </a:rPr>
              <a:t>VISOKO TEMPERATURNE VODE 4</a:t>
            </a:r>
            <a:br>
              <a:rPr lang="en-US" sz="2400" b="1" dirty="0" smtClean="0">
                <a:solidFill>
                  <a:srgbClr val="000000"/>
                </a:solidFill>
              </a:rPr>
            </a:br>
            <a:r>
              <a:rPr lang="en-US" sz="2400" b="1" dirty="0" smtClean="0">
                <a:solidFill>
                  <a:srgbClr val="000000"/>
                </a:solidFill>
              </a:rPr>
              <a:t>MAČVA</a:t>
            </a:r>
            <a:endParaRPr lang="en-US" sz="2400" b="1" dirty="0">
              <a:solidFill>
                <a:srgbClr val="000000"/>
              </a:solidFill>
            </a:endParaRPr>
          </a:p>
        </p:txBody>
      </p:sp>
    </p:spTree>
    <p:extLst>
      <p:ext uri="{BB962C8B-B14F-4D97-AF65-F5344CB8AC3E}">
        <p14:creationId xmlns:p14="http://schemas.microsoft.com/office/powerpoint/2010/main" val="2499109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1-11 at 9.01.03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468" y="1409028"/>
            <a:ext cx="3796771" cy="3087662"/>
          </a:xfrm>
          <a:prstGeom prst="rect">
            <a:avLst/>
          </a:prstGeom>
        </p:spPr>
      </p:pic>
      <p:graphicFrame>
        <p:nvGraphicFramePr>
          <p:cNvPr id="4" name="Chart 3"/>
          <p:cNvGraphicFramePr/>
          <p:nvPr>
            <p:extLst>
              <p:ext uri="{D42A27DB-BD31-4B8C-83A1-F6EECF244321}">
                <p14:modId xmlns:p14="http://schemas.microsoft.com/office/powerpoint/2010/main" val="3325897055"/>
              </p:ext>
            </p:extLst>
          </p:nvPr>
        </p:nvGraphicFramePr>
        <p:xfrm>
          <a:off x="2426682" y="4796915"/>
          <a:ext cx="4209225" cy="188247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Screen Shot 2014-11-08 at 11.36.51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409028"/>
            <a:ext cx="3874541" cy="3083057"/>
          </a:xfrm>
          <a:prstGeom prst="rect">
            <a:avLst/>
          </a:prstGeom>
        </p:spPr>
      </p:pic>
      <p:pic>
        <p:nvPicPr>
          <p:cNvPr id="8" name="Picture 7" descr="Srbija.bmp"/>
          <p:cNvPicPr>
            <a:picLocks noChangeAspect="1"/>
          </p:cNvPicPr>
          <p:nvPr/>
        </p:nvPicPr>
        <p:blipFill>
          <a:blip r:embed="rId5" cstate="print"/>
          <a:stretch>
            <a:fillRect/>
          </a:stretch>
        </p:blipFill>
        <p:spPr>
          <a:xfrm>
            <a:off x="438184" y="5069732"/>
            <a:ext cx="1060965" cy="1443249"/>
          </a:xfrm>
          <a:prstGeom prst="rect">
            <a:avLst/>
          </a:prstGeom>
        </p:spPr>
      </p:pic>
      <p:cxnSp>
        <p:nvCxnSpPr>
          <p:cNvPr id="9" name="Straight Arrow Connector 8"/>
          <p:cNvCxnSpPr>
            <a:stCxn id="3" idx="7"/>
          </p:cNvCxnSpPr>
          <p:nvPr/>
        </p:nvCxnSpPr>
        <p:spPr>
          <a:xfrm flipV="1">
            <a:off x="900126" y="4492085"/>
            <a:ext cx="977479" cy="6900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595269" y="5133743"/>
            <a:ext cx="357162" cy="33016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482183" y="921603"/>
            <a:ext cx="4738017" cy="830997"/>
          </a:xfrm>
          <a:prstGeom prst="rect">
            <a:avLst/>
          </a:prstGeom>
          <a:noFill/>
        </p:spPr>
        <p:txBody>
          <a:bodyPr wrap="square" rtlCol="0">
            <a:spAutoFit/>
          </a:bodyPr>
          <a:lstStyle/>
          <a:p>
            <a:pPr algn="ctr"/>
            <a:r>
              <a:rPr lang="en-US" sz="1500" b="1" dirty="0" smtClean="0">
                <a:solidFill>
                  <a:srgbClr val="000000"/>
                </a:solidFill>
              </a:rPr>
              <a:t>KARTA TEMPERATURA NA </a:t>
            </a:r>
          </a:p>
          <a:p>
            <a:pPr algn="ctr"/>
            <a:r>
              <a:rPr lang="en-US" sz="1500" b="1" dirty="0" smtClean="0">
                <a:solidFill>
                  <a:srgbClr val="000000"/>
                </a:solidFill>
              </a:rPr>
              <a:t>DUBINI OD 500 m</a:t>
            </a:r>
          </a:p>
          <a:p>
            <a:pPr marL="285750" indent="-285750">
              <a:buFont typeface="Arial"/>
              <a:buChar char="•"/>
            </a:pPr>
            <a:endParaRPr lang="en-US" dirty="0"/>
          </a:p>
        </p:txBody>
      </p:sp>
      <p:sp>
        <p:nvSpPr>
          <p:cNvPr id="11" name="TextBox 10"/>
          <p:cNvSpPr txBox="1"/>
          <p:nvPr/>
        </p:nvSpPr>
        <p:spPr>
          <a:xfrm>
            <a:off x="76200" y="990600"/>
            <a:ext cx="4738017" cy="830997"/>
          </a:xfrm>
          <a:prstGeom prst="rect">
            <a:avLst/>
          </a:prstGeom>
          <a:noFill/>
        </p:spPr>
        <p:txBody>
          <a:bodyPr wrap="square" rtlCol="0">
            <a:spAutoFit/>
          </a:bodyPr>
          <a:lstStyle/>
          <a:p>
            <a:pPr algn="ctr"/>
            <a:r>
              <a:rPr lang="en-US" sz="1500" b="1" dirty="0" smtClean="0">
                <a:solidFill>
                  <a:srgbClr val="000000"/>
                </a:solidFill>
              </a:rPr>
              <a:t>KARTA GUSTINE </a:t>
            </a:r>
          </a:p>
          <a:p>
            <a:pPr algn="ctr"/>
            <a:r>
              <a:rPr lang="en-US" sz="1500" b="1" dirty="0" smtClean="0">
                <a:solidFill>
                  <a:srgbClr val="000000"/>
                </a:solidFill>
              </a:rPr>
              <a:t>TERESTRIČKOG TOPLOTNOG TOKA</a:t>
            </a:r>
          </a:p>
          <a:p>
            <a:pPr marL="285750" indent="-285750">
              <a:buFont typeface="Arial"/>
              <a:buChar char="•"/>
            </a:pPr>
            <a:endParaRPr lang="en-US" dirty="0"/>
          </a:p>
        </p:txBody>
      </p:sp>
      <p:sp>
        <p:nvSpPr>
          <p:cNvPr id="12" name="Title 1"/>
          <p:cNvSpPr>
            <a:spLocks noGrp="1"/>
          </p:cNvSpPr>
          <p:nvPr>
            <p:ph type="title"/>
          </p:nvPr>
        </p:nvSpPr>
        <p:spPr>
          <a:xfrm>
            <a:off x="1371600" y="304800"/>
            <a:ext cx="6553200" cy="591280"/>
          </a:xfrm>
        </p:spPr>
        <p:txBody>
          <a:bodyPr>
            <a:normAutofit fontScale="90000"/>
          </a:bodyPr>
          <a:lstStyle/>
          <a:p>
            <a:r>
              <a:rPr lang="en-US" sz="2400" b="1" dirty="0" smtClean="0">
                <a:solidFill>
                  <a:srgbClr val="000000"/>
                </a:solidFill>
              </a:rPr>
              <a:t>VISOKO TEMPERATURNE VODE 5</a:t>
            </a:r>
            <a:br>
              <a:rPr lang="en-US" sz="2400" b="1" dirty="0" smtClean="0">
                <a:solidFill>
                  <a:srgbClr val="000000"/>
                </a:solidFill>
              </a:rPr>
            </a:br>
            <a:r>
              <a:rPr lang="en-US" sz="2400" b="1" dirty="0" smtClean="0">
                <a:solidFill>
                  <a:srgbClr val="000000"/>
                </a:solidFill>
              </a:rPr>
              <a:t>VOJVODINA</a:t>
            </a:r>
            <a:endParaRPr lang="en-US" sz="2400" b="1" dirty="0">
              <a:solidFill>
                <a:srgbClr val="000000"/>
              </a:solidFill>
            </a:endParaRPr>
          </a:p>
        </p:txBody>
      </p:sp>
    </p:spTree>
    <p:extLst>
      <p:ext uri="{BB962C8B-B14F-4D97-AF65-F5344CB8AC3E}">
        <p14:creationId xmlns:p14="http://schemas.microsoft.com/office/powerpoint/2010/main" val="3177622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Rectangle 10"/>
          <p:cNvSpPr>
            <a:spLocks noChangeArrowheads="1"/>
          </p:cNvSpPr>
          <p:nvPr/>
        </p:nvSpPr>
        <p:spPr bwMode="auto">
          <a:xfrm>
            <a:off x="5435600" y="4652963"/>
            <a:ext cx="3563938" cy="1871662"/>
          </a:xfrm>
          <a:prstGeom prst="rect">
            <a:avLst/>
          </a:prstGeom>
          <a:solidFill>
            <a:schemeClr val="accent1">
              <a:alpha val="34000"/>
            </a:schemeClr>
          </a:solidFill>
          <a:ln w="9525">
            <a:solidFill>
              <a:schemeClr val="tx1"/>
            </a:solidFill>
            <a:miter lim="800000"/>
            <a:headEnd/>
            <a:tailEnd/>
          </a:ln>
          <a:effectLst/>
        </p:spPr>
        <p:txBody>
          <a:bodyPr wrap="none" anchor="ctr"/>
          <a:lstStyle/>
          <a:p>
            <a:endParaRPr lang="en-US"/>
          </a:p>
        </p:txBody>
      </p:sp>
      <p:sp>
        <p:nvSpPr>
          <p:cNvPr id="22530" name="Rectangle 2"/>
          <p:cNvSpPr>
            <a:spLocks noGrp="1" noChangeArrowheads="1"/>
          </p:cNvSpPr>
          <p:nvPr>
            <p:ph type="ctrTitle"/>
          </p:nvPr>
        </p:nvSpPr>
        <p:spPr>
          <a:xfrm>
            <a:off x="762000" y="609600"/>
            <a:ext cx="8153400" cy="609600"/>
          </a:xfrm>
        </p:spPr>
        <p:txBody>
          <a:bodyPr>
            <a:normAutofit fontScale="90000"/>
          </a:bodyPr>
          <a:lstStyle/>
          <a:p>
            <a:pPr algn="ctr"/>
            <a:r>
              <a:rPr lang="sr-Latn-CS" sz="2200" b="1" dirty="0" smtClean="0">
                <a:effectLst/>
                <a:cs typeface="Times New Roman" pitchFamily="18" charset="0"/>
              </a:rPr>
              <a:t>SUBGEOTERMALNA ENERGIJA 1</a:t>
            </a:r>
            <a:br>
              <a:rPr lang="sr-Latn-CS" sz="2200" b="1" dirty="0" smtClean="0">
                <a:effectLst/>
                <a:cs typeface="Times New Roman" pitchFamily="18" charset="0"/>
              </a:rPr>
            </a:br>
            <a:r>
              <a:rPr lang="sr-Latn-CS" sz="2200" b="1" dirty="0" smtClean="0">
                <a:effectLst/>
                <a:cs typeface="Times New Roman" pitchFamily="18" charset="0"/>
              </a:rPr>
              <a:t/>
            </a:r>
            <a:br>
              <a:rPr lang="sr-Latn-CS" sz="2200" b="1" dirty="0" smtClean="0">
                <a:effectLst/>
                <a:cs typeface="Times New Roman" pitchFamily="18" charset="0"/>
              </a:rPr>
            </a:br>
            <a:r>
              <a:rPr lang="sr-Latn-CS" sz="2200" b="1" dirty="0" smtClean="0">
                <a:effectLst/>
                <a:cs typeface="Times New Roman" pitchFamily="18" charset="0"/>
              </a:rPr>
              <a:t>MOGUĆNOSTI KORIŠĆENJA </a:t>
            </a:r>
            <a:r>
              <a:rPr lang="sr-Latn-CS" sz="2200" b="1" dirty="0">
                <a:effectLst/>
                <a:cs typeface="Times New Roman" pitchFamily="18" charset="0"/>
              </a:rPr>
              <a:t>TOPLOTNIH PUMPI</a:t>
            </a:r>
            <a:endParaRPr lang="sr-Latn-CS" sz="2200" b="1" dirty="0">
              <a:cs typeface="Times New Roman" pitchFamily="18" charset="0"/>
            </a:endParaRPr>
          </a:p>
        </p:txBody>
      </p:sp>
      <p:sp>
        <p:nvSpPr>
          <p:cNvPr id="22533" name="Line 5"/>
          <p:cNvSpPr>
            <a:spLocks noChangeShapeType="1"/>
          </p:cNvSpPr>
          <p:nvPr/>
        </p:nvSpPr>
        <p:spPr bwMode="auto">
          <a:xfrm>
            <a:off x="5076825" y="6381750"/>
            <a:ext cx="0" cy="0"/>
          </a:xfrm>
          <a:prstGeom prst="line">
            <a:avLst/>
          </a:prstGeom>
          <a:noFill/>
          <a:ln w="9525">
            <a:solidFill>
              <a:schemeClr val="tx1"/>
            </a:solidFill>
            <a:round/>
            <a:headEnd/>
            <a:tailEnd/>
          </a:ln>
          <a:effectLst/>
        </p:spPr>
        <p:txBody>
          <a:bodyPr/>
          <a:lstStyle/>
          <a:p>
            <a:endParaRPr lang="en-US"/>
          </a:p>
        </p:txBody>
      </p:sp>
      <p:sp>
        <p:nvSpPr>
          <p:cNvPr id="22537" name="Rectangle 9"/>
          <p:cNvSpPr>
            <a:spLocks noChangeArrowheads="1"/>
          </p:cNvSpPr>
          <p:nvPr/>
        </p:nvSpPr>
        <p:spPr bwMode="auto">
          <a:xfrm>
            <a:off x="0" y="2109788"/>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22536" name="Object 8"/>
          <p:cNvGraphicFramePr>
            <a:graphicFrameLocks noChangeAspect="1"/>
          </p:cNvGraphicFramePr>
          <p:nvPr/>
        </p:nvGraphicFramePr>
        <p:xfrm>
          <a:off x="5292725" y="4772025"/>
          <a:ext cx="3908425" cy="2041525"/>
        </p:xfrm>
        <a:graphic>
          <a:graphicData uri="http://schemas.openxmlformats.org/presentationml/2006/ole">
            <mc:AlternateContent xmlns:mc="http://schemas.openxmlformats.org/markup-compatibility/2006">
              <mc:Choice xmlns:v="urn:schemas-microsoft-com:vml" Requires="v">
                <p:oleObj spid="_x0000_s7287" r:id="rId3" imgW="12810960" imgH="6134040" progId="">
                  <p:embed/>
                </p:oleObj>
              </mc:Choice>
              <mc:Fallback>
                <p:oleObj r:id="rId3" imgW="12810960" imgH="6134040" progId="">
                  <p:embed/>
                  <p:pic>
                    <p:nvPicPr>
                      <p:cNvPr id="0" name="Picture 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22481" t="17020" r="53476" b="56752"/>
                      <a:stretch>
                        <a:fillRect/>
                      </a:stretch>
                    </p:blipFill>
                    <p:spPr bwMode="auto">
                      <a:xfrm>
                        <a:off x="5292725" y="4772025"/>
                        <a:ext cx="3908425" cy="204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53" name="Text Box 25"/>
          <p:cNvSpPr txBox="1">
            <a:spLocks noChangeArrowheads="1"/>
          </p:cNvSpPr>
          <p:nvPr/>
        </p:nvSpPr>
        <p:spPr bwMode="auto">
          <a:xfrm>
            <a:off x="2590800" y="1558766"/>
            <a:ext cx="5129212" cy="2708434"/>
          </a:xfrm>
          <a:prstGeom prst="rect">
            <a:avLst/>
          </a:prstGeom>
          <a:noFill/>
          <a:ln w="9525">
            <a:noFill/>
            <a:miter lim="800000"/>
            <a:headEnd/>
            <a:tailEnd/>
          </a:ln>
          <a:effectLst/>
        </p:spPr>
        <p:txBody>
          <a:bodyPr wrap="square">
            <a:spAutoFit/>
          </a:bodyPr>
          <a:lstStyle/>
          <a:p>
            <a:pPr>
              <a:spcBef>
                <a:spcPct val="50000"/>
              </a:spcBef>
              <a:buClr>
                <a:srgbClr val="FF0066"/>
              </a:buClr>
              <a:buFont typeface="Wingdings" pitchFamily="2" charset="2"/>
              <a:buChar char="ü"/>
            </a:pPr>
            <a:r>
              <a:rPr lang="sr-Latn-CS" sz="2000" b="1" dirty="0">
                <a:solidFill>
                  <a:schemeClr val="folHlink"/>
                </a:solidFill>
                <a:latin typeface="Times New Roman" pitchFamily="18" charset="0"/>
                <a:cs typeface="Times New Roman" pitchFamily="18" charset="0"/>
              </a:rPr>
              <a:t> 70 miliona instaliranih pumpi do 2020 god.</a:t>
            </a:r>
          </a:p>
          <a:p>
            <a:pPr>
              <a:spcBef>
                <a:spcPct val="50000"/>
              </a:spcBef>
              <a:buClr>
                <a:srgbClr val="FF0066"/>
              </a:buClr>
              <a:buFont typeface="Wingdings" pitchFamily="2" charset="2"/>
              <a:buChar char="ü"/>
            </a:pPr>
            <a:r>
              <a:rPr lang="sr-Latn-CS" sz="2000" b="1" dirty="0">
                <a:solidFill>
                  <a:schemeClr val="folHlink"/>
                </a:solidFill>
                <a:latin typeface="Times New Roman" pitchFamily="18" charset="0"/>
                <a:cs typeface="Times New Roman" pitchFamily="18" charset="0"/>
              </a:rPr>
              <a:t>20.5% od GHG redukcionog plana do 2012 god.</a:t>
            </a:r>
          </a:p>
          <a:p>
            <a:pPr>
              <a:spcBef>
                <a:spcPct val="50000"/>
              </a:spcBef>
              <a:buClr>
                <a:srgbClr val="FF0066"/>
              </a:buClr>
              <a:buFont typeface="Wingdings" pitchFamily="2" charset="2"/>
              <a:buChar char="ü"/>
            </a:pPr>
            <a:r>
              <a:rPr lang="sr-Latn-CS" sz="2000" b="1" dirty="0">
                <a:solidFill>
                  <a:schemeClr val="folHlink"/>
                </a:solidFill>
                <a:latin typeface="Times New Roman" pitchFamily="18" charset="0"/>
                <a:cs typeface="Times New Roman" pitchFamily="18" charset="0"/>
              </a:rPr>
              <a:t>21.5% od GHG redukcionog plana do 2020 god.</a:t>
            </a:r>
          </a:p>
          <a:p>
            <a:pPr>
              <a:spcBef>
                <a:spcPct val="50000"/>
              </a:spcBef>
              <a:buClr>
                <a:srgbClr val="FF0066"/>
              </a:buClr>
              <a:buFont typeface="Wingdings" pitchFamily="2" charset="2"/>
              <a:buChar char="ü"/>
            </a:pPr>
            <a:r>
              <a:rPr lang="sr-Latn-CS" sz="2000" b="1" dirty="0">
                <a:solidFill>
                  <a:schemeClr val="folHlink"/>
                </a:solidFill>
                <a:latin typeface="Times New Roman" pitchFamily="18" charset="0"/>
                <a:cs typeface="Times New Roman" pitchFamily="18" charset="0"/>
              </a:rPr>
              <a:t>30% cilja za obnovljivu </a:t>
            </a:r>
            <a:r>
              <a:rPr lang="sr-Latn-CS" sz="2000" b="1" dirty="0" smtClean="0">
                <a:solidFill>
                  <a:schemeClr val="folHlink"/>
                </a:solidFill>
                <a:latin typeface="Times New Roman" pitchFamily="18" charset="0"/>
                <a:cs typeface="Times New Roman" pitchFamily="18" charset="0"/>
              </a:rPr>
              <a:t>energiju </a:t>
            </a:r>
            <a:r>
              <a:rPr lang="sr-Latn-CS" sz="2000" b="1" dirty="0">
                <a:solidFill>
                  <a:schemeClr val="folHlink"/>
                </a:solidFill>
                <a:latin typeface="Times New Roman" pitchFamily="18" charset="0"/>
                <a:cs typeface="Times New Roman" pitchFamily="18" charset="0"/>
              </a:rPr>
              <a:t>u 2020 </a:t>
            </a:r>
            <a:r>
              <a:rPr lang="sr-Latn-CS" sz="2000" b="1" dirty="0" smtClean="0">
                <a:solidFill>
                  <a:schemeClr val="folHlink"/>
                </a:solidFill>
                <a:latin typeface="Times New Roman" pitchFamily="18" charset="0"/>
                <a:cs typeface="Times New Roman" pitchFamily="18" charset="0"/>
              </a:rPr>
              <a:t>god. u </a:t>
            </a:r>
            <a:r>
              <a:rPr lang="sr-Latn-CS" sz="2000" b="1" dirty="0">
                <a:solidFill>
                  <a:schemeClr val="folHlink"/>
                </a:solidFill>
                <a:latin typeface="Times New Roman" pitchFamily="18" charset="0"/>
                <a:cs typeface="Times New Roman" pitchFamily="18" charset="0"/>
              </a:rPr>
              <a:t>EU predstavljaće toplotne pumpe!</a:t>
            </a:r>
          </a:p>
        </p:txBody>
      </p:sp>
      <p:graphicFrame>
        <p:nvGraphicFramePr>
          <p:cNvPr id="7171" name="Object 3"/>
          <p:cNvGraphicFramePr>
            <a:graphicFrameLocks noChangeAspect="1"/>
          </p:cNvGraphicFramePr>
          <p:nvPr/>
        </p:nvGraphicFramePr>
        <p:xfrm>
          <a:off x="-609600" y="4273550"/>
          <a:ext cx="6337300" cy="2584450"/>
        </p:xfrm>
        <a:graphic>
          <a:graphicData uri="http://schemas.openxmlformats.org/presentationml/2006/ole">
            <mc:AlternateContent xmlns:mc="http://schemas.openxmlformats.org/markup-compatibility/2006">
              <mc:Choice xmlns:v="urn:schemas-microsoft-com:vml" Requires="v">
                <p:oleObj spid="_x0000_s7288" r:id="rId5" imgW="10563120" imgH="6134040" progId="">
                  <p:embed/>
                </p:oleObj>
              </mc:Choice>
              <mc:Fallback>
                <p:oleObj r:id="rId5" imgW="10563120" imgH="6134040" progId="">
                  <p:embed/>
                  <p:pic>
                    <p:nvPicPr>
                      <p:cNvPr id="0" name="Picture 3"/>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27264" t="41083" r="30673" b="29344"/>
                      <a:stretch>
                        <a:fillRect/>
                      </a:stretch>
                    </p:blipFill>
                    <p:spPr bwMode="auto">
                      <a:xfrm>
                        <a:off x="-609600" y="4273550"/>
                        <a:ext cx="6337300"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2362200"/>
          </a:xfrm>
        </p:spPr>
        <p:txBody>
          <a:bodyPr>
            <a:normAutofit/>
          </a:bodyPr>
          <a:lstStyle/>
          <a:p>
            <a:pPr algn="ctr"/>
            <a:r>
              <a:rPr lang="sr-Latn-CS" sz="2400" b="1" dirty="0" smtClean="0">
                <a:solidFill>
                  <a:srgbClr val="FF0000"/>
                </a:solidFill>
              </a:rPr>
              <a:t>RUDARSKO-GEOLOŠKI FAKULTET</a:t>
            </a:r>
            <a:br>
              <a:rPr lang="sr-Latn-CS" sz="2400" b="1" dirty="0" smtClean="0">
                <a:solidFill>
                  <a:srgbClr val="FF0000"/>
                </a:solidFill>
              </a:rPr>
            </a:br>
            <a:r>
              <a:rPr lang="sr-Latn-CS" sz="2400" b="1" dirty="0" smtClean="0">
                <a:solidFill>
                  <a:srgbClr val="FF0000"/>
                </a:solidFill>
              </a:rPr>
              <a:t>DEPARTMAN ZA HIDROGEOLOGIJU</a:t>
            </a:r>
            <a:br>
              <a:rPr lang="sr-Latn-CS" sz="2400" b="1" dirty="0" smtClean="0">
                <a:solidFill>
                  <a:srgbClr val="FF0000"/>
                </a:solidFill>
              </a:rPr>
            </a:br>
            <a:r>
              <a:rPr lang="sr-Latn-CS" sz="2400" b="1" dirty="0" smtClean="0">
                <a:solidFill>
                  <a:srgbClr val="FF0000"/>
                </a:solidFill>
              </a:rPr>
              <a:t>LABORATORIJA ZA GEOTERMALNU ENERGIJU</a:t>
            </a:r>
            <a:br>
              <a:rPr lang="sr-Latn-CS" sz="2400" b="1" dirty="0" smtClean="0">
                <a:solidFill>
                  <a:srgbClr val="FF0000"/>
                </a:solidFill>
              </a:rPr>
            </a:br>
            <a:r>
              <a:rPr lang="sr-Latn-CS" sz="2400" dirty="0" smtClean="0"/>
              <a:t>           </a:t>
            </a:r>
            <a:r>
              <a:rPr lang="sr-Latn-CS" sz="2400" b="1" u="sng" dirty="0" smtClean="0"/>
              <a:t>Kontakt: 011-3346-000, </a:t>
            </a:r>
            <a:br>
              <a:rPr lang="sr-Latn-CS" sz="2400" b="1" u="sng" dirty="0" smtClean="0"/>
            </a:br>
            <a:r>
              <a:rPr lang="sr-Latn-CS" sz="2400" b="1" u="sng" dirty="0" smtClean="0"/>
              <a:t/>
            </a:r>
            <a:br>
              <a:rPr lang="sr-Latn-CS" sz="2400" b="1" u="sng" dirty="0" smtClean="0"/>
            </a:br>
            <a:r>
              <a:rPr lang="sr-Latn-CS" sz="2400" b="1" u="sng" dirty="0" smtClean="0"/>
              <a:t>e-mail</a:t>
            </a:r>
            <a:r>
              <a:rPr lang="sr-Latn-CS" sz="2400" b="1" u="sng" dirty="0" smtClean="0">
                <a:solidFill>
                  <a:schemeClr val="accent5">
                    <a:lumMod val="75000"/>
                  </a:schemeClr>
                </a:solidFill>
                <a:effectLst/>
              </a:rPr>
              <a:t>: </a:t>
            </a:r>
            <a:r>
              <a:rPr lang="sr-Latn-CS" sz="2400" b="1" u="sng" dirty="0" smtClean="0">
                <a:solidFill>
                  <a:schemeClr val="accent5">
                    <a:lumMod val="75000"/>
                  </a:schemeClr>
                </a:solidFill>
                <a:effectLst/>
                <a:hlinkClick r:id="rId2"/>
              </a:rPr>
              <a:t>dmilenic</a:t>
            </a:r>
            <a:r>
              <a:rPr lang="en-US" sz="2400" b="1" u="sng" dirty="0" smtClean="0">
                <a:solidFill>
                  <a:schemeClr val="accent5">
                    <a:lumMod val="75000"/>
                  </a:schemeClr>
                </a:solidFill>
                <a:effectLst/>
                <a:hlinkClick r:id="rId2"/>
              </a:rPr>
              <a:t>@</a:t>
            </a:r>
            <a:r>
              <a:rPr lang="sr-Latn-CS" sz="2400" b="1" u="sng" dirty="0" smtClean="0">
                <a:solidFill>
                  <a:schemeClr val="accent5">
                    <a:lumMod val="75000"/>
                  </a:schemeClr>
                </a:solidFill>
                <a:effectLst/>
                <a:hlinkClick r:id="rId2"/>
              </a:rPr>
              <a:t>yahoo.ie</a:t>
            </a:r>
            <a:endParaRPr lang="en-US" sz="2400" b="1" dirty="0"/>
          </a:p>
        </p:txBody>
      </p:sp>
      <p:pic>
        <p:nvPicPr>
          <p:cNvPr id="3" name="Picture 2" descr="IMG-20120804-0079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2819400"/>
            <a:ext cx="5130800" cy="3848100"/>
          </a:xfrm>
          <a:prstGeom prst="rect">
            <a:avLst/>
          </a:prstGeom>
        </p:spPr>
      </p:pic>
      <p:sp>
        <p:nvSpPr>
          <p:cNvPr id="4" name="TextBox 3"/>
          <p:cNvSpPr txBox="1"/>
          <p:nvPr/>
        </p:nvSpPr>
        <p:spPr>
          <a:xfrm>
            <a:off x="685800" y="2895600"/>
            <a:ext cx="3211135" cy="3416320"/>
          </a:xfrm>
          <a:prstGeom prst="rect">
            <a:avLst/>
          </a:prstGeom>
          <a:noFill/>
        </p:spPr>
        <p:txBody>
          <a:bodyPr wrap="none" rtlCol="0">
            <a:spAutoFit/>
          </a:bodyPr>
          <a:lstStyle/>
          <a:p>
            <a:r>
              <a:rPr lang="en-US" b="1" u="sng" dirty="0" err="1" smtClean="0"/>
              <a:t>Rukovodilac</a:t>
            </a:r>
            <a:r>
              <a:rPr lang="en-US" b="1" u="sng" dirty="0" smtClean="0"/>
              <a:t> </a:t>
            </a:r>
            <a:r>
              <a:rPr lang="en-US" b="1" u="sng" dirty="0" err="1" smtClean="0"/>
              <a:t>Laboratorije</a:t>
            </a:r>
            <a:r>
              <a:rPr lang="en-US" b="1" u="sng" dirty="0" smtClean="0"/>
              <a:t>:</a:t>
            </a:r>
          </a:p>
          <a:p>
            <a:endParaRPr lang="en-US" b="1" dirty="0"/>
          </a:p>
          <a:p>
            <a:r>
              <a:rPr lang="en-US" b="1" dirty="0" smtClean="0"/>
              <a:t>Prof. </a:t>
            </a:r>
            <a:r>
              <a:rPr lang="en-US" b="1" dirty="0" err="1" smtClean="0"/>
              <a:t>dr</a:t>
            </a:r>
            <a:r>
              <a:rPr lang="en-US" b="1" dirty="0" smtClean="0"/>
              <a:t> Dejan </a:t>
            </a:r>
            <a:r>
              <a:rPr lang="en-US" b="1" dirty="0" err="1" smtClean="0"/>
              <a:t>Milenić</a:t>
            </a:r>
            <a:endParaRPr lang="en-US" b="1" dirty="0" smtClean="0"/>
          </a:p>
          <a:p>
            <a:endParaRPr lang="en-US" b="1" dirty="0"/>
          </a:p>
          <a:p>
            <a:r>
              <a:rPr lang="en-US" b="1" u="sng" dirty="0" err="1" smtClean="0"/>
              <a:t>Saradnici</a:t>
            </a:r>
            <a:r>
              <a:rPr lang="en-US" b="1" u="sng" dirty="0" smtClean="0"/>
              <a:t>:</a:t>
            </a:r>
          </a:p>
          <a:p>
            <a:endParaRPr lang="en-US" b="1" dirty="0" smtClean="0"/>
          </a:p>
          <a:p>
            <a:r>
              <a:rPr lang="en-US" b="1" dirty="0" err="1" smtClean="0"/>
              <a:t>Dr</a:t>
            </a:r>
            <a:r>
              <a:rPr lang="en-US" b="1" dirty="0" smtClean="0"/>
              <a:t>  Ana </a:t>
            </a:r>
            <a:r>
              <a:rPr lang="en-US" b="1" dirty="0" err="1" smtClean="0"/>
              <a:t>Vranješ</a:t>
            </a:r>
            <a:endParaRPr lang="en-US" b="1" dirty="0" smtClean="0"/>
          </a:p>
          <a:p>
            <a:r>
              <a:rPr lang="en-US" b="1" dirty="0" err="1" smtClean="0"/>
              <a:t>Đuro</a:t>
            </a:r>
            <a:r>
              <a:rPr lang="en-US" b="1" dirty="0" smtClean="0"/>
              <a:t> </a:t>
            </a:r>
            <a:r>
              <a:rPr lang="en-US" b="1" dirty="0" err="1" smtClean="0"/>
              <a:t>Milanković</a:t>
            </a:r>
            <a:r>
              <a:rPr lang="en-US" b="1" dirty="0" smtClean="0"/>
              <a:t>, Dipl. </a:t>
            </a:r>
            <a:r>
              <a:rPr lang="en-US" b="1" dirty="0" err="1" smtClean="0"/>
              <a:t>Inž</a:t>
            </a:r>
            <a:r>
              <a:rPr lang="en-US" b="1" dirty="0" smtClean="0"/>
              <a:t>.</a:t>
            </a:r>
          </a:p>
          <a:p>
            <a:r>
              <a:rPr lang="en-US" b="1" dirty="0" err="1" smtClean="0"/>
              <a:t>Nevena</a:t>
            </a:r>
            <a:r>
              <a:rPr lang="en-US" b="1" dirty="0" smtClean="0"/>
              <a:t> </a:t>
            </a:r>
            <a:r>
              <a:rPr lang="en-US" b="1" dirty="0" err="1" smtClean="0"/>
              <a:t>Savić</a:t>
            </a:r>
            <a:r>
              <a:rPr lang="en-US" b="1" dirty="0" smtClean="0"/>
              <a:t>, </a:t>
            </a:r>
            <a:r>
              <a:rPr lang="en-US" b="1" dirty="0"/>
              <a:t>Dipl. </a:t>
            </a:r>
            <a:r>
              <a:rPr lang="en-US" b="1" dirty="0" err="1"/>
              <a:t>Inž</a:t>
            </a:r>
            <a:r>
              <a:rPr lang="en-US" b="1" dirty="0" smtClean="0"/>
              <a:t>.</a:t>
            </a:r>
          </a:p>
          <a:p>
            <a:r>
              <a:rPr lang="en-US" b="1" dirty="0" err="1" smtClean="0"/>
              <a:t>Nenad</a:t>
            </a:r>
            <a:r>
              <a:rPr lang="en-US" b="1" dirty="0" smtClean="0"/>
              <a:t> </a:t>
            </a:r>
            <a:r>
              <a:rPr lang="en-US" b="1" dirty="0" err="1" smtClean="0"/>
              <a:t>Doroslovac</a:t>
            </a:r>
            <a:r>
              <a:rPr lang="en-US" b="1" dirty="0" smtClean="0"/>
              <a:t>, </a:t>
            </a:r>
            <a:r>
              <a:rPr lang="en-US" b="1" dirty="0"/>
              <a:t>Dipl. </a:t>
            </a:r>
            <a:r>
              <a:rPr lang="en-US" b="1" dirty="0" err="1"/>
              <a:t>Inž</a:t>
            </a:r>
            <a:r>
              <a:rPr lang="en-US" b="1" dirty="0" smtClean="0"/>
              <a:t>.</a:t>
            </a:r>
          </a:p>
          <a:p>
            <a:r>
              <a:rPr lang="en-US" b="1" dirty="0" err="1" smtClean="0"/>
              <a:t>Bojan</a:t>
            </a:r>
            <a:r>
              <a:rPr lang="en-US" b="1" dirty="0" smtClean="0"/>
              <a:t> </a:t>
            </a:r>
            <a:r>
              <a:rPr lang="en-US" b="1" dirty="0" err="1" smtClean="0"/>
              <a:t>Dončev</a:t>
            </a:r>
            <a:r>
              <a:rPr lang="en-US" b="1" dirty="0" smtClean="0"/>
              <a:t>, </a:t>
            </a:r>
            <a:r>
              <a:rPr lang="en-US" b="1" dirty="0"/>
              <a:t>Dipl. </a:t>
            </a:r>
            <a:r>
              <a:rPr lang="en-US" b="1" dirty="0" err="1"/>
              <a:t>Inž</a:t>
            </a:r>
            <a:r>
              <a:rPr lang="en-US" b="1" dirty="0" smtClean="0"/>
              <a:t>.</a:t>
            </a:r>
          </a:p>
          <a:p>
            <a:r>
              <a:rPr lang="en-US" b="1" dirty="0" smtClean="0"/>
              <a:t>Milan </a:t>
            </a:r>
            <a:r>
              <a:rPr lang="en-US" b="1" dirty="0" err="1" smtClean="0"/>
              <a:t>Vukićević</a:t>
            </a:r>
            <a:r>
              <a:rPr lang="en-US" b="1" dirty="0" smtClean="0"/>
              <a:t>, </a:t>
            </a:r>
            <a:r>
              <a:rPr lang="en-US" b="1" dirty="0"/>
              <a:t>Dipl. </a:t>
            </a:r>
            <a:r>
              <a:rPr lang="en-US" b="1" dirty="0" err="1"/>
              <a:t>Inž</a:t>
            </a:r>
            <a:r>
              <a:rPr lang="en-US" b="1" dirty="0"/>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762000" y="228600"/>
            <a:ext cx="8153400" cy="609600"/>
          </a:xfrm>
        </p:spPr>
        <p:txBody>
          <a:bodyPr>
            <a:normAutofit fontScale="90000"/>
          </a:bodyPr>
          <a:lstStyle/>
          <a:p>
            <a:pPr algn="ctr"/>
            <a:r>
              <a:rPr lang="sr-Latn-CS" sz="2800" b="1" dirty="0">
                <a:effectLst/>
                <a:cs typeface="Times New Roman" pitchFamily="18" charset="0"/>
              </a:rPr>
              <a:t>SUBGEOTERMALNA ENERGIJA </a:t>
            </a:r>
            <a:r>
              <a:rPr lang="sr-Latn-CS" sz="2800" b="1" dirty="0" smtClean="0">
                <a:effectLst/>
                <a:cs typeface="Times New Roman" pitchFamily="18" charset="0"/>
              </a:rPr>
              <a:t>2</a:t>
            </a:r>
            <a:r>
              <a:rPr lang="sr-Latn-CS" sz="2800" b="1" dirty="0">
                <a:effectLst/>
                <a:cs typeface="Times New Roman" pitchFamily="18" charset="0"/>
              </a:rPr>
              <a:t/>
            </a:r>
            <a:br>
              <a:rPr lang="sr-Latn-CS" sz="2800" b="1" dirty="0">
                <a:effectLst/>
                <a:cs typeface="Times New Roman" pitchFamily="18" charset="0"/>
              </a:rPr>
            </a:br>
            <a:r>
              <a:rPr lang="sr-Latn-CS" sz="2600" b="1" dirty="0" smtClean="0">
                <a:effectLst/>
                <a:cs typeface="Times New Roman" pitchFamily="18" charset="0"/>
              </a:rPr>
              <a:t>NAČINI KORIŠĆENJA </a:t>
            </a:r>
            <a:r>
              <a:rPr lang="sr-Latn-CS" sz="2600" b="1" dirty="0">
                <a:effectLst/>
                <a:cs typeface="Times New Roman" pitchFamily="18" charset="0"/>
              </a:rPr>
              <a:t>TOPLOTNIH PUMPI</a:t>
            </a:r>
            <a:endParaRPr lang="sr-Latn-CS" sz="2600" b="1" dirty="0">
              <a:cs typeface="Times New Roman" pitchFamily="18" charset="0"/>
            </a:endParaRPr>
          </a:p>
        </p:txBody>
      </p:sp>
      <p:pic>
        <p:nvPicPr>
          <p:cNvPr id="5" name="Picture 4" descr="3D model terena istrazivanja.bmp"/>
          <p:cNvPicPr>
            <a:picLocks noChangeAspect="1"/>
          </p:cNvPicPr>
          <p:nvPr/>
        </p:nvPicPr>
        <p:blipFill>
          <a:blip r:embed="rId2" cstate="print"/>
          <a:stretch>
            <a:fillRect/>
          </a:stretch>
        </p:blipFill>
        <p:spPr>
          <a:xfrm>
            <a:off x="685800" y="914400"/>
            <a:ext cx="2819400" cy="2723988"/>
          </a:xfrm>
          <a:prstGeom prst="rect">
            <a:avLst/>
          </a:prstGeom>
        </p:spPr>
      </p:pic>
      <p:cxnSp>
        <p:nvCxnSpPr>
          <p:cNvPr id="7" name="Elbow Connector 6"/>
          <p:cNvCxnSpPr/>
          <p:nvPr/>
        </p:nvCxnSpPr>
        <p:spPr>
          <a:xfrm>
            <a:off x="3962400" y="4876800"/>
            <a:ext cx="914400" cy="914400"/>
          </a:xfrm>
          <a:prstGeom prst="bentConnector3">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Rectangle 2"/>
          <p:cNvSpPr txBox="1">
            <a:spLocks noChangeArrowheads="1"/>
          </p:cNvSpPr>
          <p:nvPr/>
        </p:nvSpPr>
        <p:spPr>
          <a:xfrm>
            <a:off x="4800600" y="1143000"/>
            <a:ext cx="4038600" cy="990600"/>
          </a:xfrm>
          <a:prstGeom prst="rect">
            <a:avLst/>
          </a:prstGeom>
        </p:spPr>
        <p:txBody>
          <a:bodyPr anchor="b">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r-Latn-CS" sz="2600" b="1" i="0" u="none" strike="noStrike" kern="1200" cap="none" spc="0" normalizeH="0" baseline="0" noProof="0" dirty="0" smtClean="0">
                <a:ln>
                  <a:noFill/>
                </a:ln>
                <a:solidFill>
                  <a:schemeClr val="tx2">
                    <a:satMod val="130000"/>
                  </a:schemeClr>
                </a:solidFill>
                <a:effectLst/>
                <a:uLnTx/>
                <a:uFillTx/>
                <a:latin typeface="+mj-lt"/>
                <a:ea typeface="+mj-ea"/>
                <a:cs typeface="Times New Roman" pitchFamily="18" charset="0"/>
              </a:rPr>
              <a:t>HIDROGEOLOŠKA</a:t>
            </a:r>
          </a:p>
          <a:p>
            <a:pPr marL="0" marR="0" lvl="0" indent="0" algn="ctr" defTabSz="914400" rtl="0" eaLnBrk="1" fontAlgn="auto" latinLnBrk="0" hangingPunct="1">
              <a:lnSpc>
                <a:spcPct val="100000"/>
              </a:lnSpc>
              <a:spcBef>
                <a:spcPct val="0"/>
              </a:spcBef>
              <a:spcAft>
                <a:spcPts val="0"/>
              </a:spcAft>
              <a:buClrTx/>
              <a:buSzTx/>
              <a:buFontTx/>
              <a:buNone/>
              <a:tabLst/>
              <a:defRPr/>
            </a:pPr>
            <a:r>
              <a:rPr lang="sr-Latn-CS" sz="2600" b="1" dirty="0" smtClean="0">
                <a:solidFill>
                  <a:schemeClr val="tx2">
                    <a:satMod val="130000"/>
                  </a:schemeClr>
                </a:solidFill>
                <a:latin typeface="+mj-lt"/>
                <a:ea typeface="+mj-ea"/>
                <a:cs typeface="Times New Roman" pitchFamily="18" charset="0"/>
              </a:rPr>
              <a:t>I</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sr-Latn-CS" sz="2600" b="1"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Times New Roman" pitchFamily="18" charset="0"/>
              </a:rPr>
              <a:t>HIDROGEOTERMALNA</a:t>
            </a:r>
          </a:p>
          <a:p>
            <a:pPr marL="0" marR="0" lvl="0" indent="0" algn="ctr" defTabSz="914400" rtl="0" eaLnBrk="1" fontAlgn="auto" latinLnBrk="0" hangingPunct="1">
              <a:lnSpc>
                <a:spcPct val="100000"/>
              </a:lnSpc>
              <a:spcBef>
                <a:spcPct val="0"/>
              </a:spcBef>
              <a:spcAft>
                <a:spcPts val="0"/>
              </a:spcAft>
              <a:buClrTx/>
              <a:buSzTx/>
              <a:buFontTx/>
              <a:buNone/>
              <a:tabLst/>
              <a:defRPr/>
            </a:pPr>
            <a:r>
              <a:rPr lang="sr-Latn-CS" sz="26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ISTRAŽIVANJA</a:t>
            </a:r>
            <a:endParaRPr kumimoji="0" lang="sr-Latn-CS" sz="2600" b="1"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Times New Roman" pitchFamily="18" charset="0"/>
            </a:endParaRPr>
          </a:p>
        </p:txBody>
      </p:sp>
      <p:pic>
        <p:nvPicPr>
          <p:cNvPr id="9" name="Picture 8" descr="open loop.bmp"/>
          <p:cNvPicPr>
            <a:picLocks noChangeAspect="1"/>
          </p:cNvPicPr>
          <p:nvPr/>
        </p:nvPicPr>
        <p:blipFill>
          <a:blip r:embed="rId3" cstate="print"/>
          <a:stretch>
            <a:fillRect/>
          </a:stretch>
        </p:blipFill>
        <p:spPr>
          <a:xfrm>
            <a:off x="533400" y="3657600"/>
            <a:ext cx="2984500" cy="3035085"/>
          </a:xfrm>
          <a:prstGeom prst="rect">
            <a:avLst/>
          </a:prstGeom>
        </p:spPr>
      </p:pic>
      <p:pic>
        <p:nvPicPr>
          <p:cNvPr id="2" name="Picture 1" descr="clip_image004_0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3251200"/>
            <a:ext cx="5080000" cy="3302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46920"/>
            <a:ext cx="7391400" cy="591280"/>
          </a:xfrm>
        </p:spPr>
        <p:txBody>
          <a:bodyPr>
            <a:normAutofit fontScale="90000"/>
          </a:bodyPr>
          <a:lstStyle/>
          <a:p>
            <a:r>
              <a:rPr lang="sr-Latn-CS" sz="2400" b="1" dirty="0">
                <a:effectLst/>
                <a:cs typeface="Times New Roman" pitchFamily="18" charset="0"/>
              </a:rPr>
              <a:t>SUBGEOTERMALNA ENERGIJA </a:t>
            </a:r>
            <a:r>
              <a:rPr lang="sr-Latn-CS" sz="2400" b="1" dirty="0" smtClean="0">
                <a:effectLst/>
                <a:cs typeface="Times New Roman" pitchFamily="18" charset="0"/>
              </a:rPr>
              <a:t>3</a:t>
            </a:r>
            <a:r>
              <a:rPr lang="sr-Latn-CS" sz="2400" b="1" dirty="0">
                <a:effectLst/>
                <a:cs typeface="Times New Roman" pitchFamily="18" charset="0"/>
              </a:rPr>
              <a:t/>
            </a:r>
            <a:br>
              <a:rPr lang="sr-Latn-CS" sz="2400" b="1" dirty="0">
                <a:effectLst/>
                <a:cs typeface="Times New Roman" pitchFamily="18" charset="0"/>
              </a:rPr>
            </a:br>
            <a:r>
              <a:rPr lang="en-US" sz="2400" b="1" dirty="0" smtClean="0">
                <a:solidFill>
                  <a:srgbClr val="000000"/>
                </a:solidFill>
              </a:rPr>
              <a:t>SUBGEOTERMALNI POTENCIJAL SRBIJE</a:t>
            </a:r>
            <a:endParaRPr lang="en-US" sz="2400" b="1" dirty="0">
              <a:solidFill>
                <a:srgbClr val="000000"/>
              </a:solidFill>
            </a:endParaRPr>
          </a:p>
        </p:txBody>
      </p:sp>
      <p:pic>
        <p:nvPicPr>
          <p:cNvPr id="4" name="Picture 3" descr="Grafika Srbija sa okruzima i klaster final.tif"/>
          <p:cNvPicPr/>
          <p:nvPr/>
        </p:nvPicPr>
        <p:blipFill>
          <a:blip r:embed="rId2" cstate="print"/>
          <a:stretch>
            <a:fillRect/>
          </a:stretch>
        </p:blipFill>
        <p:spPr>
          <a:xfrm>
            <a:off x="1470573" y="1250563"/>
            <a:ext cx="3662565" cy="5309419"/>
          </a:xfrm>
          <a:prstGeom prst="rect">
            <a:avLst/>
          </a:prstGeom>
        </p:spPr>
      </p:pic>
      <p:pic>
        <p:nvPicPr>
          <p:cNvPr id="8" name="Picture 7"/>
          <p:cNvPicPr>
            <a:picLocks noChangeAspect="1"/>
          </p:cNvPicPr>
          <p:nvPr/>
        </p:nvPicPr>
        <p:blipFill>
          <a:blip r:embed="rId3"/>
          <a:stretch>
            <a:fillRect/>
          </a:stretch>
        </p:blipFill>
        <p:spPr>
          <a:xfrm>
            <a:off x="5540611" y="1250563"/>
            <a:ext cx="3603389" cy="5309419"/>
          </a:xfrm>
          <a:prstGeom prst="rect">
            <a:avLst/>
          </a:prstGeom>
        </p:spPr>
      </p:pic>
      <p:sp>
        <p:nvSpPr>
          <p:cNvPr id="9" name="Title 1"/>
          <p:cNvSpPr txBox="1">
            <a:spLocks/>
          </p:cNvSpPr>
          <p:nvPr/>
        </p:nvSpPr>
        <p:spPr>
          <a:xfrm>
            <a:off x="-836238" y="4759842"/>
            <a:ext cx="3775881" cy="1355109"/>
          </a:xfrm>
          <a:prstGeom prst="rect">
            <a:avLst/>
          </a:prstGeom>
        </p:spPr>
        <p:txBody>
          <a:bodyPr vert="horz" anchor="ctr">
            <a:noAutofit/>
          </a:bodyPr>
          <a:lstStyle/>
          <a:p>
            <a:pPr marL="342900" lvl="0" indent="-342900" algn="ctr"/>
            <a:r>
              <a:rPr lang="sr-Latn-CS" sz="1200" b="1" dirty="0" smtClean="0">
                <a:latin typeface="+mj-lt"/>
              </a:rPr>
              <a:t>UKUPNE POTREBE ZA </a:t>
            </a:r>
          </a:p>
          <a:p>
            <a:pPr marL="342900" lvl="0" indent="-342900" algn="ctr"/>
            <a:r>
              <a:rPr lang="sr-Latn-CS" sz="1200" b="1" dirty="0" smtClean="0">
                <a:latin typeface="+mj-lt"/>
              </a:rPr>
              <a:t>TOPLOTNOM ENERGIJOM</a:t>
            </a:r>
          </a:p>
          <a:p>
            <a:pPr marL="342900" lvl="0" indent="-342900" algn="ctr"/>
            <a:r>
              <a:rPr lang="sr-Latn-CS" sz="1200" b="1" dirty="0" smtClean="0">
                <a:latin typeface="+mj-lt"/>
              </a:rPr>
              <a:t>U SRBIJI</a:t>
            </a:r>
            <a:endParaRPr lang="x-none" sz="1200" b="1" dirty="0" smtClean="0">
              <a:latin typeface="+mj-lt"/>
            </a:endParaRPr>
          </a:p>
          <a:p>
            <a:pPr marL="342900" lvl="0" indent="-342900" algn="ctr"/>
            <a:r>
              <a:rPr lang="en-US" b="1" dirty="0" smtClean="0">
                <a:solidFill>
                  <a:srgbClr val="FF0000"/>
                </a:solidFill>
                <a:latin typeface="+mj-lt"/>
              </a:rPr>
              <a:t>20, 000 MW</a:t>
            </a:r>
            <a:endParaRPr lang="en-US" b="1" dirty="0">
              <a:solidFill>
                <a:srgbClr val="FF0000"/>
              </a:solidFill>
              <a:latin typeface="+mj-lt"/>
            </a:endParaRPr>
          </a:p>
        </p:txBody>
      </p:sp>
    </p:spTree>
    <p:extLst>
      <p:ext uri="{BB962C8B-B14F-4D97-AF65-F5344CB8AC3E}">
        <p14:creationId xmlns:p14="http://schemas.microsoft.com/office/powerpoint/2010/main" val="3767109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8229600" cy="591280"/>
          </a:xfrm>
        </p:spPr>
        <p:txBody>
          <a:bodyPr>
            <a:normAutofit fontScale="90000"/>
          </a:bodyPr>
          <a:lstStyle/>
          <a:p>
            <a:r>
              <a:rPr lang="sr-Latn-CS" sz="2400" b="1" dirty="0">
                <a:effectLst/>
                <a:cs typeface="Times New Roman" pitchFamily="18" charset="0"/>
              </a:rPr>
              <a:t>SUBGEOTERMALNA ENERGIJA </a:t>
            </a:r>
            <a:r>
              <a:rPr lang="sr-Latn-CS" sz="2400" b="1" dirty="0" smtClean="0">
                <a:effectLst/>
                <a:cs typeface="Times New Roman" pitchFamily="18" charset="0"/>
              </a:rPr>
              <a:t>4</a:t>
            </a:r>
            <a:r>
              <a:rPr lang="sr-Latn-CS" sz="2400" b="1" dirty="0">
                <a:effectLst/>
                <a:cs typeface="Times New Roman" pitchFamily="18" charset="0"/>
              </a:rPr>
              <a:t/>
            </a:r>
            <a:br>
              <a:rPr lang="sr-Latn-CS" sz="2400" b="1" dirty="0">
                <a:effectLst/>
                <a:cs typeface="Times New Roman" pitchFamily="18" charset="0"/>
              </a:rPr>
            </a:br>
            <a:endParaRPr lang="en-US" sz="2400" b="1" dirty="0">
              <a:solidFill>
                <a:srgbClr val="EEEBE5"/>
              </a:solidFill>
            </a:endParaRPr>
          </a:p>
        </p:txBody>
      </p:sp>
      <p:pic>
        <p:nvPicPr>
          <p:cNvPr id="6" name="Picture 5"/>
          <p:cNvPicPr/>
          <p:nvPr/>
        </p:nvPicPr>
        <p:blipFill>
          <a:blip r:embed="rId2" cstate="print"/>
          <a:stretch>
            <a:fillRect/>
          </a:stretch>
        </p:blipFill>
        <p:spPr>
          <a:xfrm>
            <a:off x="691068" y="1465588"/>
            <a:ext cx="3578609" cy="5167809"/>
          </a:xfrm>
          <a:prstGeom prst="rect">
            <a:avLst/>
          </a:prstGeom>
        </p:spPr>
      </p:pic>
      <p:pic>
        <p:nvPicPr>
          <p:cNvPr id="3" name="Picture 2"/>
          <p:cNvPicPr>
            <a:picLocks noChangeAspect="1"/>
          </p:cNvPicPr>
          <p:nvPr/>
        </p:nvPicPr>
        <p:blipFill>
          <a:blip r:embed="rId3"/>
          <a:stretch>
            <a:fillRect/>
          </a:stretch>
        </p:blipFill>
        <p:spPr>
          <a:xfrm>
            <a:off x="5263059" y="1465588"/>
            <a:ext cx="3518322" cy="5082886"/>
          </a:xfrm>
          <a:prstGeom prst="rect">
            <a:avLst/>
          </a:prstGeom>
        </p:spPr>
      </p:pic>
    </p:spTree>
    <p:extLst>
      <p:ext uri="{BB962C8B-B14F-4D97-AF65-F5344CB8AC3E}">
        <p14:creationId xmlns:p14="http://schemas.microsoft.com/office/powerpoint/2010/main" val="2530922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8229600" cy="591280"/>
          </a:xfrm>
        </p:spPr>
        <p:txBody>
          <a:bodyPr>
            <a:normAutofit fontScale="90000"/>
          </a:bodyPr>
          <a:lstStyle/>
          <a:p>
            <a:r>
              <a:rPr lang="sr-Latn-CS" sz="2400" b="1" dirty="0">
                <a:effectLst/>
                <a:cs typeface="Times New Roman" pitchFamily="18" charset="0"/>
              </a:rPr>
              <a:t>SUBGEOTERMALNA ENERGIJA </a:t>
            </a:r>
            <a:r>
              <a:rPr lang="sr-Latn-CS" sz="2400" b="1" dirty="0" smtClean="0">
                <a:effectLst/>
                <a:cs typeface="Times New Roman" pitchFamily="18" charset="0"/>
              </a:rPr>
              <a:t>4</a:t>
            </a:r>
            <a:r>
              <a:rPr lang="sr-Latn-CS" sz="2400" b="1" dirty="0">
                <a:effectLst/>
                <a:cs typeface="Times New Roman" pitchFamily="18" charset="0"/>
              </a:rPr>
              <a:t/>
            </a:r>
            <a:br>
              <a:rPr lang="sr-Latn-CS" sz="2400" b="1" dirty="0">
                <a:effectLst/>
                <a:cs typeface="Times New Roman" pitchFamily="18" charset="0"/>
              </a:rPr>
            </a:br>
            <a:endParaRPr lang="en-US" sz="2400" b="1" dirty="0">
              <a:solidFill>
                <a:srgbClr val="EEEBE5"/>
              </a:solidFill>
            </a:endParaRPr>
          </a:p>
        </p:txBody>
      </p:sp>
      <p:pic>
        <p:nvPicPr>
          <p:cNvPr id="6" name="Picture 5"/>
          <p:cNvPicPr/>
          <p:nvPr/>
        </p:nvPicPr>
        <p:blipFill>
          <a:blip r:embed="rId2" cstate="print"/>
          <a:stretch>
            <a:fillRect/>
          </a:stretch>
        </p:blipFill>
        <p:spPr>
          <a:xfrm>
            <a:off x="691068" y="1465588"/>
            <a:ext cx="3578609" cy="5167809"/>
          </a:xfrm>
          <a:prstGeom prst="rect">
            <a:avLst/>
          </a:prstGeom>
        </p:spPr>
      </p:pic>
      <p:pic>
        <p:nvPicPr>
          <p:cNvPr id="3" name="Picture 2"/>
          <p:cNvPicPr>
            <a:picLocks noChangeAspect="1"/>
          </p:cNvPicPr>
          <p:nvPr/>
        </p:nvPicPr>
        <p:blipFill>
          <a:blip r:embed="rId3"/>
          <a:stretch>
            <a:fillRect/>
          </a:stretch>
        </p:blipFill>
        <p:spPr>
          <a:xfrm>
            <a:off x="5263059" y="1465588"/>
            <a:ext cx="3518322" cy="5082886"/>
          </a:xfrm>
          <a:prstGeom prst="rect">
            <a:avLst/>
          </a:prstGeom>
        </p:spPr>
      </p:pic>
    </p:spTree>
    <p:extLst>
      <p:ext uri="{BB962C8B-B14F-4D97-AF65-F5344CB8AC3E}">
        <p14:creationId xmlns:p14="http://schemas.microsoft.com/office/powerpoint/2010/main" val="636251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438400"/>
            <a:ext cx="8229600" cy="591280"/>
          </a:xfrm>
        </p:spPr>
        <p:txBody>
          <a:bodyPr>
            <a:normAutofit fontScale="90000"/>
          </a:bodyPr>
          <a:lstStyle/>
          <a:p>
            <a:r>
              <a:rPr lang="sr-Latn-CS" sz="2400" b="1" dirty="0">
                <a:effectLst/>
                <a:cs typeface="Times New Roman" pitchFamily="18" charset="0"/>
              </a:rPr>
              <a:t>SUBGEOTERMALNA </a:t>
            </a:r>
            <a:r>
              <a:rPr lang="sr-Latn-CS" sz="2400" b="1" dirty="0" smtClean="0">
                <a:effectLst/>
                <a:cs typeface="Times New Roman" pitchFamily="18" charset="0"/>
              </a:rPr>
              <a:t/>
            </a:r>
            <a:br>
              <a:rPr lang="sr-Latn-CS" sz="2400" b="1" dirty="0" smtClean="0">
                <a:effectLst/>
                <a:cs typeface="Times New Roman" pitchFamily="18" charset="0"/>
              </a:rPr>
            </a:br>
            <a:r>
              <a:rPr lang="sr-Latn-CS" sz="2400" b="1" dirty="0" smtClean="0">
                <a:effectLst/>
                <a:cs typeface="Times New Roman" pitchFamily="18" charset="0"/>
              </a:rPr>
              <a:t>ENERGIJA 5</a:t>
            </a:r>
            <a:br>
              <a:rPr lang="sr-Latn-CS" sz="2400" b="1" dirty="0" smtClean="0">
                <a:effectLst/>
                <a:cs typeface="Times New Roman" pitchFamily="18" charset="0"/>
              </a:rPr>
            </a:br>
            <a:r>
              <a:rPr lang="sr-Latn-CS" sz="2400" b="1" dirty="0" smtClean="0">
                <a:effectLst/>
                <a:cs typeface="Times New Roman" pitchFamily="18" charset="0"/>
              </a:rPr>
              <a:t/>
            </a:r>
            <a:br>
              <a:rPr lang="sr-Latn-CS" sz="2400" b="1" dirty="0" smtClean="0">
                <a:effectLst/>
                <a:cs typeface="Times New Roman" pitchFamily="18" charset="0"/>
              </a:rPr>
            </a:br>
            <a:r>
              <a:rPr lang="sr-Latn-CS" sz="2400" b="1" dirty="0" smtClean="0">
                <a:effectLst/>
                <a:cs typeface="Times New Roman" pitchFamily="18" charset="0"/>
              </a:rPr>
              <a:t/>
            </a:r>
            <a:br>
              <a:rPr lang="sr-Latn-CS" sz="2400" b="1" dirty="0" smtClean="0">
                <a:effectLst/>
                <a:cs typeface="Times New Roman" pitchFamily="18" charset="0"/>
              </a:rPr>
            </a:br>
            <a:r>
              <a:rPr lang="sr-Latn-CS" sz="2400" b="1" dirty="0">
                <a:effectLst/>
                <a:cs typeface="Times New Roman" pitchFamily="18" charset="0"/>
              </a:rPr>
              <a:t/>
            </a:r>
            <a:br>
              <a:rPr lang="sr-Latn-CS" sz="2400" b="1" dirty="0">
                <a:effectLst/>
                <a:cs typeface="Times New Roman" pitchFamily="18" charset="0"/>
              </a:rPr>
            </a:br>
            <a:r>
              <a:rPr lang="sr-Latn-CS" sz="2400" b="1" dirty="0" smtClean="0">
                <a:effectLst/>
                <a:cs typeface="Times New Roman" pitchFamily="18" charset="0"/>
              </a:rPr>
              <a:t>URAĐENA PRVA </a:t>
            </a:r>
            <a:br>
              <a:rPr lang="sr-Latn-CS" sz="2400" b="1" dirty="0" smtClean="0">
                <a:effectLst/>
                <a:cs typeface="Times New Roman" pitchFamily="18" charset="0"/>
              </a:rPr>
            </a:br>
            <a:r>
              <a:rPr lang="sr-Latn-CS" sz="2400" b="1" dirty="0" smtClean="0">
                <a:effectLst/>
                <a:cs typeface="Times New Roman" pitchFamily="18" charset="0"/>
              </a:rPr>
              <a:t>PROCENA PO</a:t>
            </a:r>
            <a:br>
              <a:rPr lang="sr-Latn-CS" sz="2400" b="1" dirty="0" smtClean="0">
                <a:effectLst/>
                <a:cs typeface="Times New Roman" pitchFamily="18" charset="0"/>
              </a:rPr>
            </a:br>
            <a:r>
              <a:rPr lang="sr-Latn-CS" sz="2400" b="1" dirty="0" smtClean="0">
                <a:effectLst/>
                <a:cs typeface="Times New Roman" pitchFamily="18" charset="0"/>
              </a:rPr>
              <a:t>OKRUZIMA</a:t>
            </a:r>
            <a:br>
              <a:rPr lang="sr-Latn-CS" sz="2400" b="1" dirty="0" smtClean="0">
                <a:effectLst/>
                <a:cs typeface="Times New Roman" pitchFamily="18" charset="0"/>
              </a:rPr>
            </a:br>
            <a:r>
              <a:rPr lang="sr-Latn-CS" sz="2400" b="1" dirty="0">
                <a:effectLst/>
                <a:cs typeface="Times New Roman" pitchFamily="18" charset="0"/>
              </a:rPr>
              <a:t/>
            </a:r>
            <a:br>
              <a:rPr lang="sr-Latn-CS" sz="2400" b="1" dirty="0">
                <a:effectLst/>
                <a:cs typeface="Times New Roman" pitchFamily="18" charset="0"/>
              </a:rPr>
            </a:br>
            <a:r>
              <a:rPr lang="sr-Latn-CS" sz="2400" b="1" dirty="0" smtClean="0">
                <a:effectLst/>
                <a:cs typeface="Times New Roman" pitchFamily="18" charset="0"/>
              </a:rPr>
              <a:t/>
            </a:r>
            <a:br>
              <a:rPr lang="sr-Latn-CS" sz="2400" b="1" dirty="0" smtClean="0">
                <a:effectLst/>
                <a:cs typeface="Times New Roman" pitchFamily="18" charset="0"/>
              </a:rPr>
            </a:br>
            <a:r>
              <a:rPr lang="sr-Latn-CS" sz="2400" b="1" dirty="0" smtClean="0">
                <a:effectLst/>
                <a:cs typeface="Times New Roman" pitchFamily="18" charset="0"/>
              </a:rPr>
              <a:t>TO ISTO</a:t>
            </a:r>
            <a:br>
              <a:rPr lang="sr-Latn-CS" sz="2400" b="1" dirty="0" smtClean="0">
                <a:effectLst/>
                <a:cs typeface="Times New Roman" pitchFamily="18" charset="0"/>
              </a:rPr>
            </a:br>
            <a:r>
              <a:rPr lang="sr-Latn-CS" sz="2400" b="1" dirty="0" smtClean="0">
                <a:effectLst/>
                <a:cs typeface="Times New Roman" pitchFamily="18" charset="0"/>
              </a:rPr>
              <a:t>ZA SVE OPŠTINE </a:t>
            </a:r>
            <a:br>
              <a:rPr lang="sr-Latn-CS" sz="2400" b="1" dirty="0" smtClean="0">
                <a:effectLst/>
                <a:cs typeface="Times New Roman" pitchFamily="18" charset="0"/>
              </a:rPr>
            </a:br>
            <a:r>
              <a:rPr lang="sr-Latn-CS" sz="2400" b="1" dirty="0" smtClean="0">
                <a:effectLst/>
                <a:cs typeface="Times New Roman" pitchFamily="18" charset="0"/>
              </a:rPr>
              <a:t>U VOJVODINI!!!</a:t>
            </a:r>
            <a:endParaRPr lang="en-US" sz="2400" b="1" dirty="0">
              <a:solidFill>
                <a:srgbClr val="EEEBE5"/>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659474232"/>
              </p:ext>
            </p:extLst>
          </p:nvPr>
        </p:nvGraphicFramePr>
        <p:xfrm>
          <a:off x="4419600" y="36497"/>
          <a:ext cx="4570412" cy="6782758"/>
        </p:xfrm>
        <a:graphic>
          <a:graphicData uri="http://schemas.openxmlformats.org/presentationml/2006/ole">
            <mc:AlternateContent xmlns:mc="http://schemas.openxmlformats.org/markup-compatibility/2006">
              <mc:Choice xmlns:v="urn:schemas-microsoft-com:vml" Requires="v">
                <p:oleObj spid="_x0000_s8237" name="Document" r:id="rId3" imgW="4800600" imgH="7124700" progId="Word.Document.12">
                  <p:embed/>
                </p:oleObj>
              </mc:Choice>
              <mc:Fallback>
                <p:oleObj name="Document" r:id="rId3" imgW="4800600" imgH="7124700" progId="Word.Document.12">
                  <p:embed/>
                  <p:pic>
                    <p:nvPicPr>
                      <p:cNvPr id="0" name=""/>
                      <p:cNvPicPr/>
                      <p:nvPr/>
                    </p:nvPicPr>
                    <p:blipFill>
                      <a:blip r:embed="rId4"/>
                      <a:stretch>
                        <a:fillRect/>
                      </a:stretch>
                    </p:blipFill>
                    <p:spPr>
                      <a:xfrm>
                        <a:off x="4419600" y="36497"/>
                        <a:ext cx="4570412" cy="6782758"/>
                      </a:xfrm>
                      <a:prstGeom prst="rect">
                        <a:avLst/>
                      </a:prstGeom>
                    </p:spPr>
                  </p:pic>
                </p:oleObj>
              </mc:Fallback>
            </mc:AlternateContent>
          </a:graphicData>
        </a:graphic>
      </p:graphicFrame>
    </p:spTree>
    <p:extLst>
      <p:ext uri="{BB962C8B-B14F-4D97-AF65-F5344CB8AC3E}">
        <p14:creationId xmlns:p14="http://schemas.microsoft.com/office/powerpoint/2010/main" val="795852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8229600" cy="591280"/>
          </a:xfrm>
        </p:spPr>
        <p:txBody>
          <a:bodyPr>
            <a:normAutofit fontScale="90000"/>
          </a:bodyPr>
          <a:lstStyle/>
          <a:p>
            <a:r>
              <a:rPr lang="sr-Latn-CS" sz="2400" b="1" dirty="0">
                <a:effectLst/>
                <a:cs typeface="Times New Roman" pitchFamily="18" charset="0"/>
              </a:rPr>
              <a:t>SUBGEOTERMALNA </a:t>
            </a:r>
            <a:br>
              <a:rPr lang="sr-Latn-CS" sz="2400" b="1" dirty="0">
                <a:effectLst/>
                <a:cs typeface="Times New Roman" pitchFamily="18" charset="0"/>
              </a:rPr>
            </a:br>
            <a:r>
              <a:rPr lang="sr-Latn-CS" sz="2400" b="1" dirty="0">
                <a:effectLst/>
                <a:cs typeface="Times New Roman" pitchFamily="18" charset="0"/>
              </a:rPr>
              <a:t>ENERGIJA </a:t>
            </a:r>
            <a:r>
              <a:rPr lang="sr-Latn-CS" sz="2400" b="1" dirty="0" smtClean="0">
                <a:effectLst/>
                <a:cs typeface="Times New Roman" pitchFamily="18" charset="0"/>
              </a:rPr>
              <a:t>5 - BEOGRAD</a:t>
            </a:r>
            <a:endParaRPr lang="en-US" sz="2400" b="1" dirty="0">
              <a:solidFill>
                <a:srgbClr val="EEEBE5"/>
              </a:solidFill>
            </a:endParaRPr>
          </a:p>
        </p:txBody>
      </p:sp>
      <p:pic>
        <p:nvPicPr>
          <p:cNvPr id="3" name="Picture 2" descr="Beograd GP.tif"/>
          <p:cNvPicPr/>
          <p:nvPr/>
        </p:nvPicPr>
        <p:blipFill>
          <a:blip r:embed="rId2" cstate="print"/>
          <a:stretch>
            <a:fillRect/>
          </a:stretch>
        </p:blipFill>
        <p:spPr>
          <a:xfrm>
            <a:off x="690915" y="2832142"/>
            <a:ext cx="2903180" cy="3717877"/>
          </a:xfrm>
          <a:prstGeom prst="rect">
            <a:avLst/>
          </a:prstGeom>
        </p:spPr>
      </p:pic>
      <p:pic>
        <p:nvPicPr>
          <p:cNvPr id="4" name="Picture 3" descr="Prilog 3. Geotermalna karta doktorat.tif"/>
          <p:cNvPicPr>
            <a:picLocks noChangeAspect="1"/>
          </p:cNvPicPr>
          <p:nvPr/>
        </p:nvPicPr>
        <p:blipFill>
          <a:blip r:embed="rId3" cstate="print"/>
          <a:srcRect l="1613" t="1170" r="25410" b="1507"/>
          <a:stretch>
            <a:fillRect/>
          </a:stretch>
        </p:blipFill>
        <p:spPr>
          <a:xfrm>
            <a:off x="5604158" y="1579713"/>
            <a:ext cx="3475993" cy="4460857"/>
          </a:xfrm>
          <a:prstGeom prst="rect">
            <a:avLst/>
          </a:prstGeom>
        </p:spPr>
      </p:pic>
      <p:pic>
        <p:nvPicPr>
          <p:cNvPr id="5" name="Picture 4" descr="Srbija.bmp"/>
          <p:cNvPicPr>
            <a:picLocks noChangeAspect="1"/>
          </p:cNvPicPr>
          <p:nvPr/>
        </p:nvPicPr>
        <p:blipFill>
          <a:blip r:embed="rId4" cstate="print"/>
          <a:stretch>
            <a:fillRect/>
          </a:stretch>
        </p:blipFill>
        <p:spPr>
          <a:xfrm>
            <a:off x="168586" y="1388893"/>
            <a:ext cx="1060965" cy="1443249"/>
          </a:xfrm>
          <a:prstGeom prst="rect">
            <a:avLst/>
          </a:prstGeom>
        </p:spPr>
      </p:pic>
      <p:sp>
        <p:nvSpPr>
          <p:cNvPr id="6" name="Oval 5"/>
          <p:cNvSpPr/>
          <p:nvPr/>
        </p:nvSpPr>
        <p:spPr>
          <a:xfrm>
            <a:off x="563025" y="1838941"/>
            <a:ext cx="151298" cy="14552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a:stCxn id="6" idx="6"/>
          </p:cNvCxnSpPr>
          <p:nvPr/>
        </p:nvCxnSpPr>
        <p:spPr>
          <a:xfrm>
            <a:off x="714323" y="1911705"/>
            <a:ext cx="1055701" cy="9204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a:xfrm>
            <a:off x="2597122" y="1729645"/>
            <a:ext cx="2966500" cy="812439"/>
          </a:xfrm>
          <a:prstGeom prst="rect">
            <a:avLst/>
          </a:prstGeom>
        </p:spPr>
        <p:txBody>
          <a:bodyPr vert="horz" anchor="ctr">
            <a:noAutofit/>
          </a:bodyPr>
          <a:lstStyle/>
          <a:p>
            <a:pPr marL="342900" lvl="0" indent="-342900" algn="ctr"/>
            <a:r>
              <a:rPr lang="en-US" sz="1200" b="1" dirty="0" smtClean="0">
                <a:latin typeface="+mj-lt"/>
              </a:rPr>
              <a:t>PROCENJENI HIDROGEOTERMALNI POTENCIJAL GRADA BEOGRADA JE </a:t>
            </a:r>
          </a:p>
          <a:p>
            <a:pPr marL="342900" lvl="0" indent="-342900" algn="ctr"/>
            <a:r>
              <a:rPr lang="x-none" b="1" dirty="0" smtClean="0">
                <a:solidFill>
                  <a:srgbClr val="FF0000"/>
                </a:solidFill>
                <a:latin typeface="+mj-lt"/>
              </a:rPr>
              <a:t>2</a:t>
            </a:r>
            <a:r>
              <a:rPr lang="en-US" b="1" dirty="0" smtClean="0">
                <a:solidFill>
                  <a:srgbClr val="FF0000"/>
                </a:solidFill>
                <a:latin typeface="+mj-lt"/>
              </a:rPr>
              <a:t>, </a:t>
            </a:r>
            <a:r>
              <a:rPr lang="x-none" b="1" dirty="0" smtClean="0">
                <a:solidFill>
                  <a:srgbClr val="FF0000"/>
                </a:solidFill>
                <a:latin typeface="+mj-lt"/>
              </a:rPr>
              <a:t>3</a:t>
            </a:r>
            <a:r>
              <a:rPr lang="en-US" b="1" dirty="0" smtClean="0">
                <a:solidFill>
                  <a:srgbClr val="FF0000"/>
                </a:solidFill>
                <a:latin typeface="+mj-lt"/>
              </a:rPr>
              <a:t>00 MW</a:t>
            </a:r>
            <a:endParaRPr lang="en-US" b="1" dirty="0">
              <a:solidFill>
                <a:srgbClr val="FF0000"/>
              </a:solidFill>
              <a:latin typeface="+mj-lt"/>
            </a:endParaRPr>
          </a:p>
        </p:txBody>
      </p:sp>
      <p:sp>
        <p:nvSpPr>
          <p:cNvPr id="12" name="Title 1"/>
          <p:cNvSpPr txBox="1">
            <a:spLocks/>
          </p:cNvSpPr>
          <p:nvPr/>
        </p:nvSpPr>
        <p:spPr>
          <a:xfrm>
            <a:off x="2205274" y="2576104"/>
            <a:ext cx="3775881" cy="1355109"/>
          </a:xfrm>
          <a:prstGeom prst="rect">
            <a:avLst/>
          </a:prstGeom>
        </p:spPr>
        <p:txBody>
          <a:bodyPr vert="horz" anchor="ctr">
            <a:noAutofit/>
          </a:bodyPr>
          <a:lstStyle/>
          <a:p>
            <a:pPr marL="342900" lvl="0" indent="-342900" algn="ctr"/>
            <a:r>
              <a:rPr lang="sr-Latn-CS" sz="1200" b="1" dirty="0" smtClean="0">
                <a:latin typeface="+mj-lt"/>
              </a:rPr>
              <a:t>PROCENJENI HIDROGEOTERMALNI POTENCIJAL UŽE TERITORIJE GRADA BEOGRADA JE</a:t>
            </a:r>
            <a:endParaRPr lang="x-none" sz="1200" b="1" dirty="0" smtClean="0">
              <a:latin typeface="+mj-lt"/>
            </a:endParaRPr>
          </a:p>
          <a:p>
            <a:pPr marL="342900" lvl="0" indent="-342900" algn="ctr"/>
            <a:r>
              <a:rPr lang="en-US" b="1" dirty="0" smtClean="0">
                <a:solidFill>
                  <a:srgbClr val="FF0000"/>
                </a:solidFill>
                <a:latin typeface="+mj-lt"/>
              </a:rPr>
              <a:t>1, 200 MW</a:t>
            </a:r>
            <a:endParaRPr lang="en-US" b="1" dirty="0">
              <a:solidFill>
                <a:srgbClr val="FF0000"/>
              </a:solidFill>
              <a:latin typeface="+mj-lt"/>
            </a:endParaRPr>
          </a:p>
        </p:txBody>
      </p:sp>
      <p:sp>
        <p:nvSpPr>
          <p:cNvPr id="13" name="Title 1"/>
          <p:cNvSpPr txBox="1">
            <a:spLocks/>
          </p:cNvSpPr>
          <p:nvPr/>
        </p:nvSpPr>
        <p:spPr>
          <a:xfrm>
            <a:off x="2396319" y="3741752"/>
            <a:ext cx="3775881" cy="1355109"/>
          </a:xfrm>
          <a:prstGeom prst="rect">
            <a:avLst/>
          </a:prstGeom>
        </p:spPr>
        <p:txBody>
          <a:bodyPr vert="horz" anchor="ctr">
            <a:noAutofit/>
          </a:bodyPr>
          <a:lstStyle/>
          <a:p>
            <a:pPr marL="342900" lvl="0" indent="-342900" algn="ctr"/>
            <a:r>
              <a:rPr lang="sr-Latn-CS" sz="1200" b="1" dirty="0" smtClean="0">
                <a:latin typeface="+mj-lt"/>
              </a:rPr>
              <a:t>UKUPNE ENERGETSKE POTREBE </a:t>
            </a:r>
          </a:p>
          <a:p>
            <a:pPr marL="342900" lvl="0" indent="-342900" algn="ctr"/>
            <a:r>
              <a:rPr lang="sr-Latn-CS" sz="1200" b="1" dirty="0" smtClean="0">
                <a:latin typeface="+mj-lt"/>
              </a:rPr>
              <a:t>UŽE TERITORIJE GRADA </a:t>
            </a:r>
          </a:p>
          <a:p>
            <a:pPr marL="342900" lvl="0" indent="-342900" algn="ctr"/>
            <a:r>
              <a:rPr lang="sr-Latn-CS" sz="1200" b="1" dirty="0" smtClean="0">
                <a:latin typeface="+mj-lt"/>
              </a:rPr>
              <a:t>BEOGRADA IZNOSE OKO</a:t>
            </a:r>
            <a:endParaRPr lang="x-none" sz="1200" b="1" dirty="0" smtClean="0">
              <a:latin typeface="+mj-lt"/>
            </a:endParaRPr>
          </a:p>
          <a:p>
            <a:pPr marL="342900" lvl="0" indent="-342900" algn="ctr"/>
            <a:r>
              <a:rPr lang="en-US" b="1" dirty="0">
                <a:solidFill>
                  <a:srgbClr val="FF0000"/>
                </a:solidFill>
                <a:latin typeface="+mj-lt"/>
              </a:rPr>
              <a:t>4</a:t>
            </a:r>
            <a:r>
              <a:rPr lang="en-US" b="1" dirty="0" smtClean="0">
                <a:solidFill>
                  <a:srgbClr val="FF0000"/>
                </a:solidFill>
                <a:latin typeface="+mj-lt"/>
              </a:rPr>
              <a:t>, 000 MW</a:t>
            </a:r>
            <a:endParaRPr lang="en-US" b="1" dirty="0">
              <a:solidFill>
                <a:srgbClr val="FF0000"/>
              </a:solidFill>
              <a:latin typeface="+mj-lt"/>
            </a:endParaRPr>
          </a:p>
        </p:txBody>
      </p:sp>
    </p:spTree>
    <p:extLst>
      <p:ext uri="{BB962C8B-B14F-4D97-AF65-F5344CB8AC3E}">
        <p14:creationId xmlns:p14="http://schemas.microsoft.com/office/powerpoint/2010/main" val="686593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Line 5"/>
          <p:cNvSpPr>
            <a:spLocks noChangeShapeType="1"/>
          </p:cNvSpPr>
          <p:nvPr/>
        </p:nvSpPr>
        <p:spPr bwMode="auto">
          <a:xfrm>
            <a:off x="5076825" y="6381750"/>
            <a:ext cx="0" cy="0"/>
          </a:xfrm>
          <a:prstGeom prst="line">
            <a:avLst/>
          </a:prstGeom>
          <a:noFill/>
          <a:ln w="9525">
            <a:solidFill>
              <a:schemeClr val="tx1"/>
            </a:solidFill>
            <a:round/>
            <a:headEnd/>
            <a:tailEnd/>
          </a:ln>
          <a:effectLst/>
        </p:spPr>
        <p:txBody>
          <a:bodyPr/>
          <a:lstStyle/>
          <a:p>
            <a:endParaRPr lang="en-US"/>
          </a:p>
        </p:txBody>
      </p:sp>
      <p:sp>
        <p:nvSpPr>
          <p:cNvPr id="108552" name="Text Box 8"/>
          <p:cNvSpPr txBox="1">
            <a:spLocks noChangeArrowheads="1"/>
          </p:cNvSpPr>
          <p:nvPr/>
        </p:nvSpPr>
        <p:spPr bwMode="auto">
          <a:xfrm>
            <a:off x="468313" y="1773238"/>
            <a:ext cx="4391025" cy="1569660"/>
          </a:xfrm>
          <a:prstGeom prst="rect">
            <a:avLst/>
          </a:prstGeom>
          <a:noFill/>
          <a:ln w="9525">
            <a:noFill/>
            <a:miter lim="800000"/>
            <a:headEnd/>
            <a:tailEnd/>
          </a:ln>
          <a:effectLst/>
        </p:spPr>
        <p:txBody>
          <a:bodyPr>
            <a:spAutoFit/>
          </a:bodyPr>
          <a:lstStyle/>
          <a:p>
            <a:pPr marL="457200" indent="-457200" algn="ctr">
              <a:buClr>
                <a:schemeClr val="folHlink"/>
              </a:buClr>
              <a:buFont typeface="Wingdings" pitchFamily="2" charset="2"/>
              <a:buNone/>
            </a:pPr>
            <a:endParaRPr lang="sr-Latn-CS" sz="1600" b="1" dirty="0">
              <a:effectLst>
                <a:outerShdw blurRad="38100" dist="38100" dir="2700000" algn="tl">
                  <a:srgbClr val="000000"/>
                </a:outerShdw>
              </a:effectLst>
              <a:latin typeface="Times New Roman" pitchFamily="18" charset="0"/>
              <a:cs typeface="Times New Roman" pitchFamily="18" charset="0"/>
            </a:endParaRPr>
          </a:p>
          <a:p>
            <a:pPr marL="914400" lvl="1" indent="-457200" algn="just">
              <a:buClr>
                <a:schemeClr val="folHlink"/>
              </a:buClr>
              <a:buFont typeface="Wingdings" pitchFamily="2" charset="2"/>
              <a:buChar char="ü"/>
            </a:pPr>
            <a:r>
              <a:rPr lang="sr-Latn-CS" sz="1600" b="1" dirty="0">
                <a:cs typeface="Times New Roman" pitchFamily="18" charset="0"/>
              </a:rPr>
              <a:t>Efekat “toplotnog ostrva</a:t>
            </a:r>
            <a:r>
              <a:rPr lang="sr-Latn-CS" sz="1600" b="1" dirty="0" smtClean="0">
                <a:cs typeface="Times New Roman" pitchFamily="18" charset="0"/>
              </a:rPr>
              <a:t>”</a:t>
            </a:r>
          </a:p>
          <a:p>
            <a:pPr marL="914400" lvl="1" indent="-457200" algn="just">
              <a:buClr>
                <a:schemeClr val="folHlink"/>
              </a:buClr>
              <a:buFont typeface="Wingdings" pitchFamily="2" charset="2"/>
              <a:buChar char="ü"/>
            </a:pPr>
            <a:endParaRPr lang="sr-Latn-CS" sz="1600" b="1" dirty="0">
              <a:cs typeface="Times New Roman" pitchFamily="18" charset="0"/>
            </a:endParaRPr>
          </a:p>
          <a:p>
            <a:pPr marL="914400" lvl="1" indent="-457200" algn="just">
              <a:buClr>
                <a:schemeClr val="folHlink"/>
              </a:buClr>
              <a:buFont typeface="Wingdings" pitchFamily="2" charset="2"/>
              <a:buChar char="ü"/>
            </a:pPr>
            <a:r>
              <a:rPr lang="sr-Latn-CS" sz="1600" b="1" dirty="0" smtClean="0">
                <a:cs typeface="Times New Roman" pitchFamily="18" charset="0"/>
              </a:rPr>
              <a:t>REVALORIZACIJA GRADSKOG GRAĐEVINSKOG ZEMLJIŠTA!</a:t>
            </a:r>
          </a:p>
          <a:p>
            <a:pPr marL="914400" lvl="1" indent="-457200" algn="just">
              <a:buClr>
                <a:schemeClr val="folHlink"/>
              </a:buClr>
              <a:buFont typeface="Wingdings" pitchFamily="2" charset="2"/>
              <a:buChar char="ü"/>
            </a:pPr>
            <a:endParaRPr lang="sr-Latn-CS" sz="1600" b="1" dirty="0">
              <a:latin typeface="Times New Roman" pitchFamily="18" charset="0"/>
              <a:cs typeface="Times New Roman" pitchFamily="18" charset="0"/>
            </a:endParaRPr>
          </a:p>
        </p:txBody>
      </p:sp>
      <p:pic>
        <p:nvPicPr>
          <p:cNvPr id="108554" name="Picture 10" descr="profil toplotnog ostrva"/>
          <p:cNvPicPr preferRelativeResize="0">
            <a:picLocks noChangeAspect="1" noChangeArrowheads="1"/>
          </p:cNvPicPr>
          <p:nvPr/>
        </p:nvPicPr>
        <p:blipFill>
          <a:blip r:embed="rId2" cstate="print"/>
          <a:srcRect/>
          <a:stretch>
            <a:fillRect/>
          </a:stretch>
        </p:blipFill>
        <p:spPr bwMode="auto">
          <a:xfrm>
            <a:off x="5003800" y="1987550"/>
            <a:ext cx="4032250" cy="4537075"/>
          </a:xfrm>
          <a:prstGeom prst="rect">
            <a:avLst/>
          </a:prstGeom>
          <a:noFill/>
          <a:ln w="9525">
            <a:noFill/>
            <a:miter lim="800000"/>
            <a:headEnd/>
            <a:tailEnd/>
          </a:ln>
        </p:spPr>
      </p:pic>
      <p:sp>
        <p:nvSpPr>
          <p:cNvPr id="14" name="Rectangle 2"/>
          <p:cNvSpPr txBox="1">
            <a:spLocks noChangeArrowheads="1"/>
          </p:cNvSpPr>
          <p:nvPr/>
        </p:nvSpPr>
        <p:spPr>
          <a:xfrm>
            <a:off x="1066800" y="152400"/>
            <a:ext cx="7848600" cy="1371600"/>
          </a:xfrm>
          <a:prstGeom prst="rect">
            <a:avLst/>
          </a:prstGeom>
        </p:spPr>
        <p:txBody>
          <a:bodyPr anchor="ctr">
            <a:normAutofit/>
          </a:bodyPr>
          <a:lstStyle/>
          <a:p>
            <a:pPr lvl="0" algn="ctr">
              <a:spcBef>
                <a:spcPct val="0"/>
              </a:spcBef>
              <a:defRPr/>
            </a:pPr>
            <a:r>
              <a:rPr lang="sr-Latn-CS" sz="2800" b="1" dirty="0">
                <a:cs typeface="Times New Roman" pitchFamily="18" charset="0"/>
              </a:rPr>
              <a:t>SUBGEOTERMALNA </a:t>
            </a:r>
            <a:br>
              <a:rPr lang="sr-Latn-CS" sz="2800" b="1" dirty="0">
                <a:cs typeface="Times New Roman" pitchFamily="18" charset="0"/>
              </a:rPr>
            </a:br>
            <a:r>
              <a:rPr lang="sr-Latn-CS" sz="2800" b="1" dirty="0">
                <a:cs typeface="Times New Roman" pitchFamily="18" charset="0"/>
              </a:rPr>
              <a:t>ENERGIJA </a:t>
            </a:r>
            <a:r>
              <a:rPr lang="sr-Latn-CS" sz="2800" b="1" dirty="0" smtClean="0">
                <a:cs typeface="Times New Roman" pitchFamily="18" charset="0"/>
              </a:rPr>
              <a:t>6</a:t>
            </a:r>
            <a:endParaRPr kumimoji="0" lang="sr-Latn-CS" sz="2600" b="1"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Times New Roman" pitchFamily="18" charset="0"/>
            </a:endParaRPr>
          </a:p>
        </p:txBody>
      </p:sp>
      <p:pic>
        <p:nvPicPr>
          <p:cNvPr id="8" name="Picture 7" descr="novac 4.jpg"/>
          <p:cNvPicPr>
            <a:picLocks noChangeAspect="1"/>
          </p:cNvPicPr>
          <p:nvPr/>
        </p:nvPicPr>
        <p:blipFill>
          <a:blip r:embed="rId3" cstate="print"/>
          <a:stretch>
            <a:fillRect/>
          </a:stretch>
        </p:blipFill>
        <p:spPr>
          <a:xfrm>
            <a:off x="1524000" y="3276600"/>
            <a:ext cx="2971800" cy="3106882"/>
          </a:xfrm>
          <a:prstGeom prst="rect">
            <a:avLst/>
          </a:prstGeo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Line 5"/>
          <p:cNvSpPr>
            <a:spLocks noChangeShapeType="1"/>
          </p:cNvSpPr>
          <p:nvPr/>
        </p:nvSpPr>
        <p:spPr bwMode="auto">
          <a:xfrm>
            <a:off x="5076825" y="6381750"/>
            <a:ext cx="0" cy="0"/>
          </a:xfrm>
          <a:prstGeom prst="line">
            <a:avLst/>
          </a:prstGeom>
          <a:noFill/>
          <a:ln w="9525">
            <a:solidFill>
              <a:schemeClr val="tx1"/>
            </a:solidFill>
            <a:round/>
            <a:headEnd/>
            <a:tailEnd/>
          </a:ln>
          <a:effectLst/>
        </p:spPr>
        <p:txBody>
          <a:bodyPr/>
          <a:lstStyle/>
          <a:p>
            <a:endParaRPr lang="en-US"/>
          </a:p>
        </p:txBody>
      </p:sp>
      <p:sp>
        <p:nvSpPr>
          <p:cNvPr id="14" name="Rectangle 2"/>
          <p:cNvSpPr txBox="1">
            <a:spLocks noChangeArrowheads="1"/>
          </p:cNvSpPr>
          <p:nvPr/>
        </p:nvSpPr>
        <p:spPr>
          <a:xfrm>
            <a:off x="1066800" y="-152400"/>
            <a:ext cx="7848600" cy="1371600"/>
          </a:xfrm>
          <a:prstGeom prst="rect">
            <a:avLst/>
          </a:prstGeom>
        </p:spPr>
        <p:txBody>
          <a:bodyPr anchor="ctr">
            <a:normAutofit/>
          </a:bodyPr>
          <a:lstStyle/>
          <a:p>
            <a:pPr lvl="0" algn="ctr">
              <a:spcBef>
                <a:spcPct val="0"/>
              </a:spcBef>
              <a:defRPr/>
            </a:pPr>
            <a:r>
              <a:rPr lang="sr-Latn-CS" sz="2400" b="1" dirty="0" smtClean="0">
                <a:cs typeface="Times New Roman" pitchFamily="18" charset="0"/>
              </a:rPr>
              <a:t>GEOTERMALNI INFORMACIONI SISTEM-GEOTERMIST</a:t>
            </a:r>
            <a:endParaRPr kumimoji="0" lang="sr-Latn-CS" sz="2400" b="1"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Times New Roman"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152" y="1063875"/>
            <a:ext cx="8006648" cy="5717925"/>
          </a:xfrm>
          <a:prstGeom prst="rect">
            <a:avLst/>
          </a:prstGeom>
        </p:spPr>
      </p:pic>
    </p:spTree>
    <p:extLst>
      <p:ext uri="{BB962C8B-B14F-4D97-AF65-F5344CB8AC3E}">
        <p14:creationId xmlns:p14="http://schemas.microsoft.com/office/powerpoint/2010/main" val="75490547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8229600" cy="591280"/>
          </a:xfrm>
        </p:spPr>
        <p:txBody>
          <a:bodyPr/>
          <a:lstStyle/>
          <a:p>
            <a:r>
              <a:rPr lang="en-US" sz="2400" b="1" dirty="0" smtClean="0">
                <a:solidFill>
                  <a:srgbClr val="000000"/>
                </a:solidFill>
              </a:rPr>
              <a:t>PETROGEOTERMALNI POTENCIJAL</a:t>
            </a:r>
            <a:endParaRPr lang="en-US" sz="2400" b="1" dirty="0">
              <a:solidFill>
                <a:srgbClr val="000000"/>
              </a:solidFill>
            </a:endParaRPr>
          </a:p>
        </p:txBody>
      </p:sp>
      <p:pic>
        <p:nvPicPr>
          <p:cNvPr id="3" name="Picture 2"/>
          <p:cNvPicPr/>
          <p:nvPr/>
        </p:nvPicPr>
        <p:blipFill>
          <a:blip r:embed="rId2" cstate="print"/>
          <a:srcRect/>
          <a:stretch>
            <a:fillRect/>
          </a:stretch>
        </p:blipFill>
        <p:spPr bwMode="auto">
          <a:xfrm>
            <a:off x="276229" y="1663341"/>
            <a:ext cx="4295775" cy="2867025"/>
          </a:xfrm>
          <a:prstGeom prst="rect">
            <a:avLst/>
          </a:prstGeom>
          <a:noFill/>
          <a:ln w="9525">
            <a:noFill/>
            <a:miter lim="800000"/>
            <a:headEnd/>
            <a:tailEnd/>
          </a:ln>
        </p:spPr>
      </p:pic>
      <p:pic>
        <p:nvPicPr>
          <p:cNvPr id="4" name="Picture 3" descr="http://www.rehau.com/image/675204/1x1/915/915/736d7092d867b07297fb8cea0907f74/ph/itb-0198-41420.jpg"/>
          <p:cNvPicPr/>
          <p:nvPr/>
        </p:nvPicPr>
        <p:blipFill>
          <a:blip r:embed="rId3" cstate="print"/>
          <a:srcRect/>
          <a:stretch>
            <a:fillRect/>
          </a:stretch>
        </p:blipFill>
        <p:spPr bwMode="auto">
          <a:xfrm>
            <a:off x="276224" y="5019256"/>
            <a:ext cx="1397000" cy="1397000"/>
          </a:xfrm>
          <a:prstGeom prst="rect">
            <a:avLst/>
          </a:prstGeom>
          <a:noFill/>
          <a:ln w="9525">
            <a:noFill/>
            <a:miter lim="800000"/>
            <a:headEnd/>
            <a:tailEnd/>
          </a:ln>
        </p:spPr>
      </p:pic>
      <p:pic>
        <p:nvPicPr>
          <p:cNvPr id="5" name="Picture 4" descr="http://www.rehau.com/image/665086/1x1/915/915/2c53b56e3fbcc9e436b4b97b6d369aa0/zw/itb-0199-41419.jpg"/>
          <p:cNvPicPr/>
          <p:nvPr/>
        </p:nvPicPr>
        <p:blipFill>
          <a:blip r:embed="rId4" cstate="print"/>
          <a:srcRect/>
          <a:stretch>
            <a:fillRect/>
          </a:stretch>
        </p:blipFill>
        <p:spPr bwMode="auto">
          <a:xfrm>
            <a:off x="1722593" y="5019256"/>
            <a:ext cx="1412875" cy="1412875"/>
          </a:xfrm>
          <a:prstGeom prst="rect">
            <a:avLst/>
          </a:prstGeom>
          <a:noFill/>
          <a:ln w="9525">
            <a:noFill/>
            <a:miter lim="800000"/>
            <a:headEnd/>
            <a:tailEnd/>
          </a:ln>
        </p:spPr>
      </p:pic>
      <p:pic>
        <p:nvPicPr>
          <p:cNvPr id="6" name="Picture 5" descr="http://www.rehau.com/image/673250/1x1/915/915/86ca738ae511fa2c44df7d6636280244/jp/itb-0153-41562.jpg"/>
          <p:cNvPicPr/>
          <p:nvPr/>
        </p:nvPicPr>
        <p:blipFill>
          <a:blip r:embed="rId5" cstate="print"/>
          <a:srcRect/>
          <a:stretch>
            <a:fillRect/>
          </a:stretch>
        </p:blipFill>
        <p:spPr bwMode="auto">
          <a:xfrm>
            <a:off x="3194208" y="5052276"/>
            <a:ext cx="1379855" cy="1379855"/>
          </a:xfrm>
          <a:prstGeom prst="rect">
            <a:avLst/>
          </a:prstGeom>
          <a:noFill/>
          <a:ln w="9525">
            <a:noFill/>
            <a:miter lim="800000"/>
            <a:headEnd/>
            <a:tailEnd/>
          </a:ln>
        </p:spPr>
      </p:pic>
      <p:sp>
        <p:nvSpPr>
          <p:cNvPr id="7" name="TextBox 6"/>
          <p:cNvSpPr txBox="1"/>
          <p:nvPr/>
        </p:nvSpPr>
        <p:spPr>
          <a:xfrm>
            <a:off x="4617885" y="1682180"/>
            <a:ext cx="4526115" cy="5463034"/>
          </a:xfrm>
          <a:prstGeom prst="rect">
            <a:avLst/>
          </a:prstGeom>
          <a:noFill/>
        </p:spPr>
        <p:txBody>
          <a:bodyPr wrap="square" rtlCol="0">
            <a:spAutoFit/>
          </a:bodyPr>
          <a:lstStyle/>
          <a:p>
            <a:r>
              <a:rPr lang="en-US" sz="1600" b="1" dirty="0" smtClean="0">
                <a:solidFill>
                  <a:srgbClr val="000000"/>
                </a:solidFill>
              </a:rPr>
              <a:t>EGS: </a:t>
            </a:r>
            <a:r>
              <a:rPr lang="en-US" sz="1600" dirty="0" err="1" smtClean="0">
                <a:solidFill>
                  <a:srgbClr val="000000"/>
                </a:solidFill>
              </a:rPr>
              <a:t>Još</a:t>
            </a:r>
            <a:r>
              <a:rPr lang="en-US" sz="1600" dirty="0" smtClean="0">
                <a:solidFill>
                  <a:srgbClr val="000000"/>
                </a:solidFill>
              </a:rPr>
              <a:t> </a:t>
            </a:r>
            <a:r>
              <a:rPr lang="en-US" sz="1600" dirty="0" err="1" smtClean="0">
                <a:solidFill>
                  <a:srgbClr val="000000"/>
                </a:solidFill>
              </a:rPr>
              <a:t>uvek</a:t>
            </a:r>
            <a:r>
              <a:rPr lang="en-US" sz="1600" dirty="0" smtClean="0">
                <a:solidFill>
                  <a:srgbClr val="000000"/>
                </a:solidFill>
              </a:rPr>
              <a:t> </a:t>
            </a:r>
            <a:r>
              <a:rPr lang="en-US" sz="1600" dirty="0" err="1" smtClean="0">
                <a:solidFill>
                  <a:srgbClr val="000000"/>
                </a:solidFill>
              </a:rPr>
              <a:t>nije</a:t>
            </a:r>
            <a:r>
              <a:rPr lang="en-US" sz="1600" dirty="0" smtClean="0">
                <a:solidFill>
                  <a:srgbClr val="000000"/>
                </a:solidFill>
              </a:rPr>
              <a:t> </a:t>
            </a:r>
            <a:r>
              <a:rPr lang="en-US" sz="1600" dirty="0" err="1" smtClean="0">
                <a:solidFill>
                  <a:srgbClr val="000000"/>
                </a:solidFill>
              </a:rPr>
              <a:t>razvijeno</a:t>
            </a:r>
            <a:endParaRPr lang="en-US" sz="1600" dirty="0" smtClean="0">
              <a:solidFill>
                <a:srgbClr val="000000"/>
              </a:solidFill>
            </a:endParaRPr>
          </a:p>
          <a:p>
            <a:endParaRPr lang="en-US" sz="1600" dirty="0">
              <a:solidFill>
                <a:srgbClr val="000000"/>
              </a:solidFill>
            </a:endParaRPr>
          </a:p>
          <a:p>
            <a:endParaRPr lang="en-US" sz="1600" dirty="0" smtClean="0">
              <a:solidFill>
                <a:srgbClr val="000000"/>
              </a:solidFill>
            </a:endParaRPr>
          </a:p>
          <a:p>
            <a:endParaRPr lang="en-US" sz="1600" dirty="0">
              <a:solidFill>
                <a:srgbClr val="000000"/>
              </a:solidFill>
            </a:endParaRPr>
          </a:p>
          <a:p>
            <a:endParaRPr lang="en-US" sz="1600" dirty="0" smtClean="0">
              <a:solidFill>
                <a:srgbClr val="000000"/>
              </a:solidFill>
            </a:endParaRPr>
          </a:p>
          <a:p>
            <a:endParaRPr lang="en-US" sz="1600" dirty="0">
              <a:solidFill>
                <a:srgbClr val="000000"/>
              </a:solidFill>
            </a:endParaRPr>
          </a:p>
          <a:p>
            <a:r>
              <a:rPr lang="en-US" sz="1600" b="1" dirty="0" smtClean="0">
                <a:solidFill>
                  <a:srgbClr val="000000"/>
                </a:solidFill>
              </a:rPr>
              <a:t>“PLITKA” PETROGEOTERMALNA</a:t>
            </a:r>
          </a:p>
          <a:p>
            <a:r>
              <a:rPr lang="en-US" sz="1600" b="1" dirty="0" smtClean="0">
                <a:solidFill>
                  <a:srgbClr val="000000"/>
                </a:solidFill>
              </a:rPr>
              <a:t>ENERGIJA:</a:t>
            </a:r>
          </a:p>
          <a:p>
            <a:endParaRPr lang="en-US" sz="1600" dirty="0" smtClean="0">
              <a:solidFill>
                <a:srgbClr val="000000"/>
              </a:solidFill>
            </a:endParaRPr>
          </a:p>
          <a:p>
            <a:pPr marL="285750" indent="-285750">
              <a:buFont typeface="Arial"/>
              <a:buChar char="•"/>
            </a:pPr>
            <a:r>
              <a:rPr lang="en-US" sz="1600" dirty="0" err="1" smtClean="0">
                <a:solidFill>
                  <a:srgbClr val="000000"/>
                </a:solidFill>
              </a:rPr>
              <a:t>Najčešći</a:t>
            </a:r>
            <a:r>
              <a:rPr lang="en-US" sz="1600" dirty="0" smtClean="0">
                <a:solidFill>
                  <a:srgbClr val="000000"/>
                </a:solidFill>
              </a:rPr>
              <a:t> vid</a:t>
            </a:r>
          </a:p>
          <a:p>
            <a:pPr marL="285750" indent="-285750">
              <a:buFont typeface="Arial"/>
              <a:buChar char="•"/>
            </a:pPr>
            <a:endParaRPr lang="en-US" sz="1600" dirty="0">
              <a:solidFill>
                <a:srgbClr val="000000"/>
              </a:solidFill>
            </a:endParaRPr>
          </a:p>
          <a:p>
            <a:pPr marL="285750" indent="-285750">
              <a:buFont typeface="Arial"/>
              <a:buChar char="•"/>
            </a:pPr>
            <a:r>
              <a:rPr lang="en-US" sz="1600" dirty="0" err="1" smtClean="0">
                <a:solidFill>
                  <a:srgbClr val="000000"/>
                </a:solidFill>
              </a:rPr>
              <a:t>Uglavnom</a:t>
            </a:r>
            <a:r>
              <a:rPr lang="en-US" sz="1600" dirty="0" smtClean="0">
                <a:solidFill>
                  <a:srgbClr val="000000"/>
                </a:solidFill>
              </a:rPr>
              <a:t> do150 m</a:t>
            </a:r>
          </a:p>
          <a:p>
            <a:pPr marL="285750" indent="-285750">
              <a:buFont typeface="Arial"/>
              <a:buChar char="•"/>
            </a:pPr>
            <a:endParaRPr lang="en-US" sz="1600" dirty="0">
              <a:solidFill>
                <a:srgbClr val="000000"/>
              </a:solidFill>
            </a:endParaRPr>
          </a:p>
          <a:p>
            <a:pPr marL="285750" indent="-285750">
              <a:buFont typeface="Arial"/>
              <a:buChar char="•"/>
            </a:pPr>
            <a:r>
              <a:rPr lang="en-US" sz="1600" dirty="0" smtClean="0">
                <a:solidFill>
                  <a:srgbClr val="000000"/>
                </a:solidFill>
              </a:rPr>
              <a:t>0.6-0.9 </a:t>
            </a:r>
            <a:r>
              <a:rPr lang="en-US" sz="1600" dirty="0" err="1" smtClean="0">
                <a:solidFill>
                  <a:srgbClr val="000000"/>
                </a:solidFill>
              </a:rPr>
              <a:t>eur</a:t>
            </a:r>
            <a:r>
              <a:rPr lang="en-US" sz="1600" dirty="0" smtClean="0">
                <a:solidFill>
                  <a:srgbClr val="000000"/>
                </a:solidFill>
              </a:rPr>
              <a:t>/W </a:t>
            </a:r>
            <a:r>
              <a:rPr lang="en-US" sz="1600" dirty="0" err="1" smtClean="0">
                <a:solidFill>
                  <a:srgbClr val="000000"/>
                </a:solidFill>
              </a:rPr>
              <a:t>geotermalne</a:t>
            </a:r>
            <a:r>
              <a:rPr lang="en-US" sz="1600" dirty="0" smtClean="0">
                <a:solidFill>
                  <a:srgbClr val="000000"/>
                </a:solidFill>
              </a:rPr>
              <a:t> </a:t>
            </a:r>
            <a:r>
              <a:rPr lang="en-US" sz="1600" dirty="0" err="1" smtClean="0">
                <a:solidFill>
                  <a:srgbClr val="000000"/>
                </a:solidFill>
              </a:rPr>
              <a:t>sonde+toplotna</a:t>
            </a:r>
            <a:r>
              <a:rPr lang="en-US" sz="1600" dirty="0" smtClean="0">
                <a:solidFill>
                  <a:srgbClr val="000000"/>
                </a:solidFill>
              </a:rPr>
              <a:t> </a:t>
            </a:r>
            <a:r>
              <a:rPr lang="en-US" sz="1600" dirty="0" err="1" smtClean="0">
                <a:solidFill>
                  <a:srgbClr val="000000"/>
                </a:solidFill>
              </a:rPr>
              <a:t>pumpa</a:t>
            </a:r>
            <a:endParaRPr lang="en-US" sz="1600" dirty="0" smtClean="0">
              <a:solidFill>
                <a:srgbClr val="000000"/>
              </a:solidFill>
            </a:endParaRPr>
          </a:p>
          <a:p>
            <a:pPr marL="285750" indent="-285750">
              <a:buFont typeface="Arial"/>
              <a:buChar char="•"/>
            </a:pPr>
            <a:r>
              <a:rPr lang="en-US" sz="1600" dirty="0" smtClean="0">
                <a:solidFill>
                  <a:srgbClr val="000000"/>
                </a:solidFill>
              </a:rPr>
              <a:t>80-100 </a:t>
            </a:r>
            <a:r>
              <a:rPr lang="en-US" sz="1600" dirty="0" err="1" smtClean="0">
                <a:solidFill>
                  <a:srgbClr val="000000"/>
                </a:solidFill>
              </a:rPr>
              <a:t>eur</a:t>
            </a:r>
            <a:r>
              <a:rPr lang="en-US" sz="1600" dirty="0" smtClean="0">
                <a:solidFill>
                  <a:srgbClr val="000000"/>
                </a:solidFill>
              </a:rPr>
              <a:t>/m</a:t>
            </a:r>
            <a:r>
              <a:rPr lang="en-US" sz="1600" baseline="30000" dirty="0" smtClean="0">
                <a:solidFill>
                  <a:srgbClr val="000000"/>
                </a:solidFill>
              </a:rPr>
              <a:t>2</a:t>
            </a:r>
            <a:endParaRPr lang="en-US" sz="1600" dirty="0" smtClean="0">
              <a:solidFill>
                <a:srgbClr val="000000"/>
              </a:solidFill>
            </a:endParaRPr>
          </a:p>
          <a:p>
            <a:endParaRPr lang="en-US" sz="1500" b="1" dirty="0">
              <a:solidFill>
                <a:srgbClr val="000000"/>
              </a:solidFill>
            </a:endParaRPr>
          </a:p>
          <a:p>
            <a:endParaRPr lang="en-US" sz="1500" b="1" dirty="0">
              <a:solidFill>
                <a:srgbClr val="000000"/>
              </a:solidFill>
            </a:endParaRPr>
          </a:p>
          <a:p>
            <a:endParaRPr lang="en-US" sz="1500" b="1" dirty="0" smtClean="0">
              <a:solidFill>
                <a:srgbClr val="000000"/>
              </a:solidFill>
            </a:endParaRPr>
          </a:p>
          <a:p>
            <a:pPr algn="ctr"/>
            <a:endParaRPr lang="en-US" sz="1500" b="1" dirty="0">
              <a:solidFill>
                <a:srgbClr val="000000"/>
              </a:solidFill>
            </a:endParaRPr>
          </a:p>
          <a:p>
            <a:pPr algn="ctr"/>
            <a:endParaRPr lang="en-US" sz="1500" b="1" dirty="0" smtClean="0">
              <a:solidFill>
                <a:srgbClr val="000000"/>
              </a:solidFill>
            </a:endParaRPr>
          </a:p>
          <a:p>
            <a:pPr marL="285750" indent="-285750">
              <a:buFont typeface="Arial"/>
              <a:buChar char="•"/>
            </a:pPr>
            <a:endParaRPr lang="en-US" dirty="0"/>
          </a:p>
        </p:txBody>
      </p:sp>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7086600" y="228600"/>
            <a:ext cx="1966595" cy="2910205"/>
          </a:xfrm>
          <a:prstGeom prst="rect">
            <a:avLst/>
          </a:prstGeom>
        </p:spPr>
      </p:pic>
    </p:spTree>
    <p:extLst>
      <p:ext uri="{BB962C8B-B14F-4D97-AF65-F5344CB8AC3E}">
        <p14:creationId xmlns:p14="http://schemas.microsoft.com/office/powerpoint/2010/main" val="2746337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6400800" cy="591280"/>
          </a:xfrm>
        </p:spPr>
        <p:txBody>
          <a:bodyPr>
            <a:normAutofit fontScale="90000"/>
          </a:bodyPr>
          <a:lstStyle/>
          <a:p>
            <a:r>
              <a:rPr lang="en-US" sz="2400" b="1" dirty="0" smtClean="0">
                <a:solidFill>
                  <a:schemeClr val="tx1"/>
                </a:solidFill>
              </a:rPr>
              <a:t>PRIMERI NAJIZAZOVNIJIH PROJEKTA– </a:t>
            </a:r>
            <a:br>
              <a:rPr lang="en-US" sz="2400" b="1" dirty="0" smtClean="0">
                <a:solidFill>
                  <a:schemeClr val="tx1"/>
                </a:solidFill>
              </a:rPr>
            </a:br>
            <a:r>
              <a:rPr lang="en-US" sz="2400" b="1" dirty="0" smtClean="0">
                <a:solidFill>
                  <a:schemeClr val="tx1"/>
                </a:solidFill>
              </a:rPr>
              <a:t>PEŠTERSKA VISORAVAN</a:t>
            </a:r>
            <a:endParaRPr lang="en-US" sz="2400" b="1" dirty="0">
              <a:solidFill>
                <a:schemeClr val="tx1"/>
              </a:solidFill>
            </a:endParaRPr>
          </a:p>
        </p:txBody>
      </p:sp>
      <p:pic>
        <p:nvPicPr>
          <p:cNvPr id="3" name="Picture 2" descr="Grafika rad Transboundary Pester.jpg"/>
          <p:cNvPicPr>
            <a:picLocks noChangeAspect="1"/>
          </p:cNvPicPr>
          <p:nvPr/>
        </p:nvPicPr>
        <p:blipFill>
          <a:blip r:embed="rId2" cstate="print"/>
          <a:stretch>
            <a:fillRect/>
          </a:stretch>
        </p:blipFill>
        <p:spPr>
          <a:xfrm>
            <a:off x="1465472" y="1166444"/>
            <a:ext cx="3068356" cy="3031027"/>
          </a:xfrm>
          <a:prstGeom prst="rect">
            <a:avLst/>
          </a:prstGeom>
        </p:spPr>
      </p:pic>
      <p:pic>
        <p:nvPicPr>
          <p:cNvPr id="4" name="Picture 3" descr="http://2.bp.blogspot.com/-ZIpB4C7Ih0w/TyvEwgI_3UI/AAAAAAAAA_0/cB5u06Sz7Ug/s640/Sjenicki+putevi+2012.jpg"/>
          <p:cNvPicPr/>
          <p:nvPr/>
        </p:nvPicPr>
        <p:blipFill>
          <a:blip r:embed="rId3" cstate="print"/>
          <a:srcRect l="5042"/>
          <a:stretch>
            <a:fillRect/>
          </a:stretch>
        </p:blipFill>
        <p:spPr bwMode="auto">
          <a:xfrm>
            <a:off x="1465471" y="4422687"/>
            <a:ext cx="3068357" cy="2290726"/>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r="50327"/>
          <a:stretch>
            <a:fillRect/>
          </a:stretch>
        </p:blipFill>
        <p:spPr bwMode="auto">
          <a:xfrm>
            <a:off x="5108731" y="1166444"/>
            <a:ext cx="3804861" cy="3256243"/>
          </a:xfrm>
          <a:prstGeom prst="rect">
            <a:avLst/>
          </a:prstGeom>
          <a:noFill/>
          <a:ln w="9525">
            <a:noFill/>
            <a:miter lim="800000"/>
            <a:headEnd/>
            <a:tailEnd/>
          </a:ln>
          <a:effectLst/>
        </p:spPr>
      </p:pic>
      <p:pic>
        <p:nvPicPr>
          <p:cNvPr id="6" name="Picture 5" descr="Y:\5232\Temporär\sofort raus\S11-D005.jpg"/>
          <p:cNvPicPr/>
          <p:nvPr/>
        </p:nvPicPr>
        <p:blipFill>
          <a:blip r:embed="rId5" cstate="print"/>
          <a:srcRect/>
          <a:stretch>
            <a:fillRect/>
          </a:stretch>
        </p:blipFill>
        <p:spPr bwMode="auto">
          <a:xfrm>
            <a:off x="5791200" y="4732213"/>
            <a:ext cx="3048000" cy="1981200"/>
          </a:xfrm>
          <a:prstGeom prst="rect">
            <a:avLst/>
          </a:prstGeom>
          <a:noFill/>
          <a:ln w="9525">
            <a:noFill/>
            <a:miter lim="800000"/>
            <a:headEnd/>
            <a:tailEnd/>
          </a:ln>
        </p:spPr>
      </p:pic>
      <p:pic>
        <p:nvPicPr>
          <p:cNvPr id="7" name="Picture 6" descr="Srbija.bmp"/>
          <p:cNvPicPr>
            <a:picLocks noChangeAspect="1"/>
          </p:cNvPicPr>
          <p:nvPr/>
        </p:nvPicPr>
        <p:blipFill>
          <a:blip r:embed="rId6" cstate="print"/>
          <a:stretch>
            <a:fillRect/>
          </a:stretch>
        </p:blipFill>
        <p:spPr>
          <a:xfrm>
            <a:off x="168586" y="2503149"/>
            <a:ext cx="1060965" cy="1443249"/>
          </a:xfrm>
          <a:prstGeom prst="rect">
            <a:avLst/>
          </a:prstGeom>
        </p:spPr>
      </p:pic>
      <p:sp>
        <p:nvSpPr>
          <p:cNvPr id="8" name="Oval 7"/>
          <p:cNvSpPr/>
          <p:nvPr/>
        </p:nvSpPr>
        <p:spPr>
          <a:xfrm>
            <a:off x="496885" y="3360391"/>
            <a:ext cx="151298" cy="14552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stCxn id="8" idx="7"/>
          </p:cNvCxnSpPr>
          <p:nvPr/>
        </p:nvCxnSpPr>
        <p:spPr>
          <a:xfrm flipV="1">
            <a:off x="626026" y="2503151"/>
            <a:ext cx="839446" cy="8785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5776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1000" y="457200"/>
            <a:ext cx="4800600" cy="762000"/>
          </a:xfrm>
        </p:spPr>
        <p:txBody>
          <a:bodyPr>
            <a:normAutofit fontScale="90000"/>
          </a:bodyPr>
          <a:lstStyle/>
          <a:p>
            <a:r>
              <a:rPr lang="sr-Latn-CS" sz="2400" b="1" dirty="0" smtClean="0">
                <a:solidFill>
                  <a:srgbClr val="FF0000"/>
                </a:solidFill>
              </a:rPr>
              <a:t>DVE ISKUSNE TERENSKE EKIPE</a:t>
            </a:r>
            <a:endParaRPr lang="en-US" sz="2400" b="1" dirty="0"/>
          </a:p>
        </p:txBody>
      </p:sp>
      <p:pic>
        <p:nvPicPr>
          <p:cNvPr id="3" name="Picture 2" descr="IMG_01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
            <a:ext cx="3719513" cy="6612467"/>
          </a:xfrm>
          <a:prstGeom prst="rect">
            <a:avLst/>
          </a:prstGeom>
        </p:spPr>
      </p:pic>
      <p:pic>
        <p:nvPicPr>
          <p:cNvPr id="8" name="Picture 4" descr="DSC03445"/>
          <p:cNvPicPr>
            <a:picLocks noChangeAspect="1" noChangeArrowheads="1"/>
          </p:cNvPicPr>
          <p:nvPr/>
        </p:nvPicPr>
        <p:blipFill>
          <a:blip r:embed="rId3" cstate="print"/>
          <a:srcRect/>
          <a:stretch>
            <a:fillRect/>
          </a:stretch>
        </p:blipFill>
        <p:spPr bwMode="auto">
          <a:xfrm>
            <a:off x="4191000" y="2057400"/>
            <a:ext cx="4724400" cy="3962400"/>
          </a:xfrm>
          <a:prstGeom prst="rect">
            <a:avLst/>
          </a:prstGeom>
          <a:noFill/>
          <a:ln>
            <a:solidFill>
              <a:schemeClr val="tx1"/>
            </a:solidFill>
          </a:ln>
        </p:spPr>
      </p:pic>
    </p:spTree>
    <p:extLst>
      <p:ext uri="{BB962C8B-B14F-4D97-AF65-F5344CB8AC3E}">
        <p14:creationId xmlns:p14="http://schemas.microsoft.com/office/powerpoint/2010/main" val="34880567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884259" y="1405522"/>
            <a:ext cx="4339467" cy="2733660"/>
          </a:xfrm>
          <a:prstGeom prst="rect">
            <a:avLst/>
          </a:prstGeom>
        </p:spPr>
      </p:pic>
      <p:pic>
        <p:nvPicPr>
          <p:cNvPr id="4" name="Picture 3"/>
          <p:cNvPicPr/>
          <p:nvPr/>
        </p:nvPicPr>
        <p:blipFill>
          <a:blip r:embed="rId3" cstate="print"/>
          <a:srcRect/>
          <a:stretch>
            <a:fillRect/>
          </a:stretch>
        </p:blipFill>
        <p:spPr bwMode="auto">
          <a:xfrm>
            <a:off x="5446012" y="1405522"/>
            <a:ext cx="3492124" cy="2733660"/>
          </a:xfrm>
          <a:prstGeom prst="rect">
            <a:avLst/>
          </a:prstGeom>
          <a:noFill/>
          <a:ln w="9525" algn="in">
            <a:noFill/>
            <a:miter lim="800000"/>
            <a:headEnd/>
            <a:tailEnd/>
          </a:ln>
          <a:effectLst/>
        </p:spPr>
      </p:pic>
      <p:pic>
        <p:nvPicPr>
          <p:cNvPr id="5" name="Picture 4"/>
          <p:cNvPicPr/>
          <p:nvPr/>
        </p:nvPicPr>
        <p:blipFill>
          <a:blip r:embed="rId4" cstate="print"/>
          <a:srcRect/>
          <a:stretch>
            <a:fillRect/>
          </a:stretch>
        </p:blipFill>
        <p:spPr bwMode="auto">
          <a:xfrm>
            <a:off x="1553530" y="4314825"/>
            <a:ext cx="6114920" cy="2024360"/>
          </a:xfrm>
          <a:prstGeom prst="rect">
            <a:avLst/>
          </a:prstGeom>
          <a:noFill/>
          <a:ln w="9525">
            <a:noFill/>
            <a:miter lim="800000"/>
            <a:headEnd/>
            <a:tailEnd/>
          </a:ln>
        </p:spPr>
      </p:pic>
      <p:pic>
        <p:nvPicPr>
          <p:cNvPr id="6" name="Picture 5" descr="Srbija.bmp"/>
          <p:cNvPicPr>
            <a:picLocks noChangeAspect="1"/>
          </p:cNvPicPr>
          <p:nvPr/>
        </p:nvPicPr>
        <p:blipFill>
          <a:blip r:embed="rId5" cstate="print"/>
          <a:stretch>
            <a:fillRect/>
          </a:stretch>
        </p:blipFill>
        <p:spPr>
          <a:xfrm>
            <a:off x="168586" y="4685259"/>
            <a:ext cx="1060965" cy="1443249"/>
          </a:xfrm>
          <a:prstGeom prst="rect">
            <a:avLst/>
          </a:prstGeom>
        </p:spPr>
      </p:pic>
      <p:cxnSp>
        <p:nvCxnSpPr>
          <p:cNvPr id="7" name="Straight Arrow Connector 6"/>
          <p:cNvCxnSpPr/>
          <p:nvPr/>
        </p:nvCxnSpPr>
        <p:spPr>
          <a:xfrm flipV="1">
            <a:off x="621727" y="4139182"/>
            <a:ext cx="931803" cy="133800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70429" y="5477191"/>
            <a:ext cx="151298" cy="14552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1066800" y="152400"/>
            <a:ext cx="6400800" cy="591280"/>
          </a:xfrm>
        </p:spPr>
        <p:txBody>
          <a:bodyPr>
            <a:normAutofit fontScale="90000"/>
          </a:bodyPr>
          <a:lstStyle/>
          <a:p>
            <a:r>
              <a:rPr lang="en-US" sz="2400" b="1" dirty="0" smtClean="0">
                <a:solidFill>
                  <a:schemeClr val="tx1"/>
                </a:solidFill>
              </a:rPr>
              <a:t>PRIMERI NAJIZAZOVNIJIH PROJEKTA– </a:t>
            </a:r>
            <a:br>
              <a:rPr lang="en-US" sz="2400" b="1" dirty="0" smtClean="0">
                <a:solidFill>
                  <a:schemeClr val="tx1"/>
                </a:solidFill>
              </a:rPr>
            </a:br>
            <a:r>
              <a:rPr lang="en-US" sz="2400" b="1" dirty="0" smtClean="0">
                <a:solidFill>
                  <a:schemeClr val="tx1"/>
                </a:solidFill>
              </a:rPr>
              <a:t>ZLATIBOR</a:t>
            </a:r>
            <a:endParaRPr lang="en-US" sz="2400" b="1" dirty="0">
              <a:solidFill>
                <a:schemeClr val="tx1"/>
              </a:solidFill>
            </a:endParaRPr>
          </a:p>
        </p:txBody>
      </p:sp>
    </p:spTree>
    <p:extLst>
      <p:ext uri="{BB962C8B-B14F-4D97-AF65-F5344CB8AC3E}">
        <p14:creationId xmlns:p14="http://schemas.microsoft.com/office/powerpoint/2010/main" val="1604997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41014_1405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68791" y="2605040"/>
            <a:ext cx="5136213" cy="2891608"/>
          </a:xfrm>
          <a:prstGeom prst="rect">
            <a:avLst/>
          </a:prstGeom>
        </p:spPr>
      </p:pic>
      <p:pic>
        <p:nvPicPr>
          <p:cNvPr id="4" name="Picture 3"/>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6961" y="2143228"/>
            <a:ext cx="2949889" cy="4475723"/>
          </a:xfrm>
          <a:prstGeom prst="rect">
            <a:avLst/>
          </a:prstGeom>
          <a:ln>
            <a:noFill/>
          </a:ln>
          <a:extLst>
            <a:ext uri="{53640926-AAD7-44D8-BBD7-CCE9431645EC}">
              <a14:shadowObscured xmlns:a14="http://schemas.microsoft.com/office/drawing/2010/main"/>
            </a:ext>
          </a:extLst>
        </p:spPr>
      </p:pic>
      <p:pic>
        <p:nvPicPr>
          <p:cNvPr id="5" name="Picture 4" descr="Srbija.bmp"/>
          <p:cNvPicPr>
            <a:picLocks noChangeAspect="1"/>
          </p:cNvPicPr>
          <p:nvPr/>
        </p:nvPicPr>
        <p:blipFill>
          <a:blip r:embed="rId4" cstate="print"/>
          <a:stretch>
            <a:fillRect/>
          </a:stretch>
        </p:blipFill>
        <p:spPr>
          <a:xfrm>
            <a:off x="168586" y="2503149"/>
            <a:ext cx="1060965" cy="1443249"/>
          </a:xfrm>
          <a:prstGeom prst="rect">
            <a:avLst/>
          </a:prstGeom>
        </p:spPr>
      </p:pic>
      <p:sp>
        <p:nvSpPr>
          <p:cNvPr id="6" name="Oval 5"/>
          <p:cNvSpPr/>
          <p:nvPr/>
        </p:nvSpPr>
        <p:spPr>
          <a:xfrm>
            <a:off x="615937" y="3307471"/>
            <a:ext cx="151298" cy="14552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a:stCxn id="6" idx="6"/>
          </p:cNvCxnSpPr>
          <p:nvPr/>
        </p:nvCxnSpPr>
        <p:spPr>
          <a:xfrm>
            <a:off x="767235" y="3380235"/>
            <a:ext cx="723858" cy="17793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1066800" y="152400"/>
            <a:ext cx="6400800" cy="591280"/>
          </a:xfrm>
        </p:spPr>
        <p:txBody>
          <a:bodyPr>
            <a:normAutofit fontScale="90000"/>
          </a:bodyPr>
          <a:lstStyle/>
          <a:p>
            <a:r>
              <a:rPr lang="en-US" sz="2400" b="1" dirty="0" smtClean="0">
                <a:solidFill>
                  <a:schemeClr val="tx1"/>
                </a:solidFill>
              </a:rPr>
              <a:t>PRIMERI NAJIZAZOVNIJIH PROJEKTA– </a:t>
            </a:r>
            <a:br>
              <a:rPr lang="en-US" sz="2400" b="1" dirty="0" smtClean="0">
                <a:solidFill>
                  <a:schemeClr val="tx1"/>
                </a:solidFill>
              </a:rPr>
            </a:br>
            <a:r>
              <a:rPr lang="en-US" sz="2400" b="1" dirty="0" smtClean="0">
                <a:solidFill>
                  <a:schemeClr val="tx1"/>
                </a:solidFill>
              </a:rPr>
              <a:t>KOPAONIK</a:t>
            </a:r>
            <a:endParaRPr lang="en-US" sz="2400" b="1" dirty="0">
              <a:solidFill>
                <a:schemeClr val="tx1"/>
              </a:solidFill>
            </a:endParaRPr>
          </a:p>
        </p:txBody>
      </p:sp>
    </p:spTree>
    <p:extLst>
      <p:ext uri="{BB962C8B-B14F-4D97-AF65-F5344CB8AC3E}">
        <p14:creationId xmlns:p14="http://schemas.microsoft.com/office/powerpoint/2010/main" val="3214698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990600"/>
            <a:ext cx="7406640" cy="5486400"/>
          </a:xfrm>
        </p:spPr>
        <p:txBody>
          <a:bodyPr>
            <a:normAutofit fontScale="90000"/>
          </a:bodyPr>
          <a:lstStyle/>
          <a:p>
            <a:r>
              <a:rPr lang="sr-Latn-CS" b="1" dirty="0" smtClean="0">
                <a:solidFill>
                  <a:schemeClr val="accent3"/>
                </a:solidFill>
              </a:rPr>
              <a:t/>
            </a:r>
            <a:br>
              <a:rPr lang="sr-Latn-CS" b="1" dirty="0" smtClean="0">
                <a:solidFill>
                  <a:schemeClr val="accent3"/>
                </a:solidFill>
              </a:rPr>
            </a:br>
            <a:r>
              <a:rPr lang="sr-Latn-CS" b="1" dirty="0" smtClean="0">
                <a:solidFill>
                  <a:srgbClr val="000000"/>
                </a:solidFill>
              </a:rPr>
              <a:t>PITANJE ZA VISKI U PAUZI:</a:t>
            </a:r>
            <a:br>
              <a:rPr lang="sr-Latn-CS" b="1" dirty="0" smtClean="0">
                <a:solidFill>
                  <a:srgbClr val="000000"/>
                </a:solidFill>
              </a:rPr>
            </a:br>
            <a:r>
              <a:rPr lang="sr-Latn-CS" b="1" dirty="0" smtClean="0">
                <a:solidFill>
                  <a:schemeClr val="accent3"/>
                </a:solidFill>
              </a:rPr>
              <a:t/>
            </a:r>
            <a:br>
              <a:rPr lang="sr-Latn-CS" b="1" dirty="0" smtClean="0">
                <a:solidFill>
                  <a:schemeClr val="accent3"/>
                </a:solidFill>
              </a:rPr>
            </a:br>
            <a:r>
              <a:rPr lang="sr-Latn-CS" b="1" dirty="0" smtClean="0">
                <a:solidFill>
                  <a:schemeClr val="accent3"/>
                </a:solidFill>
              </a:rPr>
              <a:t>KOJI JE NAJČEŠĆI </a:t>
            </a:r>
            <a:br>
              <a:rPr lang="sr-Latn-CS" b="1" dirty="0" smtClean="0">
                <a:solidFill>
                  <a:schemeClr val="accent3"/>
                </a:solidFill>
              </a:rPr>
            </a:br>
            <a:r>
              <a:rPr lang="sr-Latn-CS" b="1" dirty="0">
                <a:solidFill>
                  <a:schemeClr val="accent3"/>
                </a:solidFill>
              </a:rPr>
              <a:t/>
            </a:r>
            <a:br>
              <a:rPr lang="sr-Latn-CS" b="1" dirty="0">
                <a:solidFill>
                  <a:schemeClr val="accent3"/>
                </a:solidFill>
              </a:rPr>
            </a:br>
            <a:r>
              <a:rPr lang="sr-Latn-CS" b="1" dirty="0" smtClean="0">
                <a:solidFill>
                  <a:schemeClr val="accent3"/>
                </a:solidFill>
              </a:rPr>
              <a:t>VID</a:t>
            </a:r>
            <a:r>
              <a:rPr lang="sr-Latn-CS" b="1" dirty="0">
                <a:solidFill>
                  <a:schemeClr val="accent3"/>
                </a:solidFill>
              </a:rPr>
              <a:t> </a:t>
            </a:r>
            <a:r>
              <a:rPr lang="sr-Latn-CS" b="1" dirty="0" smtClean="0">
                <a:solidFill>
                  <a:schemeClr val="accent3"/>
                </a:solidFill>
              </a:rPr>
              <a:t>KORIŠĆENJA</a:t>
            </a:r>
            <a:br>
              <a:rPr lang="sr-Latn-CS" b="1" dirty="0" smtClean="0">
                <a:solidFill>
                  <a:schemeClr val="accent3"/>
                </a:solidFill>
              </a:rPr>
            </a:br>
            <a:r>
              <a:rPr lang="sr-Latn-CS" b="1" dirty="0" smtClean="0">
                <a:solidFill>
                  <a:schemeClr val="accent3"/>
                </a:solidFill>
              </a:rPr>
              <a:t> </a:t>
            </a:r>
            <a:br>
              <a:rPr lang="sr-Latn-CS" b="1" dirty="0" smtClean="0">
                <a:solidFill>
                  <a:schemeClr val="accent3"/>
                </a:solidFill>
              </a:rPr>
            </a:br>
            <a:r>
              <a:rPr lang="sr-Latn-CS" b="1" dirty="0" smtClean="0">
                <a:solidFill>
                  <a:schemeClr val="accent3"/>
                </a:solidFill>
              </a:rPr>
              <a:t>GEOTERMALNE ENERGIJE</a:t>
            </a:r>
            <a:br>
              <a:rPr lang="sr-Latn-CS" b="1" dirty="0" smtClean="0">
                <a:solidFill>
                  <a:schemeClr val="accent3"/>
                </a:solidFill>
              </a:rPr>
            </a:br>
            <a:r>
              <a:rPr lang="sr-Latn-CS" b="1" dirty="0" smtClean="0">
                <a:solidFill>
                  <a:schemeClr val="accent3"/>
                </a:solidFill>
              </a:rPr>
              <a:t/>
            </a:r>
            <a:br>
              <a:rPr lang="sr-Latn-CS" b="1" dirty="0" smtClean="0">
                <a:solidFill>
                  <a:schemeClr val="accent3"/>
                </a:solidFill>
              </a:rPr>
            </a:br>
            <a:r>
              <a:rPr lang="sr-Latn-CS" b="1" dirty="0" smtClean="0">
                <a:solidFill>
                  <a:schemeClr val="accent3"/>
                </a:solidFill>
              </a:rPr>
              <a:t>U SRBIJI</a:t>
            </a:r>
            <a:r>
              <a:rPr lang="en-US" b="1" dirty="0" smtClean="0">
                <a:solidFill>
                  <a:schemeClr val="accent3"/>
                </a:solidFill>
              </a:rPr>
              <a:t>?</a:t>
            </a:r>
            <a:endParaRPr lang="en-US" u="sng"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enje svinja.jpg"/>
          <p:cNvPicPr>
            <a:picLocks noChangeAspect="1"/>
          </p:cNvPicPr>
          <p:nvPr/>
        </p:nvPicPr>
        <p:blipFill>
          <a:blip r:embed="rId2" cstate="print"/>
          <a:stretch>
            <a:fillRect/>
          </a:stretch>
        </p:blipFill>
        <p:spPr>
          <a:xfrm>
            <a:off x="1143000" y="381000"/>
            <a:ext cx="4572000" cy="6096000"/>
          </a:xfrm>
          <a:prstGeom prst="rect">
            <a:avLst/>
          </a:prstGeom>
        </p:spPr>
      </p:pic>
      <p:pic>
        <p:nvPicPr>
          <p:cNvPr id="3" name="Picture 2" descr="Svinja tronozac.jpeg"/>
          <p:cNvPicPr>
            <a:picLocks noChangeAspect="1"/>
          </p:cNvPicPr>
          <p:nvPr/>
        </p:nvPicPr>
        <p:blipFill>
          <a:blip r:embed="rId3" cstate="print"/>
          <a:stretch>
            <a:fillRect/>
          </a:stretch>
        </p:blipFill>
        <p:spPr>
          <a:xfrm>
            <a:off x="5943600" y="2514600"/>
            <a:ext cx="2990850" cy="3992939"/>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ka 8. Razvijeni algoritam postupaka za dobijanje eksploatacionog prava.jpg"/>
          <p:cNvPicPr>
            <a:picLocks noChangeAspect="1"/>
          </p:cNvPicPr>
          <p:nvPr/>
        </p:nvPicPr>
        <p:blipFill>
          <a:blip r:embed="rId2" cstate="print">
            <a:lum bright="-1000" contrast="9000"/>
          </a:blip>
          <a:stretch>
            <a:fillRect/>
          </a:stretch>
        </p:blipFill>
        <p:spPr>
          <a:xfrm>
            <a:off x="5024596" y="1143000"/>
            <a:ext cx="4043203" cy="5715000"/>
          </a:xfrm>
          <a:prstGeom prst="rect">
            <a:avLst/>
          </a:prstGeom>
        </p:spPr>
      </p:pic>
      <p:pic>
        <p:nvPicPr>
          <p:cNvPr id="5" name="Picture 4" descr="Dejan sa calmom oko gla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8461505" cy="5638800"/>
          </a:xfrm>
          <a:prstGeom prst="rect">
            <a:avLst/>
          </a:prstGeom>
        </p:spPr>
      </p:pic>
      <p:sp>
        <p:nvSpPr>
          <p:cNvPr id="6" name="Title 1"/>
          <p:cNvSpPr txBox="1">
            <a:spLocks/>
          </p:cNvSpPr>
          <p:nvPr/>
        </p:nvSpPr>
        <p:spPr>
          <a:xfrm>
            <a:off x="228600" y="-1"/>
            <a:ext cx="8686800" cy="1105647"/>
          </a:xfrm>
          <a:prstGeom prst="rect">
            <a:avLst/>
          </a:prstGeom>
        </p:spPr>
        <p:txBody>
          <a:bodyPr vert="horz" anchor="ctr">
            <a:noAutofit/>
          </a:bodyPr>
          <a:lstStyle/>
          <a:p>
            <a:pPr lvl="0" algn="ctr">
              <a:spcBef>
                <a:spcPct val="0"/>
              </a:spcBef>
              <a:defRPr/>
            </a:pPr>
            <a:r>
              <a:rPr lang="sr-Latn-CS" sz="2200" b="1" dirty="0" smtClean="0">
                <a:latin typeface="+mj-lt"/>
                <a:ea typeface="+mj-ea"/>
                <a:cs typeface="+mj-cs"/>
              </a:rPr>
              <a:t>ZAKONSKA REGULATIVA</a:t>
            </a:r>
            <a:endParaRPr kumimoji="0" lang="en-US" sz="2200" b="1" i="0" u="none" strike="noStrike" kern="1200" cap="none" spc="0" normalizeH="0" baseline="0" noProof="0" dirty="0">
              <a:ln>
                <a:noFill/>
              </a:ln>
              <a:effectLst/>
              <a:uLnTx/>
              <a:uFillTx/>
              <a:latin typeface="+mj-lt"/>
              <a:ea typeface="+mj-ea"/>
              <a:cs typeface="+mj-cs"/>
            </a:endParaRPr>
          </a:p>
        </p:txBody>
      </p:sp>
    </p:spTree>
    <p:extLst>
      <p:ext uri="{BB962C8B-B14F-4D97-AF65-F5344CB8AC3E}">
        <p14:creationId xmlns:p14="http://schemas.microsoft.com/office/powerpoint/2010/main" val="8581987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75520"/>
            <a:ext cx="7924800" cy="591280"/>
          </a:xfrm>
        </p:spPr>
        <p:txBody>
          <a:bodyPr>
            <a:normAutofit fontScale="90000"/>
          </a:bodyPr>
          <a:lstStyle/>
          <a:p>
            <a:r>
              <a:rPr lang="en-US" sz="2400" b="1" dirty="0" smtClean="0">
                <a:solidFill>
                  <a:srgbClr val="000000"/>
                </a:solidFill>
              </a:rPr>
              <a:t>LABORATORIJA ZA GEOTERMALNU ENERGIJU I ENERGETSKU EFIKASNOST</a:t>
            </a:r>
            <a:endParaRPr lang="en-US" sz="2400" b="1" dirty="0">
              <a:solidFill>
                <a:srgbClr val="000000"/>
              </a:solidFill>
            </a:endParaRPr>
          </a:p>
        </p:txBody>
      </p:sp>
      <p:pic>
        <p:nvPicPr>
          <p:cNvPr id="4" name="Picture 3" descr="Screen Shot 2014-11-13 at 9.37.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78" y="1480168"/>
            <a:ext cx="4398967" cy="4634458"/>
          </a:xfrm>
          <a:prstGeom prst="rect">
            <a:avLst/>
          </a:prstGeom>
        </p:spPr>
      </p:pic>
      <p:pic>
        <p:nvPicPr>
          <p:cNvPr id="5" name="Picture 4" descr="Screen Shot 2014-11-13 at 9.37.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445" y="1754126"/>
            <a:ext cx="4445328" cy="4379402"/>
          </a:xfrm>
          <a:prstGeom prst="rect">
            <a:avLst/>
          </a:prstGeom>
        </p:spPr>
      </p:pic>
    </p:spTree>
    <p:extLst>
      <p:ext uri="{BB962C8B-B14F-4D97-AF65-F5344CB8AC3E}">
        <p14:creationId xmlns:p14="http://schemas.microsoft.com/office/powerpoint/2010/main" val="2696960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11-13 at 9.37.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14" y="1632569"/>
            <a:ext cx="4433494" cy="4500960"/>
          </a:xfrm>
          <a:prstGeom prst="rect">
            <a:avLst/>
          </a:prstGeom>
        </p:spPr>
      </p:pic>
      <p:pic>
        <p:nvPicPr>
          <p:cNvPr id="6" name="Picture 5" descr="Screen Shot 2014-11-13 at 9.37.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108" y="1600703"/>
            <a:ext cx="4508892" cy="4518506"/>
          </a:xfrm>
          <a:prstGeom prst="rect">
            <a:avLst/>
          </a:prstGeom>
        </p:spPr>
      </p:pic>
      <p:sp>
        <p:nvSpPr>
          <p:cNvPr id="7" name="Title 1"/>
          <p:cNvSpPr>
            <a:spLocks noGrp="1"/>
          </p:cNvSpPr>
          <p:nvPr>
            <p:ph type="title"/>
          </p:nvPr>
        </p:nvSpPr>
        <p:spPr>
          <a:xfrm>
            <a:off x="1066800" y="457200"/>
            <a:ext cx="7924800" cy="591280"/>
          </a:xfrm>
        </p:spPr>
        <p:txBody>
          <a:bodyPr>
            <a:normAutofit fontScale="90000"/>
          </a:bodyPr>
          <a:lstStyle/>
          <a:p>
            <a:r>
              <a:rPr lang="en-US" sz="2400" b="1" dirty="0" smtClean="0">
                <a:solidFill>
                  <a:srgbClr val="000000"/>
                </a:solidFill>
              </a:rPr>
              <a:t>LABORATORIJA ZA GEOTERMALNU ENERGIJU I ENERGETSKU EFIKASNOST</a:t>
            </a:r>
            <a:endParaRPr lang="en-US" sz="2400" b="1" dirty="0">
              <a:solidFill>
                <a:srgbClr val="000000"/>
              </a:solidFill>
            </a:endParaRPr>
          </a:p>
        </p:txBody>
      </p:sp>
    </p:spTree>
    <p:extLst>
      <p:ext uri="{BB962C8B-B14F-4D97-AF65-F5344CB8AC3E}">
        <p14:creationId xmlns:p14="http://schemas.microsoft.com/office/powerpoint/2010/main" val="3577284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13 at 9.37.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31" y="1659588"/>
            <a:ext cx="4495171" cy="4534006"/>
          </a:xfrm>
          <a:prstGeom prst="rect">
            <a:avLst/>
          </a:prstGeom>
        </p:spPr>
      </p:pic>
      <p:pic>
        <p:nvPicPr>
          <p:cNvPr id="7" name="Picture 6" descr="Screen Shot 2014-11-13 at 9.37.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954" y="1621197"/>
            <a:ext cx="4500134" cy="4539350"/>
          </a:xfrm>
          <a:prstGeom prst="rect">
            <a:avLst/>
          </a:prstGeom>
        </p:spPr>
      </p:pic>
      <p:sp>
        <p:nvSpPr>
          <p:cNvPr id="6" name="Title 1"/>
          <p:cNvSpPr>
            <a:spLocks noGrp="1"/>
          </p:cNvSpPr>
          <p:nvPr>
            <p:ph type="title"/>
          </p:nvPr>
        </p:nvSpPr>
        <p:spPr>
          <a:xfrm>
            <a:off x="1066800" y="457200"/>
            <a:ext cx="7924800" cy="591280"/>
          </a:xfrm>
        </p:spPr>
        <p:txBody>
          <a:bodyPr>
            <a:normAutofit fontScale="90000"/>
          </a:bodyPr>
          <a:lstStyle/>
          <a:p>
            <a:r>
              <a:rPr lang="en-US" sz="2400" b="1" dirty="0" smtClean="0">
                <a:solidFill>
                  <a:srgbClr val="000000"/>
                </a:solidFill>
              </a:rPr>
              <a:t>LABORATORIJA ZA GEOTERMALNU ENERGIJU I ENERGETSKU EFIKASNOST</a:t>
            </a:r>
            <a:endParaRPr lang="en-US" sz="2400" b="1" dirty="0">
              <a:solidFill>
                <a:srgbClr val="000000"/>
              </a:solidFill>
            </a:endParaRPr>
          </a:p>
        </p:txBody>
      </p:sp>
    </p:spTree>
    <p:extLst>
      <p:ext uri="{BB962C8B-B14F-4D97-AF65-F5344CB8AC3E}">
        <p14:creationId xmlns:p14="http://schemas.microsoft.com/office/powerpoint/2010/main" val="3012480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242602"/>
            <a:ext cx="8686800" cy="443198"/>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sr-Latn-CS" sz="2200" b="1" dirty="0" smtClean="0">
                <a:solidFill>
                  <a:srgbClr val="000000"/>
                </a:solidFill>
                <a:latin typeface="+mj-lt"/>
                <a:ea typeface="+mj-ea"/>
                <a:cs typeface="+mj-cs"/>
              </a:rPr>
              <a:t>REPREZENTATIVNI OBJEKTI-BEOGRAD</a:t>
            </a:r>
            <a:endParaRPr kumimoji="0" lang="en-US" sz="2200" b="1" i="0" u="none" strike="noStrike" kern="1200" cap="none" spc="0" normalizeH="0" baseline="0" noProof="0" dirty="0">
              <a:ln>
                <a:noFill/>
              </a:ln>
              <a:solidFill>
                <a:srgbClr val="000000"/>
              </a:solidFill>
              <a:effectLst/>
              <a:uLnTx/>
              <a:uFillTx/>
              <a:latin typeface="+mj-lt"/>
              <a:ea typeface="+mj-ea"/>
              <a:cs typeface="+mj-cs"/>
            </a:endParaRPr>
          </a:p>
        </p:txBody>
      </p:sp>
      <p:pic>
        <p:nvPicPr>
          <p:cNvPr id="2050" name="Picture 2"/>
          <p:cNvPicPr>
            <a:picLocks noChangeAspect="1" noChangeArrowheads="1"/>
          </p:cNvPicPr>
          <p:nvPr/>
        </p:nvPicPr>
        <p:blipFill>
          <a:blip r:embed="rId3" cstate="print"/>
          <a:srcRect/>
          <a:stretch>
            <a:fillRect/>
          </a:stretch>
        </p:blipFill>
        <p:spPr bwMode="auto">
          <a:xfrm>
            <a:off x="381000" y="4114800"/>
            <a:ext cx="3735323" cy="2286000"/>
          </a:xfrm>
          <a:prstGeom prst="rect">
            <a:avLst/>
          </a:prstGeom>
          <a:noFill/>
          <a:ln w="9525" algn="in">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457199" y="914400"/>
            <a:ext cx="3657601" cy="2746567"/>
          </a:xfrm>
          <a:prstGeom prst="rect">
            <a:avLst/>
          </a:prstGeom>
          <a:noFill/>
          <a:ln w="9525" algn="in">
            <a:noFill/>
            <a:miter lim="800000"/>
            <a:headEnd/>
            <a:tailEnd/>
          </a:ln>
          <a:effectLst/>
        </p:spPr>
      </p:pic>
      <p:pic>
        <p:nvPicPr>
          <p:cNvPr id="6" name="Picture 5" descr="Belvil-panorama-1.jpg"/>
          <p:cNvPicPr>
            <a:picLocks noChangeAspect="1"/>
          </p:cNvPicPr>
          <p:nvPr/>
        </p:nvPicPr>
        <p:blipFill>
          <a:blip r:embed="rId5" cstate="print"/>
          <a:stretch>
            <a:fillRect/>
          </a:stretch>
        </p:blipFill>
        <p:spPr>
          <a:xfrm>
            <a:off x="4648200" y="914400"/>
            <a:ext cx="3962400" cy="2743200"/>
          </a:xfrm>
          <a:prstGeom prst="rect">
            <a:avLst/>
          </a:prstGeom>
        </p:spPr>
      </p:pic>
      <p:pic>
        <p:nvPicPr>
          <p:cNvPr id="11" name="Picture 8" descr="http://www.imperialgradnja.com/view_image.php?id=487"/>
          <p:cNvPicPr>
            <a:picLocks noChangeAspect="1" noChangeArrowheads="1"/>
          </p:cNvPicPr>
          <p:nvPr/>
        </p:nvPicPr>
        <p:blipFill>
          <a:blip r:embed="rId6" cstate="print"/>
          <a:srcRect l="17778" t="6283" r="17037" b="12042"/>
          <a:stretch>
            <a:fillRect/>
          </a:stretch>
        </p:blipFill>
        <p:spPr bwMode="auto">
          <a:xfrm>
            <a:off x="5410200" y="3886200"/>
            <a:ext cx="3124200" cy="2769177"/>
          </a:xfrm>
          <a:prstGeom prst="rect">
            <a:avLst/>
          </a:prstGeom>
          <a:noFill/>
        </p:spPr>
      </p:pic>
    </p:spTree>
    <p:extLst>
      <p:ext uri="{BB962C8B-B14F-4D97-AF65-F5344CB8AC3E}">
        <p14:creationId xmlns:p14="http://schemas.microsoft.com/office/powerpoint/2010/main" val="92068185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http://www.betonplus.co.rs/upload/images/zoom/doka_serb_21.jpg"/>
          <p:cNvPicPr>
            <a:picLocks noChangeAspect="1" noChangeArrowheads="1"/>
          </p:cNvPicPr>
          <p:nvPr/>
        </p:nvPicPr>
        <p:blipFill>
          <a:blip r:embed="rId3" cstate="print"/>
          <a:srcRect r="13636"/>
          <a:stretch>
            <a:fillRect/>
          </a:stretch>
        </p:blipFill>
        <p:spPr bwMode="auto">
          <a:xfrm>
            <a:off x="4572000" y="685800"/>
            <a:ext cx="4245397" cy="2766304"/>
          </a:xfrm>
          <a:prstGeom prst="rect">
            <a:avLst/>
          </a:prstGeom>
          <a:noFill/>
        </p:spPr>
      </p:pic>
      <p:pic>
        <p:nvPicPr>
          <p:cNvPr id="15" name="Picture 14" descr="IMG_0042.JPG"/>
          <p:cNvPicPr>
            <a:picLocks noChangeAspect="1"/>
          </p:cNvPicPr>
          <p:nvPr/>
        </p:nvPicPr>
        <p:blipFill>
          <a:blip r:embed="rId4" cstate="print"/>
          <a:stretch>
            <a:fillRect/>
          </a:stretch>
        </p:blipFill>
        <p:spPr>
          <a:xfrm>
            <a:off x="381000" y="685800"/>
            <a:ext cx="3810000" cy="2857500"/>
          </a:xfrm>
          <a:prstGeom prst="rect">
            <a:avLst/>
          </a:prstGeom>
        </p:spPr>
      </p:pic>
      <p:sp>
        <p:nvSpPr>
          <p:cNvPr id="7" name="Title 1"/>
          <p:cNvSpPr txBox="1">
            <a:spLocks/>
          </p:cNvSpPr>
          <p:nvPr/>
        </p:nvSpPr>
        <p:spPr>
          <a:xfrm>
            <a:off x="228600" y="0"/>
            <a:ext cx="8686800" cy="443198"/>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sr-Latn-CS" sz="2200" b="1" dirty="0" smtClean="0">
                <a:solidFill>
                  <a:srgbClr val="000000"/>
                </a:solidFill>
                <a:latin typeface="+mj-lt"/>
                <a:ea typeface="+mj-ea"/>
                <a:cs typeface="+mj-cs"/>
              </a:rPr>
              <a:t>REPREZENTATIVNI OBJEKTI-SRBIJA</a:t>
            </a:r>
            <a:endParaRPr kumimoji="0" lang="en-US" sz="2200" b="1" i="0" u="none" strike="noStrike" kern="1200" cap="none" spc="0" normalizeH="0" baseline="0" noProof="0" dirty="0">
              <a:ln>
                <a:noFill/>
              </a:ln>
              <a:solidFill>
                <a:srgbClr val="000000"/>
              </a:solidFill>
              <a:effectLst/>
              <a:uLnTx/>
              <a:uFillTx/>
              <a:latin typeface="+mj-lt"/>
              <a:ea typeface="+mj-ea"/>
              <a:cs typeface="+mj-cs"/>
            </a:endParaRPr>
          </a:p>
        </p:txBody>
      </p:sp>
      <p:pic>
        <p:nvPicPr>
          <p:cNvPr id="8" name="Picture 7" descr="http://www.procreditbank.rs/admin_images/meni_galerije/niss_eeb0e15665f3022.jpg"/>
          <p:cNvPicPr/>
          <p:nvPr/>
        </p:nvPicPr>
        <p:blipFill>
          <a:blip r:embed="rId5" cstate="print"/>
          <a:srcRect/>
          <a:stretch>
            <a:fillRect/>
          </a:stretch>
        </p:blipFill>
        <p:spPr bwMode="auto">
          <a:xfrm>
            <a:off x="381000" y="3886200"/>
            <a:ext cx="3047047" cy="2817813"/>
          </a:xfrm>
          <a:prstGeom prst="rect">
            <a:avLst/>
          </a:prstGeom>
          <a:noFill/>
          <a:ln w="9525">
            <a:noFill/>
            <a:miter lim="800000"/>
            <a:headEnd/>
            <a:tailEnd/>
          </a:ln>
        </p:spPr>
      </p:pic>
      <p:pic>
        <p:nvPicPr>
          <p:cNvPr id="9" name="Picture 8" descr="http://www.hotelnovisad.co.rs/assets/photos/o_hotelu/resized/YO7H5403.JPG"/>
          <p:cNvPicPr/>
          <p:nvPr/>
        </p:nvPicPr>
        <p:blipFill>
          <a:blip r:embed="rId6" cstate="print"/>
          <a:srcRect/>
          <a:stretch>
            <a:fillRect/>
          </a:stretch>
        </p:blipFill>
        <p:spPr bwMode="auto">
          <a:xfrm>
            <a:off x="5391737" y="3820478"/>
            <a:ext cx="3405188" cy="2883535"/>
          </a:xfrm>
          <a:prstGeom prst="rect">
            <a:avLst/>
          </a:prstGeom>
          <a:noFill/>
          <a:ln w="9525">
            <a:noFill/>
            <a:miter lim="800000"/>
            <a:headEnd/>
            <a:tailEnd/>
          </a:ln>
        </p:spPr>
      </p:pic>
    </p:spTree>
    <p:extLst>
      <p:ext uri="{BB962C8B-B14F-4D97-AF65-F5344CB8AC3E}">
        <p14:creationId xmlns:p14="http://schemas.microsoft.com/office/powerpoint/2010/main" val="272264095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28600"/>
            <a:ext cx="7086600" cy="533400"/>
          </a:xfrm>
        </p:spPr>
        <p:txBody>
          <a:bodyPr>
            <a:normAutofit/>
          </a:bodyPr>
          <a:lstStyle/>
          <a:p>
            <a:r>
              <a:rPr lang="sr-Latn-CS" sz="2400" b="1" dirty="0" smtClean="0">
                <a:solidFill>
                  <a:srgbClr val="FF0000"/>
                </a:solidFill>
              </a:rPr>
              <a:t>TOP CLASS PROJEKT MENADŽERI</a:t>
            </a:r>
            <a:endParaRPr lang="en-US" sz="2400" b="1"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5105400" cy="3886200"/>
          </a:xfrm>
          <a:prstGeom prst="rect">
            <a:avLst/>
          </a:prstGeom>
          <a:noFill/>
          <a:ln>
            <a:noFill/>
          </a:ln>
        </p:spPr>
      </p:pic>
      <p:sp>
        <p:nvSpPr>
          <p:cNvPr id="6" name="Title 1"/>
          <p:cNvSpPr txBox="1">
            <a:spLocks/>
          </p:cNvSpPr>
          <p:nvPr/>
        </p:nvSpPr>
        <p:spPr>
          <a:xfrm>
            <a:off x="2667000" y="838200"/>
            <a:ext cx="4800600" cy="609600"/>
          </a:xfrm>
          <a:prstGeom prst="rect">
            <a:avLst/>
          </a:prstGeom>
        </p:spPr>
        <p:txBody>
          <a:bodyPr anchor="b">
            <a:normAutofit fontScale="82500" lnSpcReduction="2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sr-Latn-CS" sz="2400" b="1" dirty="0" smtClean="0">
                <a:solidFill>
                  <a:srgbClr val="FF0000"/>
                </a:solidFill>
              </a:rPr>
              <a:t/>
            </a:r>
            <a:br>
              <a:rPr lang="sr-Latn-CS" sz="2400" b="1" dirty="0" smtClean="0">
                <a:solidFill>
                  <a:srgbClr val="FF0000"/>
                </a:solidFill>
              </a:rPr>
            </a:br>
            <a:r>
              <a:rPr lang="sr-Latn-CS" sz="2400" b="1" dirty="0" smtClean="0">
                <a:solidFill>
                  <a:srgbClr val="FF0000"/>
                </a:solidFill>
              </a:rPr>
              <a:t>LABORATORIJSKE</a:t>
            </a:r>
            <a:r>
              <a:rPr lang="en-GB" sz="2400" b="1" dirty="0" smtClean="0">
                <a:solidFill>
                  <a:srgbClr val="FF0000"/>
                </a:solidFill>
              </a:rPr>
              <a:t> </a:t>
            </a:r>
            <a:r>
              <a:rPr lang="sr-Latn-CS" sz="2400" b="1" dirty="0" smtClean="0">
                <a:solidFill>
                  <a:srgbClr val="FF0000"/>
                </a:solidFill>
              </a:rPr>
              <a:t>ANALIZE</a:t>
            </a:r>
            <a:endParaRPr lang="en-US" sz="2400" b="1" dirty="0"/>
          </a:p>
        </p:txBody>
      </p:sp>
      <p:sp>
        <p:nvSpPr>
          <p:cNvPr id="7" name="Rectangle 6"/>
          <p:cNvSpPr/>
          <p:nvPr/>
        </p:nvSpPr>
        <p:spPr>
          <a:xfrm>
            <a:off x="1143000" y="5791200"/>
            <a:ext cx="3352800" cy="923330"/>
          </a:xfrm>
          <a:prstGeom prst="rect">
            <a:avLst/>
          </a:prstGeom>
        </p:spPr>
        <p:txBody>
          <a:bodyPr wrap="square">
            <a:spAutoFit/>
          </a:bodyPr>
          <a:lstStyle/>
          <a:p>
            <a:r>
              <a:rPr lang="sr-Latn-CS" dirty="0"/>
              <a:t> </a:t>
            </a:r>
            <a:r>
              <a:rPr lang="sr-Latn-CS" b="1" u="sng" dirty="0" smtClean="0"/>
              <a:t>pozovite nas: </a:t>
            </a:r>
            <a:r>
              <a:rPr lang="sr-Latn-CS" b="1" u="sng" dirty="0"/>
              <a:t>011-3346-000, </a:t>
            </a:r>
            <a:br>
              <a:rPr lang="sr-Latn-CS" b="1" u="sng" dirty="0"/>
            </a:br>
            <a:r>
              <a:rPr lang="sr-Latn-CS" b="1" u="sng" dirty="0"/>
              <a:t/>
            </a:r>
            <a:br>
              <a:rPr lang="sr-Latn-CS" b="1" u="sng" dirty="0"/>
            </a:br>
            <a:r>
              <a:rPr lang="sr-Latn-CS" b="1" u="sng" dirty="0"/>
              <a:t>e-mail</a:t>
            </a:r>
            <a:r>
              <a:rPr lang="sr-Latn-CS" b="1" u="sng" dirty="0">
                <a:solidFill>
                  <a:schemeClr val="accent5">
                    <a:lumMod val="75000"/>
                  </a:schemeClr>
                </a:solidFill>
              </a:rPr>
              <a:t>: </a:t>
            </a:r>
            <a:r>
              <a:rPr lang="sr-Latn-CS" b="1" u="sng" dirty="0">
                <a:solidFill>
                  <a:schemeClr val="accent5">
                    <a:lumMod val="75000"/>
                  </a:schemeClr>
                </a:solidFill>
                <a:hlinkClick r:id="rId3"/>
              </a:rPr>
              <a:t>dmilenic</a:t>
            </a:r>
            <a:r>
              <a:rPr lang="en-US" b="1" u="sng" dirty="0">
                <a:solidFill>
                  <a:schemeClr val="accent5">
                    <a:lumMod val="75000"/>
                  </a:schemeClr>
                </a:solidFill>
                <a:hlinkClick r:id="rId3"/>
              </a:rPr>
              <a:t>@</a:t>
            </a:r>
            <a:r>
              <a:rPr lang="sr-Latn-CS" b="1" u="sng" dirty="0">
                <a:solidFill>
                  <a:schemeClr val="accent5">
                    <a:lumMod val="75000"/>
                  </a:schemeClr>
                </a:solidFill>
                <a:hlinkClick r:id="rId3"/>
              </a:rPr>
              <a:t>yahoo.ie</a:t>
            </a:r>
            <a:endParaRPr lang="en-US" dirty="0"/>
          </a:p>
        </p:txBody>
      </p:sp>
    </p:spTree>
    <p:extLst>
      <p:ext uri="{BB962C8B-B14F-4D97-AF65-F5344CB8AC3E}">
        <p14:creationId xmlns:p14="http://schemas.microsoft.com/office/powerpoint/2010/main" val="1770372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28600" y="0"/>
            <a:ext cx="8686800" cy="443198"/>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sr-Latn-CS" sz="2200" b="1" dirty="0" smtClean="0">
                <a:solidFill>
                  <a:srgbClr val="000000"/>
                </a:solidFill>
                <a:latin typeface="+mj-lt"/>
                <a:ea typeface="+mj-ea"/>
                <a:cs typeface="+mj-cs"/>
              </a:rPr>
              <a:t>REPREZENTATIVNI OBJEKTI - VOJVODINA</a:t>
            </a:r>
            <a:endParaRPr kumimoji="0" lang="en-US" sz="2200" b="1" i="0" u="none" strike="noStrike" kern="1200" cap="none" spc="0" normalizeH="0" baseline="0" noProof="0" dirty="0">
              <a:ln>
                <a:noFill/>
              </a:ln>
              <a:solidFill>
                <a:srgbClr val="000000"/>
              </a:solidFill>
              <a:effectLst/>
              <a:uLnTx/>
              <a:uFillTx/>
              <a:latin typeface="+mj-lt"/>
              <a:ea typeface="+mj-ea"/>
              <a:cs typeface="+mj-cs"/>
            </a:endParaRPr>
          </a:p>
        </p:txBody>
      </p:sp>
      <p:pic>
        <p:nvPicPr>
          <p:cNvPr id="9" name="Picture 8" descr="http://www.hotelnovisad.co.rs/assets/photos/o_hotelu/resized/YO7H5403.JPG"/>
          <p:cNvPicPr/>
          <p:nvPr/>
        </p:nvPicPr>
        <p:blipFill>
          <a:blip r:embed="rId3" cstate="print"/>
          <a:srcRect/>
          <a:stretch>
            <a:fillRect/>
          </a:stretch>
        </p:blipFill>
        <p:spPr bwMode="auto">
          <a:xfrm>
            <a:off x="5391737" y="3820478"/>
            <a:ext cx="3405188" cy="2883535"/>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5410200" y="990600"/>
            <a:ext cx="3403600" cy="2552700"/>
          </a:xfrm>
          <a:prstGeom prst="rect">
            <a:avLst/>
          </a:prstGeom>
        </p:spPr>
      </p:pic>
      <p:pic>
        <p:nvPicPr>
          <p:cNvPr id="12" name="Picture 11"/>
          <p:cNvPicPr>
            <a:picLocks noChangeAspect="1"/>
          </p:cNvPicPr>
          <p:nvPr/>
        </p:nvPicPr>
        <p:blipFill>
          <a:blip r:embed="rId5"/>
          <a:stretch>
            <a:fillRect/>
          </a:stretch>
        </p:blipFill>
        <p:spPr>
          <a:xfrm>
            <a:off x="1447800" y="990600"/>
            <a:ext cx="3774886" cy="2514600"/>
          </a:xfrm>
          <a:prstGeom prst="rect">
            <a:avLst/>
          </a:prstGeom>
        </p:spPr>
      </p:pic>
      <p:pic>
        <p:nvPicPr>
          <p:cNvPr id="13" name="Picture 12"/>
          <p:cNvPicPr>
            <a:picLocks noChangeAspect="1"/>
          </p:cNvPicPr>
          <p:nvPr/>
        </p:nvPicPr>
        <p:blipFill>
          <a:blip r:embed="rId6"/>
          <a:stretch>
            <a:fillRect/>
          </a:stretch>
        </p:blipFill>
        <p:spPr>
          <a:xfrm>
            <a:off x="1295400" y="3886200"/>
            <a:ext cx="3793067" cy="2133600"/>
          </a:xfrm>
          <a:prstGeom prst="rect">
            <a:avLst/>
          </a:prstGeom>
        </p:spPr>
      </p:pic>
    </p:spTree>
    <p:extLst>
      <p:ext uri="{BB962C8B-B14F-4D97-AF65-F5344CB8AC3E}">
        <p14:creationId xmlns:p14="http://schemas.microsoft.com/office/powerpoint/2010/main" val="15247840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066800" y="-76200"/>
            <a:ext cx="7848600" cy="13716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sr-Latn-CS" sz="2600" b="1" noProof="0" dirty="0" smtClean="0">
                <a:solidFill>
                  <a:schemeClr val="tx2">
                    <a:satMod val="130000"/>
                  </a:schemeClr>
                </a:solidFill>
                <a:latin typeface="+mj-lt"/>
                <a:ea typeface="+mj-ea"/>
                <a:cs typeface="Times New Roman" pitchFamily="18" charset="0"/>
              </a:rPr>
              <a:t>DA LI JE KORIŠĆENJE GEOTERMALNE </a:t>
            </a:r>
          </a:p>
          <a:p>
            <a:pPr marL="0" marR="0" lvl="0" indent="0" algn="ctr" defTabSz="914400" rtl="0" eaLnBrk="1" fontAlgn="auto" latinLnBrk="0" hangingPunct="1">
              <a:lnSpc>
                <a:spcPct val="100000"/>
              </a:lnSpc>
              <a:spcBef>
                <a:spcPct val="0"/>
              </a:spcBef>
              <a:spcAft>
                <a:spcPts val="0"/>
              </a:spcAft>
              <a:buClrTx/>
              <a:buSzTx/>
              <a:buFontTx/>
              <a:buNone/>
              <a:tabLst/>
              <a:defRPr/>
            </a:pPr>
            <a:r>
              <a:rPr lang="sr-Latn-CS" sz="2600" b="1" noProof="0" dirty="0" smtClean="0">
                <a:solidFill>
                  <a:schemeClr val="tx2">
                    <a:satMod val="130000"/>
                  </a:schemeClr>
                </a:solidFill>
                <a:latin typeface="+mj-lt"/>
                <a:ea typeface="+mj-ea"/>
                <a:cs typeface="Times New Roman" pitchFamily="18" charset="0"/>
              </a:rPr>
              <a:t>ENERGIJE ISPLATIVO</a:t>
            </a:r>
            <a:r>
              <a:rPr lang="en-US" sz="2600" b="1" noProof="0" dirty="0" smtClean="0">
                <a:solidFill>
                  <a:schemeClr val="tx2">
                    <a:satMod val="130000"/>
                  </a:schemeClr>
                </a:solidFill>
                <a:latin typeface="+mj-lt"/>
                <a:ea typeface="+mj-ea"/>
                <a:cs typeface="Times New Roman" pitchFamily="18" charset="0"/>
              </a:rPr>
              <a:t>?</a:t>
            </a:r>
            <a:endParaRPr kumimoji="0" lang="sr-Latn-CS" sz="2600" b="1"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Times New Roman" pitchFamily="18" charset="0"/>
            </a:endParaRPr>
          </a:p>
        </p:txBody>
      </p:sp>
      <p:sp>
        <p:nvSpPr>
          <p:cNvPr id="4" name="Rectangle 2"/>
          <p:cNvSpPr txBox="1">
            <a:spLocks noChangeArrowheads="1"/>
          </p:cNvSpPr>
          <p:nvPr/>
        </p:nvSpPr>
        <p:spPr>
          <a:xfrm>
            <a:off x="1066800" y="4953000"/>
            <a:ext cx="7848600" cy="1371600"/>
          </a:xfrm>
          <a:prstGeom prst="rect">
            <a:avLst/>
          </a:prstGeom>
        </p:spPr>
        <p:txBody>
          <a:bodyPr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sr-Latn-CS" sz="2600" b="1" u="sng" noProof="0" dirty="0" smtClean="0">
                <a:solidFill>
                  <a:srgbClr val="002060"/>
                </a:solidFill>
                <a:latin typeface="+mj-lt"/>
                <a:ea typeface="+mj-ea"/>
                <a:cs typeface="Times New Roman" pitchFamily="18" charset="0"/>
              </a:rPr>
              <a:t>Tehnoekonomska analiza:</a:t>
            </a:r>
            <a:r>
              <a:rPr lang="sr-Latn-CS" sz="2600" b="1" noProof="0" dirty="0" smtClean="0">
                <a:solidFill>
                  <a:srgbClr val="002060"/>
                </a:solidFill>
                <a:latin typeface="+mj-lt"/>
                <a:ea typeface="+mj-ea"/>
                <a:cs typeface="Times New Roman" pitchFamily="18" charset="0"/>
              </a:rPr>
              <a:t>       - inicijalni troškovi</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sr-Latn-CS" sz="2600" b="1" i="0" u="none" strike="noStrike" kern="1200" cap="none" spc="0" normalizeH="0" baseline="0" dirty="0" smtClean="0">
                <a:ln>
                  <a:noFill/>
                </a:ln>
                <a:solidFill>
                  <a:srgbClr val="002060"/>
                </a:solidFill>
                <a:effectLst>
                  <a:outerShdw blurRad="50000" dist="30000" dir="5400000" algn="tl" rotWithShape="0">
                    <a:srgbClr val="000000">
                      <a:alpha val="30000"/>
                    </a:srgbClr>
                  </a:outerShdw>
                </a:effectLst>
                <a:uLnTx/>
                <a:uFillTx/>
                <a:latin typeface="+mj-lt"/>
                <a:ea typeface="+mj-ea"/>
                <a:cs typeface="Times New Roman" pitchFamily="18" charset="0"/>
              </a:rPr>
              <a:t>		- troškovi održavanja</a:t>
            </a:r>
          </a:p>
          <a:p>
            <a:pPr marL="0" marR="0" lvl="0" indent="0" algn="r" defTabSz="914400" rtl="0" eaLnBrk="1" fontAlgn="auto" latinLnBrk="0" hangingPunct="1">
              <a:lnSpc>
                <a:spcPct val="100000"/>
              </a:lnSpc>
              <a:spcBef>
                <a:spcPct val="0"/>
              </a:spcBef>
              <a:spcAft>
                <a:spcPts val="0"/>
              </a:spcAft>
              <a:buClrTx/>
              <a:buSzTx/>
              <a:buFontTx/>
              <a:buNone/>
              <a:tabLst/>
              <a:defRPr/>
            </a:pPr>
            <a:r>
              <a:rPr lang="sr-Latn-CS" sz="2600" b="1" noProof="0" dirty="0" smtClean="0">
                <a:solidFill>
                  <a:srgbClr val="002060"/>
                </a:solidFill>
                <a:effectLst>
                  <a:outerShdw blurRad="50000" dist="30000" dir="5400000" algn="tl" rotWithShape="0">
                    <a:srgbClr val="000000">
                      <a:alpha val="30000"/>
                    </a:srgbClr>
                  </a:outerShdw>
                </a:effectLst>
                <a:latin typeface="+mj-lt"/>
                <a:ea typeface="+mj-ea"/>
                <a:cs typeface="Times New Roman" pitchFamily="18" charset="0"/>
              </a:rPr>
              <a:t>- troškovi energenata</a:t>
            </a:r>
            <a:endParaRPr kumimoji="0" lang="sr-Latn-CS" sz="2600" b="1" i="0" u="none" strike="noStrike" kern="1200" cap="none" spc="0" normalizeH="0" baseline="0" noProof="0" dirty="0">
              <a:ln>
                <a:noFill/>
              </a:ln>
              <a:solidFill>
                <a:srgbClr val="002060"/>
              </a:solidFill>
              <a:effectLst>
                <a:outerShdw blurRad="50000" dist="30000" dir="5400000" algn="tl" rotWithShape="0">
                  <a:srgbClr val="000000">
                    <a:alpha val="30000"/>
                  </a:srgbClr>
                </a:outerShdw>
              </a:effectLst>
              <a:uLnTx/>
              <a:uFillTx/>
              <a:latin typeface="+mj-lt"/>
              <a:ea typeface="+mj-ea"/>
              <a:cs typeface="Times New Roman" pitchFamily="18" charset="0"/>
            </a:endParaRPr>
          </a:p>
        </p:txBody>
      </p:sp>
      <p:sp>
        <p:nvSpPr>
          <p:cNvPr id="5" name="Rectangle 2"/>
          <p:cNvSpPr txBox="1">
            <a:spLocks noChangeArrowheads="1"/>
          </p:cNvSpPr>
          <p:nvPr/>
        </p:nvSpPr>
        <p:spPr>
          <a:xfrm>
            <a:off x="1295400" y="1295400"/>
            <a:ext cx="7848600" cy="9906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sr-Latn-CS" sz="2000" b="1" noProof="0" dirty="0" smtClean="0">
                <a:solidFill>
                  <a:srgbClr val="FF0000"/>
                </a:solidFill>
                <a:latin typeface="+mj-lt"/>
                <a:ea typeface="+mj-ea"/>
                <a:cs typeface="Times New Roman" pitchFamily="18" charset="0"/>
              </a:rPr>
              <a:t>Komparativna analiza troškova potrebnih za proizvodnju 1 MWh toplotne energije u odnosu na vrstu energenata u </a:t>
            </a:r>
            <a:r>
              <a:rPr lang="sr-Latn-CS" sz="2000" b="1" dirty="0" smtClean="0">
                <a:solidFill>
                  <a:srgbClr val="FF0000"/>
                </a:solidFill>
                <a:latin typeface="+mj-lt"/>
                <a:ea typeface="+mj-ea"/>
                <a:cs typeface="Times New Roman" pitchFamily="18" charset="0"/>
              </a:rPr>
              <a:t>2014</a:t>
            </a:r>
            <a:endParaRPr kumimoji="0" lang="sr-Latn-CS" sz="2000" b="1" i="0" u="none" strike="noStrike" kern="1200" cap="none" spc="0" normalizeH="0" baseline="0" noProof="0" dirty="0">
              <a:ln>
                <a:noFill/>
              </a:ln>
              <a:solidFill>
                <a:srgbClr val="FF0000"/>
              </a:solidFill>
              <a:effectLst>
                <a:outerShdw blurRad="50000" dist="30000" dir="5400000" algn="tl" rotWithShape="0">
                  <a:srgbClr val="000000">
                    <a:alpha val="30000"/>
                  </a:srgbClr>
                </a:outerShdw>
              </a:effectLst>
              <a:uLnTx/>
              <a:uFillTx/>
              <a:latin typeface="+mj-lt"/>
              <a:ea typeface="+mj-ea"/>
              <a:cs typeface="Times New Roman" pitchFamily="18" charset="0"/>
            </a:endParaRPr>
          </a:p>
        </p:txBody>
      </p:sp>
      <p:pic>
        <p:nvPicPr>
          <p:cNvPr id="2" name="Picture 1"/>
          <p:cNvPicPr>
            <a:picLocks noChangeAspect="1"/>
          </p:cNvPicPr>
          <p:nvPr/>
        </p:nvPicPr>
        <p:blipFill>
          <a:blip r:embed="rId2"/>
          <a:stretch>
            <a:fillRect/>
          </a:stretch>
        </p:blipFill>
        <p:spPr>
          <a:xfrm>
            <a:off x="1981200" y="2434441"/>
            <a:ext cx="6248400" cy="2404533"/>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066800" y="0"/>
            <a:ext cx="7848600" cy="10668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sr-Latn-CS" sz="2600" b="1" noProof="0" dirty="0" smtClean="0">
                <a:solidFill>
                  <a:schemeClr val="tx2">
                    <a:satMod val="130000"/>
                  </a:schemeClr>
                </a:solidFill>
                <a:latin typeface="+mj-lt"/>
                <a:ea typeface="+mj-ea"/>
                <a:cs typeface="Times New Roman" pitchFamily="18" charset="0"/>
              </a:rPr>
              <a:t>DA LI JE KORIŠĆENJE GEOTERMALNE </a:t>
            </a:r>
          </a:p>
          <a:p>
            <a:pPr marL="0" marR="0" lvl="0" indent="0" algn="ctr" defTabSz="914400" rtl="0" eaLnBrk="1" fontAlgn="auto" latinLnBrk="0" hangingPunct="1">
              <a:lnSpc>
                <a:spcPct val="100000"/>
              </a:lnSpc>
              <a:spcBef>
                <a:spcPct val="0"/>
              </a:spcBef>
              <a:spcAft>
                <a:spcPts val="0"/>
              </a:spcAft>
              <a:buClrTx/>
              <a:buSzTx/>
              <a:buFontTx/>
              <a:buNone/>
              <a:tabLst/>
              <a:defRPr/>
            </a:pPr>
            <a:r>
              <a:rPr lang="sr-Latn-CS" sz="2600" b="1" u="sng" noProof="0" dirty="0" smtClean="0">
                <a:solidFill>
                  <a:schemeClr val="tx2">
                    <a:satMod val="130000"/>
                  </a:schemeClr>
                </a:solidFill>
                <a:latin typeface="+mj-lt"/>
                <a:ea typeface="+mj-ea"/>
                <a:cs typeface="Times New Roman" pitchFamily="18" charset="0"/>
              </a:rPr>
              <a:t>ENERGIJE ISPLATIVO</a:t>
            </a:r>
            <a:r>
              <a:rPr lang="en-US" sz="2600" b="1" u="sng" noProof="0" dirty="0" smtClean="0">
                <a:solidFill>
                  <a:schemeClr val="tx2">
                    <a:satMod val="130000"/>
                  </a:schemeClr>
                </a:solidFill>
                <a:latin typeface="+mj-lt"/>
                <a:ea typeface="+mj-ea"/>
                <a:cs typeface="Times New Roman" pitchFamily="18" charset="0"/>
              </a:rPr>
              <a:t>?</a:t>
            </a:r>
            <a:endParaRPr kumimoji="0" lang="sr-Latn-CS" sz="2600" b="1" i="0" u="sng"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Times New Roman"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487432617"/>
              </p:ext>
            </p:extLst>
          </p:nvPr>
        </p:nvGraphicFramePr>
        <p:xfrm>
          <a:off x="1752600" y="1600200"/>
          <a:ext cx="6649980" cy="2133600"/>
        </p:xfrm>
        <a:graphic>
          <a:graphicData uri="http://schemas.openxmlformats.org/presentationml/2006/ole">
            <mc:AlternateContent xmlns:mc="http://schemas.openxmlformats.org/markup-compatibility/2006">
              <mc:Choice xmlns:v="urn:schemas-microsoft-com:vml" Requires="v">
                <p:oleObj spid="_x0000_s9236" name="Document" r:id="rId3" imgW="5422900" imgH="1739900" progId="Word.Document.12">
                  <p:embed/>
                </p:oleObj>
              </mc:Choice>
              <mc:Fallback>
                <p:oleObj name="Document" r:id="rId3" imgW="5422900" imgH="1739900" progId="Word.Document.12">
                  <p:embed/>
                  <p:pic>
                    <p:nvPicPr>
                      <p:cNvPr id="0" name=""/>
                      <p:cNvPicPr/>
                      <p:nvPr/>
                    </p:nvPicPr>
                    <p:blipFill>
                      <a:blip r:embed="rId4"/>
                      <a:stretch>
                        <a:fillRect/>
                      </a:stretch>
                    </p:blipFill>
                    <p:spPr>
                      <a:xfrm>
                        <a:off x="1752600" y="1600200"/>
                        <a:ext cx="6649980" cy="213360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ricer.jpg"/>
          <p:cNvPicPr>
            <a:picLocks noChangeAspect="1"/>
          </p:cNvPicPr>
          <p:nvPr/>
        </p:nvPicPr>
        <p:blipFill>
          <a:blip r:embed="rId2" cstate="print"/>
          <a:stretch>
            <a:fillRect/>
          </a:stretch>
        </p:blipFill>
        <p:spPr>
          <a:xfrm>
            <a:off x="5029200" y="228600"/>
            <a:ext cx="3962400" cy="6170948"/>
          </a:xfrm>
          <a:prstGeom prst="rect">
            <a:avLst/>
          </a:prstGeom>
        </p:spPr>
      </p:pic>
      <p:sp>
        <p:nvSpPr>
          <p:cNvPr id="5" name="Rectangle 2"/>
          <p:cNvSpPr txBox="1">
            <a:spLocks noChangeArrowheads="1"/>
          </p:cNvSpPr>
          <p:nvPr/>
        </p:nvSpPr>
        <p:spPr>
          <a:xfrm>
            <a:off x="990600" y="0"/>
            <a:ext cx="3962400" cy="640080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sr-Latn-CS" sz="4000" b="1" noProof="0" dirty="0" smtClean="0">
                <a:solidFill>
                  <a:schemeClr val="tx2">
                    <a:satMod val="130000"/>
                  </a:schemeClr>
                </a:solidFill>
                <a:latin typeface="+mj-lt"/>
                <a:ea typeface="+mj-ea"/>
                <a:cs typeface="Times New Roman" pitchFamily="18" charset="0"/>
              </a:rPr>
              <a:t>I </a:t>
            </a:r>
            <a:r>
              <a:rPr kumimoji="0" lang="sr-Latn-CS" sz="4000" b="1" i="0" u="none" strike="noStrike" kern="1200" cap="none" spc="0" normalizeH="0" baseline="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Times New Roman" pitchFamily="18" charset="0"/>
              </a:rPr>
              <a:t>NE </a:t>
            </a:r>
            <a:r>
              <a:rPr lang="sr-Latn-CS" sz="40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ZABORAVITE,</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sr-Latn-CS" sz="40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err="1"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VODE</a:t>
            </a:r>
            <a:r>
              <a:rPr lang="en-US" sz="40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 </a:t>
            </a:r>
            <a:r>
              <a:rPr lang="en-US" sz="4000" b="1" dirty="0" err="1"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IZ</a:t>
            </a:r>
            <a:r>
              <a:rPr lang="en-US" sz="40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 </a:t>
            </a:r>
            <a:r>
              <a:rPr lang="en-US" sz="4000" b="1" dirty="0" err="1"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BUNARA</a:t>
            </a:r>
            <a:r>
              <a:rPr lang="en-US" sz="40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 SE </a:t>
            </a:r>
            <a:r>
              <a:rPr lang="en-US" sz="4000" b="1" dirty="0" err="1"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MOGU</a:t>
            </a:r>
            <a:r>
              <a:rPr lang="en-US" sz="40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 </a:t>
            </a:r>
            <a:r>
              <a:rPr lang="en-US" sz="4000" b="1" dirty="0" err="1"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KORISTITI</a:t>
            </a:r>
            <a:r>
              <a:rPr lang="en-US" sz="40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I </a:t>
            </a:r>
            <a:r>
              <a:rPr lang="en-US" sz="4000" b="1" dirty="0" err="1"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ZA</a:t>
            </a:r>
            <a:r>
              <a:rPr lang="en-US" sz="40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 </a:t>
            </a:r>
            <a:r>
              <a:rPr lang="sr-Latn-CS" sz="40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ŠPRICER</a:t>
            </a:r>
            <a:r>
              <a:rPr lang="en-US" sz="40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E</a:t>
            </a:r>
            <a:r>
              <a:rPr lang="sr-Latn-CS" sz="40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Times New Roman" pitchFamily="18" charset="0"/>
              </a:rPr>
              <a:t>!!!</a:t>
            </a:r>
            <a:endParaRPr kumimoji="0" lang="sr-Latn-CS" sz="4000" b="1" i="0" u="none" strike="noStrike" kern="1200" cap="none" spc="0" normalizeH="0" baseline="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Times New Roman" pitchFamily="18" charset="0"/>
            </a:endParaRPr>
          </a:p>
        </p:txBody>
      </p:sp>
    </p:spTree>
    <p:extLst>
      <p:ext uri="{BB962C8B-B14F-4D97-AF65-F5344CB8AC3E}">
        <p14:creationId xmlns:p14="http://schemas.microsoft.com/office/powerpoint/2010/main" val="18754356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859302"/>
          </a:xfrm>
        </p:spPr>
        <p:txBody>
          <a:bodyPr/>
          <a:lstStyle/>
          <a:p>
            <a:r>
              <a:rPr lang="sr-Latn-CS" u="sng" dirty="0" smtClean="0">
                <a:solidFill>
                  <a:srgbClr val="FF0000"/>
                </a:solidFill>
              </a:rPr>
              <a:t>CILJEVI PREDAVANJA:</a:t>
            </a:r>
            <a:endParaRPr lang="en-US" u="sng" dirty="0">
              <a:solidFill>
                <a:srgbClr val="FF0000"/>
              </a:solidFill>
            </a:endParaRPr>
          </a:p>
        </p:txBody>
      </p:sp>
      <p:sp>
        <p:nvSpPr>
          <p:cNvPr id="4" name="Title 1"/>
          <p:cNvSpPr txBox="1">
            <a:spLocks/>
          </p:cNvSpPr>
          <p:nvPr/>
        </p:nvSpPr>
        <p:spPr>
          <a:xfrm>
            <a:off x="1219200" y="2057400"/>
            <a:ext cx="7848600" cy="4648200"/>
          </a:xfrm>
          <a:prstGeom prst="rect">
            <a:avLst/>
          </a:prstGeom>
        </p:spPr>
        <p:txBody>
          <a:bodyPr anchor="b">
            <a:normAutofit/>
          </a:bodyPr>
          <a:lstStyle/>
          <a:p>
            <a:pPr marL="0" marR="0" lvl="0" indent="0" algn="l" defTabSz="914400" rtl="0" eaLnBrk="1" fontAlgn="auto" latinLnBrk="0" hangingPunct="1">
              <a:lnSpc>
                <a:spcPct val="100000"/>
              </a:lnSpc>
              <a:spcBef>
                <a:spcPct val="0"/>
              </a:spcBef>
              <a:spcAft>
                <a:spcPts val="0"/>
              </a:spcAft>
              <a:buClrTx/>
              <a:buSzTx/>
              <a:buFont typeface="Wingdings" pitchFamily="2" charset="2"/>
              <a:buChar char="v"/>
              <a:tabLst/>
              <a:defRPr/>
            </a:pPr>
            <a:r>
              <a:rPr kumimoji="0" lang="sr-Latn-CS" sz="43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Da vas zadržim</a:t>
            </a:r>
            <a:r>
              <a:rPr kumimoji="0" lang="sr-Latn-CS" sz="4300" b="0" i="0" u="none" strike="noStrike" kern="1200" cap="none" spc="0" normalizeH="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u sali do ručka</a:t>
            </a:r>
          </a:p>
          <a:p>
            <a:pPr marL="0" marR="0" lvl="0" indent="0" algn="l" defTabSz="914400" rtl="0" eaLnBrk="1" fontAlgn="auto" latinLnBrk="0" hangingPunct="1">
              <a:lnSpc>
                <a:spcPct val="100000"/>
              </a:lnSpc>
              <a:spcBef>
                <a:spcPct val="0"/>
              </a:spcBef>
              <a:spcAft>
                <a:spcPts val="0"/>
              </a:spcAft>
              <a:buClrTx/>
              <a:buSzTx/>
              <a:buFont typeface="Wingdings" pitchFamily="2" charset="2"/>
              <a:buChar char="v"/>
              <a:tabLst/>
              <a:defRPr/>
            </a:pPr>
            <a:endParaRPr lang="sr-Latn-CS" sz="4300" baseline="0" dirty="0">
              <a:solidFill>
                <a:schemeClr val="tx2">
                  <a:satMod val="130000"/>
                </a:schemeClr>
              </a:solidFill>
              <a:effectLst>
                <a:outerShdw blurRad="50000" dist="30000" dir="5400000" algn="tl" rotWithShape="0">
                  <a:srgbClr val="000000">
                    <a:alpha val="30000"/>
                  </a:srgbClr>
                </a:outerShdw>
              </a:effectLst>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 typeface="Wingdings" pitchFamily="2" charset="2"/>
              <a:buChar char="v"/>
              <a:tabLst/>
              <a:defRPr/>
            </a:pPr>
            <a:r>
              <a:rPr kumimoji="0" lang="sr-Latn-CS" sz="4300" b="0" i="0" u="none" strike="noStrike" kern="1200" cap="none" spc="0" normalizeH="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Da ne zaspite</a:t>
            </a:r>
          </a:p>
          <a:p>
            <a:pPr marL="0" marR="0" lvl="0" indent="0" algn="l" defTabSz="914400" rtl="0" eaLnBrk="1" fontAlgn="auto" latinLnBrk="0" hangingPunct="1">
              <a:lnSpc>
                <a:spcPct val="100000"/>
              </a:lnSpc>
              <a:spcBef>
                <a:spcPct val="0"/>
              </a:spcBef>
              <a:spcAft>
                <a:spcPts val="0"/>
              </a:spcAft>
              <a:buClrTx/>
              <a:buSzTx/>
              <a:buFont typeface="Wingdings" pitchFamily="2" charset="2"/>
              <a:buChar char="v"/>
              <a:tabLst/>
              <a:defRPr/>
            </a:pPr>
            <a:endParaRPr lang="sr-Latn-CS" sz="4300" baseline="0" dirty="0">
              <a:solidFill>
                <a:schemeClr val="tx2">
                  <a:satMod val="130000"/>
                </a:schemeClr>
              </a:solidFill>
              <a:effectLst>
                <a:outerShdw blurRad="50000" dist="30000" dir="5400000" algn="tl" rotWithShape="0">
                  <a:srgbClr val="000000">
                    <a:alpha val="30000"/>
                  </a:srgbClr>
                </a:outerShdw>
              </a:effectLst>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 typeface="Wingdings" pitchFamily="2" charset="2"/>
              <a:buChar char="v"/>
              <a:tabLst/>
              <a:defRPr/>
            </a:pPr>
            <a:r>
              <a:rPr kumimoji="0" lang="sr-Latn-CS" sz="4300" b="0" i="0" u="none" strike="noStrike" kern="1200" cap="none" spc="0" normalizeH="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Da bar vikendicu zagrejete na GTE</a:t>
            </a:r>
            <a:endParaRPr kumimoji="0" lang="sr-Latn-CS" sz="43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 typeface="Wingdings" pitchFamily="2" charset="2"/>
              <a:buChar char="v"/>
              <a:tabLst/>
              <a:defRPr/>
            </a:pPr>
            <a:endParaRPr lang="sr-Latn-CS" sz="43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 typeface="Wingdings" pitchFamily="2" charset="2"/>
              <a:buChar char="v"/>
              <a:tabLst/>
              <a:defRPr/>
            </a:pPr>
            <a:endParaRPr kumimoji="0" lang="sr-Latn-CS" sz="43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28600" y="228600"/>
            <a:ext cx="8229600" cy="6248400"/>
          </a:xfrm>
        </p:spPr>
        <p:txBody>
          <a:bodyPr>
            <a:normAutofit/>
          </a:bodyPr>
          <a:lstStyle/>
          <a:p>
            <a:pPr algn="ctr"/>
            <a:r>
              <a:rPr lang="sr-Latn-CS" b="1" u="sng" dirty="0" smtClean="0"/>
              <a:t>RELACIJE:</a:t>
            </a:r>
            <a:r>
              <a:rPr lang="sr-Latn-CS" dirty="0" smtClean="0"/>
              <a:t/>
            </a:r>
            <a:br>
              <a:rPr lang="sr-Latn-CS" dirty="0" smtClean="0"/>
            </a:br>
            <a:r>
              <a:rPr lang="sr-Latn-CS" dirty="0" smtClean="0"/>
              <a:t/>
            </a:r>
            <a:br>
              <a:rPr lang="sr-Latn-CS" dirty="0" smtClean="0"/>
            </a:br>
            <a:r>
              <a:rPr lang="sr-Latn-CS" dirty="0" smtClean="0"/>
              <a:t>fosilna goriva/</a:t>
            </a:r>
            <a:br>
              <a:rPr lang="sr-Latn-CS" dirty="0" smtClean="0"/>
            </a:br>
            <a:r>
              <a:rPr lang="sr-Latn-CS" dirty="0" smtClean="0"/>
              <a:t>obnovljivi IE</a:t>
            </a:r>
            <a:br>
              <a:rPr lang="sr-Latn-CS" dirty="0" smtClean="0"/>
            </a:br>
            <a:r>
              <a:rPr lang="sr-Latn-CS" dirty="0" smtClean="0"/>
              <a:t/>
            </a:r>
            <a:br>
              <a:rPr lang="sr-Latn-CS" dirty="0" smtClean="0"/>
            </a:br>
            <a:r>
              <a:rPr lang="sr-Latn-CS" dirty="0" smtClean="0"/>
              <a:t>klimatske</a:t>
            </a:r>
            <a:br>
              <a:rPr lang="sr-Latn-CS" dirty="0" smtClean="0"/>
            </a:br>
            <a:r>
              <a:rPr lang="sr-Latn-CS" dirty="0" smtClean="0"/>
              <a:t>promene</a:t>
            </a:r>
            <a:br>
              <a:rPr lang="sr-Latn-CS" dirty="0" smtClean="0"/>
            </a:br>
            <a:r>
              <a:rPr lang="sr-Latn-CS" dirty="0" smtClean="0"/>
              <a:t/>
            </a:r>
            <a:br>
              <a:rPr lang="sr-Latn-CS" dirty="0" smtClean="0"/>
            </a:br>
            <a:r>
              <a:rPr lang="sr-Latn-CS" dirty="0" smtClean="0"/>
              <a:t>emisija CO</a:t>
            </a:r>
            <a:r>
              <a:rPr lang="sr-Latn-CS" baseline="-25000" dirty="0" smtClean="0"/>
              <a:t>2</a:t>
            </a:r>
            <a:endParaRPr lang="en-US" baseline="-25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228600"/>
          <a:ext cx="9144000" cy="6461615"/>
        </p:xfrm>
        <a:graphic>
          <a:graphicData uri="http://schemas.openxmlformats.org/presentationml/2006/ole">
            <mc:AlternateContent xmlns:mc="http://schemas.openxmlformats.org/markup-compatibility/2006">
              <mc:Choice xmlns:v="urn:schemas-microsoft-com:vml" Requires="v">
                <p:oleObj spid="_x0000_s1089" name="Acrobat Document" r:id="rId3" imgW="10685880" imgH="7558200" progId="AcroExch.Document.7">
                  <p:embed/>
                </p:oleObj>
              </mc:Choice>
              <mc:Fallback>
                <p:oleObj name="Acrobat Document" r:id="rId3" imgW="10685880" imgH="755820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9144000" cy="646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Title 1"/>
          <p:cNvSpPr>
            <a:spLocks noGrp="1"/>
          </p:cNvSpPr>
          <p:nvPr>
            <p:ph type="ctrTitle"/>
          </p:nvPr>
        </p:nvSpPr>
        <p:spPr>
          <a:xfrm>
            <a:off x="0" y="6629400"/>
            <a:ext cx="7406640" cy="304800"/>
          </a:xfrm>
        </p:spPr>
        <p:txBody>
          <a:bodyPr>
            <a:noAutofit/>
          </a:bodyPr>
          <a:lstStyle/>
          <a:p>
            <a:r>
              <a:rPr lang="sr-Latn-CS" sz="1500" dirty="0" smtClean="0">
                <a:effectLst/>
              </a:rPr>
              <a:t>Hvala: Hans Van Steen, direktor Direkcije za energetiku EC</a:t>
            </a:r>
            <a:endParaRPr lang="en-US" sz="1500" dirty="0">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2128163738"/>
              </p:ext>
            </p:extLst>
          </p:nvPr>
        </p:nvGraphicFramePr>
        <p:xfrm>
          <a:off x="0" y="243985"/>
          <a:ext cx="9144000" cy="6461615"/>
        </p:xfrm>
        <a:graphic>
          <a:graphicData uri="http://schemas.openxmlformats.org/presentationml/2006/ole">
            <mc:AlternateContent xmlns:mc="http://schemas.openxmlformats.org/markup-compatibility/2006">
              <mc:Choice xmlns:v="urn:schemas-microsoft-com:vml" Requires="v">
                <p:oleObj spid="_x0000_s2113" name="Acrobat Document" r:id="rId3" imgW="10685880" imgH="7558200" progId="AcroExch.Document.7">
                  <p:embed/>
                </p:oleObj>
              </mc:Choice>
              <mc:Fallback>
                <p:oleObj name="Acrobat Document" r:id="rId3" imgW="10685880" imgH="755820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3985"/>
                        <a:ext cx="9144000" cy="646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extBox 1"/>
          <p:cNvSpPr txBox="1"/>
          <p:nvPr/>
        </p:nvSpPr>
        <p:spPr>
          <a:xfrm>
            <a:off x="1143000" y="5562600"/>
            <a:ext cx="5257800" cy="369332"/>
          </a:xfrm>
          <a:prstGeom prst="rect">
            <a:avLst/>
          </a:prstGeom>
          <a:noFill/>
        </p:spPr>
        <p:txBody>
          <a:bodyPr wrap="square" rtlCol="0">
            <a:spAutoFit/>
          </a:bodyPr>
          <a:lstStyle/>
          <a:p>
            <a:r>
              <a:rPr lang="en-US" b="1" dirty="0" smtClean="0"/>
              <a:t>ZAGAĐENJE ŽIVOTNE SREDINE!!!</a:t>
            </a:r>
            <a:endParaRPr lang="en-US"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extLst>
              <p:ext uri="{D42A27DB-BD31-4B8C-83A1-F6EECF244321}">
                <p14:modId xmlns:p14="http://schemas.microsoft.com/office/powerpoint/2010/main" val="2740375601"/>
              </p:ext>
            </p:extLst>
          </p:nvPr>
        </p:nvGraphicFramePr>
        <p:xfrm>
          <a:off x="76200" y="129051"/>
          <a:ext cx="9067800" cy="6407769"/>
        </p:xfrm>
        <a:graphic>
          <a:graphicData uri="http://schemas.openxmlformats.org/presentationml/2006/ole">
            <mc:AlternateContent xmlns:mc="http://schemas.openxmlformats.org/markup-compatibility/2006">
              <mc:Choice xmlns:v="urn:schemas-microsoft-com:vml" Requires="v">
                <p:oleObj spid="_x0000_s3137" name="Acrobat Document" r:id="rId3" imgW="10685880" imgH="7558200" progId="AcroExch.Document.7">
                  <p:embed/>
                </p:oleObj>
              </mc:Choice>
              <mc:Fallback>
                <p:oleObj name="Acrobat Document" r:id="rId3" imgW="10685880" imgH="755820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9051"/>
                        <a:ext cx="9067800" cy="6407769"/>
                      </a:xfrm>
                      <a:prstGeom prst="rect">
                        <a:avLst/>
                      </a:prstGeom>
                      <a:noFill/>
                      <a:ln>
                        <a:noFill/>
                      </a:ln>
                      <a:effectLst/>
                      <a:extLst/>
                    </p:spPr>
                  </p:pic>
                </p:oleObj>
              </mc:Fallback>
            </mc:AlternateContent>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2097</TotalTime>
  <Words>838</Words>
  <Application>Microsoft Office PowerPoint</Application>
  <PresentationFormat>On-screen Show (4:3)</PresentationFormat>
  <Paragraphs>163</Paragraphs>
  <Slides>43</Slides>
  <Notes>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46" baseType="lpstr">
      <vt:lpstr>Solstice</vt:lpstr>
      <vt:lpstr>Acrobat Document</vt:lpstr>
      <vt:lpstr>Document</vt:lpstr>
      <vt:lpstr>ISTRAŽIVANJE, KORIŠĆENJE I RAZVOJ GEOTERMALNIH ENERGETSKIH RESURSA – VOJVOĐANSKI IZAZOVI I ŠANSE</vt:lpstr>
      <vt:lpstr>RUDARSKO-GEOLOŠKI FAKULTET DEPARTMAN ZA HIDROGEOLOGIJU LABORATORIJA ZA GEOTERMALNU ENERGIJU            Kontakt: 011-3346-000,   e-mail: dmilenic@yahoo.ie</vt:lpstr>
      <vt:lpstr>DVE ISKUSNE TERENSKE EKIPE</vt:lpstr>
      <vt:lpstr>TOP CLASS PROJEKT MENADŽERI</vt:lpstr>
      <vt:lpstr>CILJEVI PREDAVANJA:</vt:lpstr>
      <vt:lpstr>RELACIJE:  fosilna goriva/ obnovljivi IE  klimatske promene  emisija CO2</vt:lpstr>
      <vt:lpstr>Hvala: Hans Van Steen, direktor Direkcije za energetiku EC</vt:lpstr>
      <vt:lpstr>PowerPoint Presentation</vt:lpstr>
      <vt:lpstr>PowerPoint Presentation</vt:lpstr>
      <vt:lpstr>PowerPoint Presentation</vt:lpstr>
      <vt:lpstr>PowerPoint Presentation</vt:lpstr>
      <vt:lpstr>GEOTERMALNA ENERGIJA</vt:lpstr>
      <vt:lpstr>GEOTERMALNI RESURSI U SRBIJI -  KLASIFIKACIJA</vt:lpstr>
      <vt:lpstr>VISOKO TEMPERATURNE VODE 1</vt:lpstr>
      <vt:lpstr>VISOKO TEMPERATURNE VODE 2</vt:lpstr>
      <vt:lpstr>VISOKO TEMPERATURNE VODE 3  MLADI MAGMATIZAM</vt:lpstr>
      <vt:lpstr>VISOKO TEMPERATURNE VODE 4 MAČVA</vt:lpstr>
      <vt:lpstr>VISOKO TEMPERATURNE VODE 5 VOJVODINA</vt:lpstr>
      <vt:lpstr>SUBGEOTERMALNA ENERGIJA 1  MOGUĆNOSTI KORIŠĆENJA TOPLOTNIH PUMPI</vt:lpstr>
      <vt:lpstr>SUBGEOTERMALNA ENERGIJA 2 NAČINI KORIŠĆENJA TOPLOTNIH PUMPI</vt:lpstr>
      <vt:lpstr>SUBGEOTERMALNA ENERGIJA 3 SUBGEOTERMALNI POTENCIJAL SRBIJE</vt:lpstr>
      <vt:lpstr>SUBGEOTERMALNA ENERGIJA 4 </vt:lpstr>
      <vt:lpstr>SUBGEOTERMALNA ENERGIJA 4 </vt:lpstr>
      <vt:lpstr>SUBGEOTERMALNA  ENERGIJA 5    URAĐENA PRVA  PROCENA PO OKRUZIMA   TO ISTO ZA SVE OPŠTINE  U VOJVODINI!!!</vt:lpstr>
      <vt:lpstr>SUBGEOTERMALNA  ENERGIJA 5 - BEOGRAD</vt:lpstr>
      <vt:lpstr>PowerPoint Presentation</vt:lpstr>
      <vt:lpstr>PowerPoint Presentation</vt:lpstr>
      <vt:lpstr>PETROGEOTERMALNI POTENCIJAL</vt:lpstr>
      <vt:lpstr>PRIMERI NAJIZAZOVNIJIH PROJEKTA–  PEŠTERSKA VISORAVAN</vt:lpstr>
      <vt:lpstr>PRIMERI NAJIZAZOVNIJIH PROJEKTA–  ZLATIBOR</vt:lpstr>
      <vt:lpstr>PRIMERI NAJIZAZOVNIJIH PROJEKTA–  KOPAONIK</vt:lpstr>
      <vt:lpstr> PITANJE ZA VISKI U PAUZI:  KOJI JE NAJČEŠĆI   VID KORIŠĆENJA   GEOTERMALNE ENERGIJE  U SRBIJI?</vt:lpstr>
      <vt:lpstr>PowerPoint Presentation</vt:lpstr>
      <vt:lpstr>PowerPoint Presentation</vt:lpstr>
      <vt:lpstr>LABORATORIJA ZA GEOTERMALNU ENERGIJU I ENERGETSKU EFIKASNOST</vt:lpstr>
      <vt:lpstr>LABORATORIJA ZA GEOTERMALNU ENERGIJU I ENERGETSKU EFIKASNOST</vt:lpstr>
      <vt:lpstr>LABORATORIJA ZA GEOTERMALNU ENERGIJU I ENERGETSKU EFIKASNOST</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Dejan Milenic</dc:creator>
  <cp:lastModifiedBy>Administrator</cp:lastModifiedBy>
  <cp:revision>121</cp:revision>
  <dcterms:created xsi:type="dcterms:W3CDTF">2011-06-06T10:50:43Z</dcterms:created>
  <dcterms:modified xsi:type="dcterms:W3CDTF">2015-05-22T08:04:20Z</dcterms:modified>
</cp:coreProperties>
</file>