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4" r:id="rId6"/>
    <p:sldMasterId id="2147483655" r:id="rId7"/>
  </p:sldMasterIdLst>
  <p:notesMasterIdLst>
    <p:notesMasterId r:id="rId40"/>
  </p:notesMasterIdLst>
  <p:handoutMasterIdLst>
    <p:handoutMasterId r:id="rId41"/>
  </p:handoutMasterIdLst>
  <p:sldIdLst>
    <p:sldId id="256" r:id="rId8"/>
    <p:sldId id="308" r:id="rId9"/>
    <p:sldId id="416" r:id="rId10"/>
    <p:sldId id="309" r:id="rId11"/>
    <p:sldId id="418" r:id="rId12"/>
    <p:sldId id="419" r:id="rId13"/>
    <p:sldId id="420" r:id="rId14"/>
    <p:sldId id="421" r:id="rId15"/>
    <p:sldId id="410" r:id="rId16"/>
    <p:sldId id="422" r:id="rId17"/>
    <p:sldId id="398" r:id="rId18"/>
    <p:sldId id="315" r:id="rId19"/>
    <p:sldId id="403" r:id="rId20"/>
    <p:sldId id="414" r:id="rId21"/>
    <p:sldId id="443" r:id="rId22"/>
    <p:sldId id="441" r:id="rId23"/>
    <p:sldId id="400" r:id="rId24"/>
    <p:sldId id="409" r:id="rId25"/>
    <p:sldId id="435" r:id="rId26"/>
    <p:sldId id="436" r:id="rId27"/>
    <p:sldId id="397" r:id="rId28"/>
    <p:sldId id="382" r:id="rId29"/>
    <p:sldId id="384" r:id="rId30"/>
    <p:sldId id="406" r:id="rId31"/>
    <p:sldId id="387" r:id="rId32"/>
    <p:sldId id="408" r:id="rId33"/>
    <p:sldId id="378" r:id="rId34"/>
    <p:sldId id="407" r:id="rId35"/>
    <p:sldId id="440" r:id="rId36"/>
    <p:sldId id="366" r:id="rId37"/>
    <p:sldId id="442" r:id="rId38"/>
    <p:sldId id="333" r:id="rId39"/>
  </p:sldIdLst>
  <p:sldSz cx="9144000" cy="6858000" type="screen4x3"/>
  <p:notesSz cx="7099300" cy="10234613"/>
  <p:defaultTextStyle>
    <a:defPPr>
      <a:defRPr lang="hu-H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1D71"/>
    <a:srgbClr val="47694D"/>
    <a:srgbClr val="ED7013"/>
    <a:srgbClr val="4FD168"/>
    <a:srgbClr val="FFFFCC"/>
    <a:srgbClr val="FFFF99"/>
    <a:srgbClr val="0129AB"/>
    <a:srgbClr val="0E119E"/>
    <a:srgbClr val="E4251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699" autoAdjust="0"/>
    <p:restoredTop sz="94628" autoAdjust="0"/>
  </p:normalViewPr>
  <p:slideViewPr>
    <p:cSldViewPr>
      <p:cViewPr varScale="1">
        <p:scale>
          <a:sx n="70" d="100"/>
          <a:sy n="70" d="100"/>
        </p:scale>
        <p:origin x="-114"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hu-HU"/>
          </a:p>
        </p:txBody>
      </p:sp>
      <p:sp>
        <p:nvSpPr>
          <p:cNvPr id="3" name="Dátum hely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0BD64815-E7A9-4ADE-8B5F-679FDD730723}" type="datetimeFigureOut">
              <a:rPr lang="hu-HU"/>
              <a:pPr>
                <a:defRPr/>
              </a:pPr>
              <a:t>2015.05.22.</a:t>
            </a:fld>
            <a:endParaRPr lang="hu-HU"/>
          </a:p>
        </p:txBody>
      </p:sp>
      <p:sp>
        <p:nvSpPr>
          <p:cNvPr id="4" name="Élőláb hely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hu-HU"/>
          </a:p>
        </p:txBody>
      </p:sp>
      <p:sp>
        <p:nvSpPr>
          <p:cNvPr id="5" name="Dia számának hely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2D19D494-2532-42ED-BEC2-CA8AFEF214C0}" type="slidenum">
              <a:rPr lang="hu-HU"/>
              <a:pPr>
                <a:defRPr/>
              </a:pPr>
              <a:t>‹#›</a:t>
            </a:fld>
            <a:endParaRPr lang="hu-HU"/>
          </a:p>
        </p:txBody>
      </p:sp>
    </p:spTree>
    <p:extLst>
      <p:ext uri="{BB962C8B-B14F-4D97-AF65-F5344CB8AC3E}">
        <p14:creationId xmlns:p14="http://schemas.microsoft.com/office/powerpoint/2010/main" val="528859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423" tIns="49711" rIns="99423" bIns="49711" numCol="1" anchor="t" anchorCtr="0" compatLnSpc="1">
            <a:prstTxWarp prst="textNoShape">
              <a:avLst/>
            </a:prstTxWarp>
          </a:bodyPr>
          <a:lstStyle>
            <a:lvl1pPr>
              <a:defRPr sz="1300"/>
            </a:lvl1pPr>
          </a:lstStyle>
          <a:p>
            <a:pPr>
              <a:defRPr/>
            </a:pPr>
            <a:endParaRPr lang="hu-HU"/>
          </a:p>
        </p:txBody>
      </p:sp>
      <p:sp>
        <p:nvSpPr>
          <p:cNvPr id="296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423" tIns="49711" rIns="99423" bIns="49711" numCol="1" anchor="t" anchorCtr="0" compatLnSpc="1">
            <a:prstTxWarp prst="textNoShape">
              <a:avLst/>
            </a:prstTxWarp>
          </a:bodyPr>
          <a:lstStyle>
            <a:lvl1pPr algn="r">
              <a:defRPr sz="1300"/>
            </a:lvl1pPr>
          </a:lstStyle>
          <a:p>
            <a:pPr>
              <a:defRPr/>
            </a:pPr>
            <a:fld id="{266B710E-F50F-4B5F-94DC-F83591F9C3FC}" type="datetimeFigureOut">
              <a:rPr lang="hu-HU"/>
              <a:pPr>
                <a:defRPr/>
              </a:pPr>
              <a:t>2015.05.22.</a:t>
            </a:fld>
            <a:endParaRPr lang="hu-HU"/>
          </a:p>
        </p:txBody>
      </p:sp>
      <p:sp>
        <p:nvSpPr>
          <p:cNvPr id="90116"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423" tIns="49711" rIns="99423" bIns="49711"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297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423" tIns="49711" rIns="99423" bIns="49711" numCol="1" anchor="b" anchorCtr="0" compatLnSpc="1">
            <a:prstTxWarp prst="textNoShape">
              <a:avLst/>
            </a:prstTxWarp>
          </a:bodyPr>
          <a:lstStyle>
            <a:lvl1pPr>
              <a:defRPr sz="1300"/>
            </a:lvl1pPr>
          </a:lstStyle>
          <a:p>
            <a:pPr>
              <a:defRPr/>
            </a:pPr>
            <a:endParaRPr lang="hu-HU"/>
          </a:p>
        </p:txBody>
      </p:sp>
      <p:sp>
        <p:nvSpPr>
          <p:cNvPr id="297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423" tIns="49711" rIns="99423" bIns="49711" numCol="1" anchor="b" anchorCtr="0" compatLnSpc="1">
            <a:prstTxWarp prst="textNoShape">
              <a:avLst/>
            </a:prstTxWarp>
          </a:bodyPr>
          <a:lstStyle>
            <a:lvl1pPr algn="r">
              <a:defRPr sz="1300"/>
            </a:lvl1pPr>
          </a:lstStyle>
          <a:p>
            <a:pPr>
              <a:defRPr/>
            </a:pPr>
            <a:fld id="{9331D529-8E27-4EF7-AF9E-69BB500F1220}" type="slidenum">
              <a:rPr lang="hu-HU"/>
              <a:pPr>
                <a:defRPr/>
              </a:pPr>
              <a:t>‹#›</a:t>
            </a:fld>
            <a:endParaRPr lang="hu-HU"/>
          </a:p>
        </p:txBody>
      </p:sp>
    </p:spTree>
    <p:extLst>
      <p:ext uri="{BB962C8B-B14F-4D97-AF65-F5344CB8AC3E}">
        <p14:creationId xmlns:p14="http://schemas.microsoft.com/office/powerpoint/2010/main" val="2569107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pPr>
              <a:defRPr/>
            </a:pPr>
            <a:fld id="{9331D529-8E27-4EF7-AF9E-69BB500F1220}" type="slidenum">
              <a:rPr lang="hu-HU" smtClean="0"/>
              <a:pPr>
                <a:defRPr/>
              </a:pPr>
              <a:t>1</a:t>
            </a:fld>
            <a:endParaRPr lang="hu-HU"/>
          </a:p>
        </p:txBody>
      </p:sp>
    </p:spTree>
    <p:extLst>
      <p:ext uri="{BB962C8B-B14F-4D97-AF65-F5344CB8AC3E}">
        <p14:creationId xmlns:p14="http://schemas.microsoft.com/office/powerpoint/2010/main" val="400820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D8475CDD-CE87-4DD4-A135-9D921C811921}" type="slidenum">
              <a:rPr lang="hu-HU" smtClean="0"/>
              <a:pPr/>
              <a:t>10</a:t>
            </a:fld>
            <a:endParaRPr lang="hu-HU"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r>
              <a:rPr lang="en-GB" smtClean="0"/>
              <a:t>The sedimentary layers work as an insulator, so the heat can accumulate beneath them.</a:t>
            </a:r>
            <a:endParaRPr lang="hu-HU" smtClean="0"/>
          </a:p>
        </p:txBody>
      </p:sp>
    </p:spTree>
    <p:extLst>
      <p:ext uri="{BB962C8B-B14F-4D97-AF65-F5344CB8AC3E}">
        <p14:creationId xmlns:p14="http://schemas.microsoft.com/office/powerpoint/2010/main" val="119607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648C4238-94D1-4835-A452-F0A0851D5317}" type="slidenum">
              <a:rPr lang="hu-HU" smtClean="0"/>
              <a:pPr>
                <a:defRPr/>
              </a:pPr>
              <a:t>11</a:t>
            </a:fld>
            <a:endParaRPr lang="hu-H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182242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510F06B5-A1F6-414A-A553-AF81AEC9C32A}" type="slidenum">
              <a:rPr lang="hu-HU" smtClean="0"/>
              <a:pPr/>
              <a:t>12</a:t>
            </a:fld>
            <a:endParaRPr lang="hu-HU"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GB" smtClean="0"/>
              <a:t>Groundwater production is the most widespread way of geothermal heat exploitation in Hungary. The other methods are almost negligible.</a:t>
            </a:r>
            <a:endParaRPr lang="hu-HU" smtClean="0"/>
          </a:p>
          <a:p>
            <a:r>
              <a:rPr lang="en-GB" smtClean="0"/>
              <a:t>To date, more than 1400 registered deep thermal wells have been drilled in Hungary, though only 971 are in production at present. Most of them are abandoned oil and gas wells, but they also include wells drilled for thermal water exploitation purposes.</a:t>
            </a:r>
            <a:endParaRPr lang="hu-HU" smtClean="0"/>
          </a:p>
        </p:txBody>
      </p:sp>
    </p:spTree>
    <p:extLst>
      <p:ext uri="{BB962C8B-B14F-4D97-AF65-F5344CB8AC3E}">
        <p14:creationId xmlns:p14="http://schemas.microsoft.com/office/powerpoint/2010/main" val="932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B994038-C3A2-442E-8872-DD197405440C}" type="slidenum">
              <a:rPr lang="hu-HU" smtClean="0"/>
              <a:pPr/>
              <a:t>13</a:t>
            </a:fld>
            <a:endParaRPr lang="hu-HU"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GB" smtClean="0"/>
              <a:t>As a consequence of the high thermal water production the hydraulic head of the aquifers decreased by 30-35 m in the study areas. Most of the wells were free flow up to 20-50 m in primer state, but now continuous pumping of the wells is needed</a:t>
            </a:r>
            <a:endParaRPr lang="hu-HU" smtClean="0"/>
          </a:p>
        </p:txBody>
      </p:sp>
    </p:spTree>
    <p:extLst>
      <p:ext uri="{BB962C8B-B14F-4D97-AF65-F5344CB8AC3E}">
        <p14:creationId xmlns:p14="http://schemas.microsoft.com/office/powerpoint/2010/main" val="373615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E48427AE-F6AD-4F28-B1FF-4B0C1A7C6AB0}" type="slidenum">
              <a:rPr lang="hu-HU" smtClean="0"/>
              <a:pPr/>
              <a:t>14</a:t>
            </a:fld>
            <a:endParaRPr lang="hu-HU" smtClean="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342655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FF6B5F78-1AC0-4BBD-8688-E99F9AC4922E}" type="slidenum">
              <a:rPr lang="hu-HU" smtClean="0"/>
              <a:pPr>
                <a:defRPr/>
              </a:pPr>
              <a:t>15</a:t>
            </a:fld>
            <a:endParaRPr lang="hu-H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283698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D23F2FA9-03F9-49EB-A37D-54BDD2DA15ED}" type="slidenum">
              <a:rPr lang="hu-HU" smtClean="0"/>
              <a:pPr>
                <a:defRPr/>
              </a:pPr>
              <a:t>16</a:t>
            </a:fld>
            <a:endParaRPr lang="hu-HU"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399541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510F06B5-A1F6-414A-A553-AF81AEC9C32A}" type="slidenum">
              <a:rPr lang="hu-HU" smtClean="0"/>
              <a:pPr/>
              <a:t>17</a:t>
            </a:fld>
            <a:endParaRPr lang="hu-HU"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GB" smtClean="0"/>
              <a:t>Groundwater production is the most widespread way of geothermal heat exploitation in Hungary. The other methods are almost negligible.</a:t>
            </a:r>
            <a:endParaRPr lang="hu-HU" smtClean="0"/>
          </a:p>
          <a:p>
            <a:r>
              <a:rPr lang="en-GB" smtClean="0"/>
              <a:t>To date, more than 1400 registered deep thermal wells have been drilled in Hungary, though only 971 are in production at present. Most of them are abandoned oil and gas wells, but they also include wells drilled for thermal water exploitation purposes.</a:t>
            </a:r>
            <a:endParaRPr lang="hu-HU" smtClean="0"/>
          </a:p>
        </p:txBody>
      </p:sp>
    </p:spTree>
    <p:extLst>
      <p:ext uri="{BB962C8B-B14F-4D97-AF65-F5344CB8AC3E}">
        <p14:creationId xmlns:p14="http://schemas.microsoft.com/office/powerpoint/2010/main" val="1247638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510F06B5-A1F6-414A-A553-AF81AEC9C32A}" type="slidenum">
              <a:rPr lang="hu-HU" smtClean="0"/>
              <a:pPr/>
              <a:t>18</a:t>
            </a:fld>
            <a:endParaRPr lang="hu-HU"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GB" smtClean="0"/>
              <a:t>Groundwater production is the most widespread way of geothermal heat exploitation in Hungary. The other methods are almost negligible.</a:t>
            </a:r>
            <a:endParaRPr lang="hu-HU" smtClean="0"/>
          </a:p>
          <a:p>
            <a:r>
              <a:rPr lang="en-GB" smtClean="0"/>
              <a:t>To date, more than 1400 registered deep thermal wells have been drilled in Hungary, though only 971 are in production at present. Most of them are abandoned oil and gas wells, but they also include wells drilled for thermal water exploitation purposes.</a:t>
            </a:r>
            <a:endParaRPr lang="hu-HU" smtClean="0"/>
          </a:p>
        </p:txBody>
      </p:sp>
    </p:spTree>
    <p:extLst>
      <p:ext uri="{BB962C8B-B14F-4D97-AF65-F5344CB8AC3E}">
        <p14:creationId xmlns:p14="http://schemas.microsoft.com/office/powerpoint/2010/main" val="108828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510F06B5-A1F6-414A-A553-AF81AEC9C32A}" type="slidenum">
              <a:rPr lang="hu-HU" smtClean="0"/>
              <a:pPr/>
              <a:t>19</a:t>
            </a:fld>
            <a:endParaRPr lang="hu-HU"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GB" smtClean="0"/>
              <a:t>Groundwater production is the most widespread way of geothermal heat exploitation in Hungary. The other methods are almost negligible.</a:t>
            </a:r>
            <a:endParaRPr lang="hu-HU" smtClean="0"/>
          </a:p>
          <a:p>
            <a:r>
              <a:rPr lang="en-GB" smtClean="0"/>
              <a:t>To date, more than 1400 registered deep thermal wells have been drilled in Hungary, though only 971 are in production at present. Most of them are abandoned oil and gas wells, but they also include wells drilled for thermal water exploitation purposes.</a:t>
            </a:r>
            <a:endParaRPr lang="hu-HU" smtClean="0"/>
          </a:p>
        </p:txBody>
      </p:sp>
    </p:spTree>
    <p:extLst>
      <p:ext uri="{BB962C8B-B14F-4D97-AF65-F5344CB8AC3E}">
        <p14:creationId xmlns:p14="http://schemas.microsoft.com/office/powerpoint/2010/main" val="215590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F6DA106D-FB4E-4E8D-A717-DA041BD2EADE}" type="slidenum">
              <a:rPr lang="hu-HU" smtClean="0"/>
              <a:pPr/>
              <a:t>2</a:t>
            </a:fld>
            <a:endParaRPr lang="hu-HU" smtClean="0"/>
          </a:p>
        </p:txBody>
      </p:sp>
      <p:sp>
        <p:nvSpPr>
          <p:cNvPr id="94210" name="Rectangle 2"/>
          <p:cNvSpPr>
            <a:spLocks noGrp="1" noRot="1" noChangeAspect="1" noChangeArrowheads="1" noTextEdit="1"/>
          </p:cNvSpPr>
          <p:nvPr>
            <p:ph type="sldImg"/>
          </p:nvPr>
        </p:nvSpPr>
        <p:spPr>
          <a:xfrm>
            <a:off x="992188" y="763588"/>
            <a:ext cx="5119687" cy="3841750"/>
          </a:xfrm>
          <a:ln/>
        </p:spPr>
      </p:sp>
      <p:sp>
        <p:nvSpPr>
          <p:cNvPr id="94211" name="Rectangle 3"/>
          <p:cNvSpPr>
            <a:spLocks noGrp="1" noChangeArrowheads="1"/>
          </p:cNvSpPr>
          <p:nvPr>
            <p:ph type="body" idx="1"/>
          </p:nvPr>
        </p:nvSpPr>
        <p:spPr>
          <a:xfrm>
            <a:off x="709613" y="4857750"/>
            <a:ext cx="5680075" cy="4608513"/>
          </a:xfrm>
          <a:noFill/>
          <a:ln/>
        </p:spPr>
        <p:txBody>
          <a:bodyPr/>
          <a:lstStyle/>
          <a:p>
            <a:r>
              <a:rPr lang="en-GB" smtClean="0"/>
              <a:t>The outline of my talk</a:t>
            </a:r>
          </a:p>
        </p:txBody>
      </p:sp>
    </p:spTree>
    <p:extLst>
      <p:ext uri="{BB962C8B-B14F-4D97-AF65-F5344CB8AC3E}">
        <p14:creationId xmlns:p14="http://schemas.microsoft.com/office/powerpoint/2010/main" val="873215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510F06B5-A1F6-414A-A553-AF81AEC9C32A}" type="slidenum">
              <a:rPr lang="hu-HU" smtClean="0"/>
              <a:pPr/>
              <a:t>20</a:t>
            </a:fld>
            <a:endParaRPr lang="hu-HU"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GB" smtClean="0"/>
              <a:t>Groundwater production is the most widespread way of geothermal heat exploitation in Hungary. The other methods are almost negligible.</a:t>
            </a:r>
            <a:endParaRPr lang="hu-HU" smtClean="0"/>
          </a:p>
          <a:p>
            <a:r>
              <a:rPr lang="en-GB" smtClean="0"/>
              <a:t>To date, more than 1400 registered deep thermal wells have been drilled in Hungary, though only 971 are in production at present. Most of them are abandoned oil and gas wells, but they also include wells drilled for thermal water exploitation purposes.</a:t>
            </a:r>
            <a:endParaRPr lang="hu-HU" smtClean="0"/>
          </a:p>
        </p:txBody>
      </p:sp>
    </p:spTree>
    <p:extLst>
      <p:ext uri="{BB962C8B-B14F-4D97-AF65-F5344CB8AC3E}">
        <p14:creationId xmlns:p14="http://schemas.microsoft.com/office/powerpoint/2010/main" val="1869566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72D950-6558-4FE0-86EF-504E75B6D768}" type="slidenum">
              <a:rPr lang="hu-HU"/>
              <a:pPr>
                <a:defRPr/>
              </a:pPr>
              <a:t>21</a:t>
            </a:fld>
            <a:endParaRPr lang="hu-HU"/>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3563877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72D950-6558-4FE0-86EF-504E75B6D768}" type="slidenum">
              <a:rPr lang="hu-HU"/>
              <a:pPr>
                <a:defRPr/>
              </a:pPr>
              <a:t>24</a:t>
            </a:fld>
            <a:endParaRPr lang="hu-HU"/>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2464145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58ED768E-49DF-4E5B-BCE7-FBD2E81BC500}" type="slidenum">
              <a:rPr lang="hu-HU" smtClean="0"/>
              <a:pPr/>
              <a:t>27</a:t>
            </a:fld>
            <a:endParaRPr lang="hu-HU"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182536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012DB85-A112-4A9E-AD10-B0E664FE6FFA}" type="slidenum">
              <a:rPr lang="hu-HU" smtClean="0"/>
              <a:pPr/>
              <a:t>28</a:t>
            </a:fld>
            <a:endParaRPr lang="hu-HU"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GB" smtClean="0"/>
              <a:t>Up to 2500 m below ground surface concession is needed to geothermal energy exploration and exploitation from the Hungarian Office for Mining and Geology. But concession has never been published since entry into force of its legislation, that means more than one year!</a:t>
            </a:r>
            <a:endParaRPr lang="hu-HU" smtClean="0"/>
          </a:p>
        </p:txBody>
      </p:sp>
    </p:spTree>
    <p:extLst>
      <p:ext uri="{BB962C8B-B14F-4D97-AF65-F5344CB8AC3E}">
        <p14:creationId xmlns:p14="http://schemas.microsoft.com/office/powerpoint/2010/main" val="13495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FB392CBD-44E4-4EEA-A345-0C18ED88F6A3}" type="slidenum">
              <a:rPr lang="hu-HU" smtClean="0"/>
              <a:pPr/>
              <a:t>30</a:t>
            </a:fld>
            <a:endParaRPr lang="hu-HU" smtClean="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r>
              <a:rPr lang="en-GB" smtClean="0"/>
              <a:t>Hungary has favourable geothermal conditions both potentials and perspectives, despite effect Hungary is not an active volcanic area. The average heat flow is around 100 mW/m</a:t>
            </a:r>
            <a:r>
              <a:rPr lang="en-GB" baseline="30000" smtClean="0"/>
              <a:t>2</a:t>
            </a:r>
            <a:r>
              <a:rPr lang="en-GB" smtClean="0"/>
              <a:t>, thanks to the thin earth crust, compared to the other parts of the continent. (22-26 km only).</a:t>
            </a:r>
            <a:endParaRPr lang="hu-HU" smtClean="0"/>
          </a:p>
        </p:txBody>
      </p:sp>
    </p:spTree>
    <p:extLst>
      <p:ext uri="{BB962C8B-B14F-4D97-AF65-F5344CB8AC3E}">
        <p14:creationId xmlns:p14="http://schemas.microsoft.com/office/powerpoint/2010/main" val="2422488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012DB85-A112-4A9E-AD10-B0E664FE6FFA}" type="slidenum">
              <a:rPr lang="hu-HU" smtClean="0"/>
              <a:pPr/>
              <a:t>31</a:t>
            </a:fld>
            <a:endParaRPr lang="hu-HU"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GB" smtClean="0"/>
              <a:t>Up to 2500 m below ground surface concession is needed to geothermal energy exploration and exploitation from the Hungarian Office for Mining and Geology. But concession has never been published since entry into force of its legislation, that means more than one year!</a:t>
            </a:r>
            <a:endParaRPr lang="hu-HU" smtClean="0"/>
          </a:p>
        </p:txBody>
      </p:sp>
    </p:spTree>
    <p:extLst>
      <p:ext uri="{BB962C8B-B14F-4D97-AF65-F5344CB8AC3E}">
        <p14:creationId xmlns:p14="http://schemas.microsoft.com/office/powerpoint/2010/main" val="534131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A1B46DFD-5702-4146-BE2D-A66D530C567C}" type="slidenum">
              <a:rPr lang="hu-HU" smtClean="0"/>
              <a:pPr/>
              <a:t>32</a:t>
            </a:fld>
            <a:endParaRPr lang="hu-HU" smtClean="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219868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7D945E-37B3-4A74-92C4-64C1FB4B6F4F}" type="slidenum">
              <a:rPr lang="hu-HU" altLang="hu-HU"/>
              <a:pPr/>
              <a:t>3</a:t>
            </a:fld>
            <a:endParaRPr lang="hu-HU" altLang="hu-HU"/>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8957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DBCE33BA-8108-48DB-A63A-2E88B004FAC1}" type="slidenum">
              <a:rPr lang="hu-HU" smtClean="0"/>
              <a:pPr/>
              <a:t>4</a:t>
            </a:fld>
            <a:endParaRPr lang="hu-HU"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r>
              <a:rPr lang="en-GB" smtClean="0"/>
              <a:t>Hungary has favourable geothermal conditions both potentials and perspectives, despite effect Hungary is not an active volcanic area. The average heat flow is around 100 mW/m</a:t>
            </a:r>
            <a:r>
              <a:rPr lang="en-GB" baseline="30000" smtClean="0"/>
              <a:t>2</a:t>
            </a:r>
            <a:r>
              <a:rPr lang="en-GB" smtClean="0"/>
              <a:t>, thanks to the thin earth crust, compared to the other parts of the continent. (22-26 km only).</a:t>
            </a:r>
            <a:endParaRPr lang="hu-HU" smtClean="0"/>
          </a:p>
        </p:txBody>
      </p:sp>
    </p:spTree>
    <p:extLst>
      <p:ext uri="{BB962C8B-B14F-4D97-AF65-F5344CB8AC3E}">
        <p14:creationId xmlns:p14="http://schemas.microsoft.com/office/powerpoint/2010/main" val="4103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FA91552-ED40-413A-86A5-F99C06A147BD}" type="slidenum">
              <a:rPr lang="hu-HU" smtClean="0"/>
              <a:pPr/>
              <a:t>5</a:t>
            </a:fld>
            <a:endParaRPr lang="hu-HU"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410652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4845F3F-82FB-4825-8EB0-74C321D8A841}" type="slidenum">
              <a:rPr lang="hu-HU" altLang="hu-HU"/>
              <a:pPr/>
              <a:t>6</a:t>
            </a:fld>
            <a:endParaRPr lang="hu-HU" altLang="hu-HU"/>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13806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3AA08BAB-2F65-4E98-9D84-602F21C826A2}" type="slidenum">
              <a:rPr lang="hu-HU" altLang="hu-HU"/>
              <a:pPr/>
              <a:t>7</a:t>
            </a:fld>
            <a:endParaRPr lang="hu-HU" altLang="hu-HU"/>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8865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395D3732-F047-4481-A2AB-D2AC48D3103F}" type="slidenum">
              <a:rPr lang="hu-HU" altLang="hu-HU"/>
              <a:pPr/>
              <a:t>8</a:t>
            </a:fld>
            <a:endParaRPr lang="hu-HU" altLang="hu-HU"/>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176223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B3C80DEB-50D8-40EB-8963-480C7C238989}" type="slidenum">
              <a:rPr lang="hu-HU" smtClean="0"/>
              <a:pPr/>
              <a:t>9</a:t>
            </a:fld>
            <a:endParaRPr lang="hu-HU" smtClean="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410372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23"/>
          <p:cNvSpPr>
            <a:spLocks noGrp="1"/>
          </p:cNvSpPr>
          <p:nvPr>
            <p:ph type="dt" sz="half" idx="10"/>
          </p:nvPr>
        </p:nvSpPr>
        <p:spPr/>
        <p:txBody>
          <a:bodyPr/>
          <a:lstStyle>
            <a:lvl1pPr>
              <a:defRPr/>
            </a:lvl1pPr>
          </a:lstStyle>
          <a:p>
            <a:pPr>
              <a:defRPr/>
            </a:pPr>
            <a:fld id="{433A0F69-4AA7-47C8-B888-54D8C54D5EAA}" type="datetime1">
              <a:rPr lang="hu-HU" smtClean="0"/>
              <a:t>2015.05.22.</a:t>
            </a:fld>
            <a:endParaRPr lang="hu-HU"/>
          </a:p>
        </p:txBody>
      </p:sp>
      <p:sp>
        <p:nvSpPr>
          <p:cNvPr id="5" name="Élőláb helye 9"/>
          <p:cNvSpPr>
            <a:spLocks noGrp="1"/>
          </p:cNvSpPr>
          <p:nvPr>
            <p:ph type="ftr" sz="quarter" idx="11"/>
          </p:nvPr>
        </p:nvSpPr>
        <p:spPr/>
        <p:txBody>
          <a:bodyPr/>
          <a:lstStyle>
            <a:lvl1pPr>
              <a:defRPr/>
            </a:lvl1pPr>
          </a:lstStyle>
          <a:p>
            <a:pPr>
              <a:defRPr/>
            </a:pPr>
            <a:endParaRPr lang="hu-HU"/>
          </a:p>
        </p:txBody>
      </p:sp>
      <p:sp>
        <p:nvSpPr>
          <p:cNvPr id="6" name="Dia számának helye 21"/>
          <p:cNvSpPr>
            <a:spLocks noGrp="1"/>
          </p:cNvSpPr>
          <p:nvPr>
            <p:ph type="sldNum" sz="quarter" idx="12"/>
          </p:nvPr>
        </p:nvSpPr>
        <p:spPr/>
        <p:txBody>
          <a:bodyPr/>
          <a:lstStyle>
            <a:lvl1pPr>
              <a:defRPr/>
            </a:lvl1pPr>
          </a:lstStyle>
          <a:p>
            <a:pPr>
              <a:defRPr/>
            </a:pPr>
            <a:fld id="{E41B5CEB-C4CB-4E9E-8219-487D748CDC5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23"/>
          <p:cNvSpPr>
            <a:spLocks noGrp="1"/>
          </p:cNvSpPr>
          <p:nvPr>
            <p:ph type="dt" sz="half" idx="10"/>
          </p:nvPr>
        </p:nvSpPr>
        <p:spPr/>
        <p:txBody>
          <a:bodyPr/>
          <a:lstStyle>
            <a:lvl1pPr>
              <a:defRPr/>
            </a:lvl1pPr>
          </a:lstStyle>
          <a:p>
            <a:pPr>
              <a:defRPr/>
            </a:pPr>
            <a:fld id="{103AFFA5-52CA-41AA-B708-4572182E4E7B}" type="datetime1">
              <a:rPr lang="hu-HU" smtClean="0"/>
              <a:t>2015.05.22.</a:t>
            </a:fld>
            <a:endParaRPr lang="hu-HU"/>
          </a:p>
        </p:txBody>
      </p:sp>
      <p:sp>
        <p:nvSpPr>
          <p:cNvPr id="5" name="Élőláb helye 9"/>
          <p:cNvSpPr>
            <a:spLocks noGrp="1"/>
          </p:cNvSpPr>
          <p:nvPr>
            <p:ph type="ftr" sz="quarter" idx="11"/>
          </p:nvPr>
        </p:nvSpPr>
        <p:spPr/>
        <p:txBody>
          <a:bodyPr/>
          <a:lstStyle>
            <a:lvl1pPr>
              <a:defRPr/>
            </a:lvl1pPr>
          </a:lstStyle>
          <a:p>
            <a:pPr>
              <a:defRPr/>
            </a:pPr>
            <a:endParaRPr lang="hu-HU"/>
          </a:p>
        </p:txBody>
      </p:sp>
      <p:sp>
        <p:nvSpPr>
          <p:cNvPr id="6" name="Dia számának helye 21"/>
          <p:cNvSpPr>
            <a:spLocks noGrp="1"/>
          </p:cNvSpPr>
          <p:nvPr>
            <p:ph type="sldNum" sz="quarter" idx="12"/>
          </p:nvPr>
        </p:nvSpPr>
        <p:spPr/>
        <p:txBody>
          <a:bodyPr/>
          <a:lstStyle>
            <a:lvl1pPr>
              <a:defRPr/>
            </a:lvl1pPr>
          </a:lstStyle>
          <a:p>
            <a:pPr>
              <a:defRPr/>
            </a:pPr>
            <a:fld id="{100087A2-AB5C-44F5-9B5C-D52DFCAB7E45}"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23"/>
          <p:cNvSpPr>
            <a:spLocks noGrp="1"/>
          </p:cNvSpPr>
          <p:nvPr>
            <p:ph type="dt" sz="half" idx="10"/>
          </p:nvPr>
        </p:nvSpPr>
        <p:spPr/>
        <p:txBody>
          <a:bodyPr/>
          <a:lstStyle>
            <a:lvl1pPr>
              <a:defRPr/>
            </a:lvl1pPr>
          </a:lstStyle>
          <a:p>
            <a:pPr>
              <a:defRPr/>
            </a:pPr>
            <a:fld id="{64A12235-3B17-4830-99A2-A9EAD7CF8863}" type="datetime1">
              <a:rPr lang="hu-HU" smtClean="0"/>
              <a:t>2015.05.22.</a:t>
            </a:fld>
            <a:endParaRPr lang="hu-HU"/>
          </a:p>
        </p:txBody>
      </p:sp>
      <p:sp>
        <p:nvSpPr>
          <p:cNvPr id="5" name="Élőláb helye 9"/>
          <p:cNvSpPr>
            <a:spLocks noGrp="1"/>
          </p:cNvSpPr>
          <p:nvPr>
            <p:ph type="ftr" sz="quarter" idx="11"/>
          </p:nvPr>
        </p:nvSpPr>
        <p:spPr/>
        <p:txBody>
          <a:bodyPr/>
          <a:lstStyle>
            <a:lvl1pPr>
              <a:defRPr/>
            </a:lvl1pPr>
          </a:lstStyle>
          <a:p>
            <a:pPr>
              <a:defRPr/>
            </a:pPr>
            <a:endParaRPr lang="hu-HU"/>
          </a:p>
        </p:txBody>
      </p:sp>
      <p:sp>
        <p:nvSpPr>
          <p:cNvPr id="6" name="Dia számának helye 21"/>
          <p:cNvSpPr>
            <a:spLocks noGrp="1"/>
          </p:cNvSpPr>
          <p:nvPr>
            <p:ph type="sldNum" sz="quarter" idx="12"/>
          </p:nvPr>
        </p:nvSpPr>
        <p:spPr/>
        <p:txBody>
          <a:bodyPr/>
          <a:lstStyle>
            <a:lvl1pPr>
              <a:defRPr/>
            </a:lvl1pPr>
          </a:lstStyle>
          <a:p>
            <a:pPr>
              <a:defRPr/>
            </a:pPr>
            <a:fld id="{54E15063-7DFE-4C4D-BB6F-11D07BB3512C}"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1435100" y="274638"/>
            <a:ext cx="7499350" cy="1143000"/>
          </a:xfrm>
        </p:spPr>
        <p:txBody>
          <a:bodyPr/>
          <a:lstStyle/>
          <a:p>
            <a:r>
              <a:rPr lang="hu-HU" smtClean="0"/>
              <a:t>Mintacím szerkesztése</a:t>
            </a:r>
            <a:endParaRPr lang="hu-HU"/>
          </a:p>
        </p:txBody>
      </p:sp>
      <p:sp>
        <p:nvSpPr>
          <p:cNvPr id="3" name="ClipArt-elem helye 2"/>
          <p:cNvSpPr>
            <a:spLocks noGrp="1"/>
          </p:cNvSpPr>
          <p:nvPr>
            <p:ph type="clipArt" sz="half" idx="1"/>
          </p:nvPr>
        </p:nvSpPr>
        <p:spPr>
          <a:xfrm>
            <a:off x="1435100" y="1447800"/>
            <a:ext cx="3673475" cy="4800600"/>
          </a:xfrm>
        </p:spPr>
        <p:txBody>
          <a:bodyPr/>
          <a:lstStyle/>
          <a:p>
            <a:pPr lvl="0"/>
            <a:endParaRPr lang="hu-HU" noProof="0" smtClean="0"/>
          </a:p>
        </p:txBody>
      </p:sp>
      <p:sp>
        <p:nvSpPr>
          <p:cNvPr id="4" name="Szöveg helye 3"/>
          <p:cNvSpPr>
            <a:spLocks noGrp="1"/>
          </p:cNvSpPr>
          <p:nvPr>
            <p:ph type="body" sz="half" idx="2"/>
          </p:nvPr>
        </p:nvSpPr>
        <p:spPr>
          <a:xfrm>
            <a:off x="5260975" y="1447800"/>
            <a:ext cx="3673475" cy="4800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23"/>
          <p:cNvSpPr>
            <a:spLocks noGrp="1"/>
          </p:cNvSpPr>
          <p:nvPr>
            <p:ph type="dt" sz="half" idx="10"/>
          </p:nvPr>
        </p:nvSpPr>
        <p:spPr/>
        <p:txBody>
          <a:bodyPr/>
          <a:lstStyle>
            <a:lvl1pPr>
              <a:defRPr/>
            </a:lvl1pPr>
          </a:lstStyle>
          <a:p>
            <a:pPr>
              <a:defRPr/>
            </a:pPr>
            <a:fld id="{5A360E35-AD0C-496B-84AD-6965971D87F8}" type="datetime1">
              <a:rPr lang="hu-HU" smtClean="0"/>
              <a:t>2015.05.22.</a:t>
            </a:fld>
            <a:endParaRPr lang="hu-HU"/>
          </a:p>
        </p:txBody>
      </p:sp>
      <p:sp>
        <p:nvSpPr>
          <p:cNvPr id="6" name="Élőláb helye 9"/>
          <p:cNvSpPr>
            <a:spLocks noGrp="1"/>
          </p:cNvSpPr>
          <p:nvPr>
            <p:ph type="ftr" sz="quarter" idx="11"/>
          </p:nvPr>
        </p:nvSpPr>
        <p:spPr/>
        <p:txBody>
          <a:bodyPr/>
          <a:lstStyle>
            <a:lvl1pPr>
              <a:defRPr/>
            </a:lvl1pPr>
          </a:lstStyle>
          <a:p>
            <a:pPr>
              <a:defRPr/>
            </a:pPr>
            <a:endParaRPr lang="hu-HU"/>
          </a:p>
        </p:txBody>
      </p:sp>
      <p:sp>
        <p:nvSpPr>
          <p:cNvPr id="7" name="Dia számának helye 21"/>
          <p:cNvSpPr>
            <a:spLocks noGrp="1"/>
          </p:cNvSpPr>
          <p:nvPr>
            <p:ph type="sldNum" sz="quarter" idx="12"/>
          </p:nvPr>
        </p:nvSpPr>
        <p:spPr/>
        <p:txBody>
          <a:bodyPr/>
          <a:lstStyle>
            <a:lvl1pPr>
              <a:defRPr/>
            </a:lvl1pPr>
          </a:lstStyle>
          <a:p>
            <a:pPr>
              <a:defRPr/>
            </a:pPr>
            <a:fld id="{6958358E-4735-4E8D-89B3-98CD4ADF8A6F}"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1435100" y="274638"/>
            <a:ext cx="7499350" cy="597376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Dátum helye 23"/>
          <p:cNvSpPr>
            <a:spLocks noGrp="1"/>
          </p:cNvSpPr>
          <p:nvPr>
            <p:ph type="dt" sz="half" idx="10"/>
          </p:nvPr>
        </p:nvSpPr>
        <p:spPr/>
        <p:txBody>
          <a:bodyPr/>
          <a:lstStyle>
            <a:lvl1pPr>
              <a:defRPr/>
            </a:lvl1pPr>
          </a:lstStyle>
          <a:p>
            <a:pPr>
              <a:defRPr/>
            </a:pPr>
            <a:fld id="{577EFF4B-B6AA-4F45-894C-9C9C68FC1E1F}" type="datetime1">
              <a:rPr lang="hu-HU" smtClean="0"/>
              <a:t>2015.05.22.</a:t>
            </a:fld>
            <a:endParaRPr lang="hu-HU"/>
          </a:p>
        </p:txBody>
      </p:sp>
      <p:sp>
        <p:nvSpPr>
          <p:cNvPr id="4" name="Élőláb helye 9"/>
          <p:cNvSpPr>
            <a:spLocks noGrp="1"/>
          </p:cNvSpPr>
          <p:nvPr>
            <p:ph type="ftr" sz="quarter" idx="11"/>
          </p:nvPr>
        </p:nvSpPr>
        <p:spPr/>
        <p:txBody>
          <a:bodyPr/>
          <a:lstStyle>
            <a:lvl1pPr>
              <a:defRPr/>
            </a:lvl1pPr>
          </a:lstStyle>
          <a:p>
            <a:pPr>
              <a:defRPr/>
            </a:pPr>
            <a:endParaRPr lang="hu-HU"/>
          </a:p>
        </p:txBody>
      </p:sp>
      <p:sp>
        <p:nvSpPr>
          <p:cNvPr id="5" name="Dia számának helye 21"/>
          <p:cNvSpPr>
            <a:spLocks noGrp="1"/>
          </p:cNvSpPr>
          <p:nvPr>
            <p:ph type="sldNum" sz="quarter" idx="12"/>
          </p:nvPr>
        </p:nvSpPr>
        <p:spPr/>
        <p:txBody>
          <a:bodyPr/>
          <a:lstStyle>
            <a:lvl1pPr>
              <a:defRPr/>
            </a:lvl1pPr>
          </a:lstStyle>
          <a:p>
            <a:pPr>
              <a:defRPr/>
            </a:pPr>
            <a:fld id="{440E7518-2ACD-4D58-A84A-1B8A0C73E591}" type="slidenum">
              <a:rPr lang="hu-HU"/>
              <a:pPr>
                <a:defRPr/>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1435100" y="274638"/>
            <a:ext cx="749935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1435100" y="1447800"/>
            <a:ext cx="3673475" cy="23241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5260975" y="1447800"/>
            <a:ext cx="3673475" cy="23241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1435100" y="3924300"/>
            <a:ext cx="3673475" cy="23241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5260975" y="3924300"/>
            <a:ext cx="3673475" cy="23241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23"/>
          <p:cNvSpPr>
            <a:spLocks noGrp="1"/>
          </p:cNvSpPr>
          <p:nvPr>
            <p:ph type="dt" sz="half" idx="10"/>
          </p:nvPr>
        </p:nvSpPr>
        <p:spPr/>
        <p:txBody>
          <a:bodyPr/>
          <a:lstStyle>
            <a:lvl1pPr>
              <a:defRPr/>
            </a:lvl1pPr>
          </a:lstStyle>
          <a:p>
            <a:pPr>
              <a:defRPr/>
            </a:pPr>
            <a:fld id="{FFD15DE7-D431-47CB-9717-D6DC09813EC1}" type="datetime1">
              <a:rPr lang="hu-HU" smtClean="0"/>
              <a:t>2015.05.22.</a:t>
            </a:fld>
            <a:endParaRPr lang="hu-HU"/>
          </a:p>
        </p:txBody>
      </p:sp>
      <p:sp>
        <p:nvSpPr>
          <p:cNvPr id="8" name="Élőláb helye 9"/>
          <p:cNvSpPr>
            <a:spLocks noGrp="1"/>
          </p:cNvSpPr>
          <p:nvPr>
            <p:ph type="ftr" sz="quarter" idx="11"/>
          </p:nvPr>
        </p:nvSpPr>
        <p:spPr/>
        <p:txBody>
          <a:bodyPr/>
          <a:lstStyle>
            <a:lvl1pPr>
              <a:defRPr/>
            </a:lvl1pPr>
          </a:lstStyle>
          <a:p>
            <a:pPr>
              <a:defRPr/>
            </a:pPr>
            <a:endParaRPr lang="hu-HU"/>
          </a:p>
        </p:txBody>
      </p:sp>
      <p:sp>
        <p:nvSpPr>
          <p:cNvPr id="9" name="Dia számának helye 21"/>
          <p:cNvSpPr>
            <a:spLocks noGrp="1"/>
          </p:cNvSpPr>
          <p:nvPr>
            <p:ph type="sldNum" sz="quarter" idx="12"/>
          </p:nvPr>
        </p:nvSpPr>
        <p:spPr/>
        <p:txBody>
          <a:bodyPr/>
          <a:lstStyle>
            <a:lvl1pPr>
              <a:defRPr/>
            </a:lvl1pPr>
          </a:lstStyle>
          <a:p>
            <a:pPr>
              <a:defRPr/>
            </a:pPr>
            <a:fld id="{19271491-EA38-4178-A81F-8D6E6497405E}" type="slidenum">
              <a:rPr lang="hu-HU"/>
              <a:pPr>
                <a:defRPr/>
              </a:pPr>
              <a:t>‹#›</a:t>
            </a:fld>
            <a:endParaRPr lang="hu-H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6"/>
          <p:cNvSpPr>
            <a:spLocks noGrp="1"/>
          </p:cNvSpPr>
          <p:nvPr>
            <p:ph type="dt" sz="half" idx="10"/>
          </p:nvPr>
        </p:nvSpPr>
        <p:spPr/>
        <p:txBody>
          <a:bodyPr/>
          <a:lstStyle>
            <a:lvl1pPr>
              <a:defRPr/>
            </a:lvl1pPr>
          </a:lstStyle>
          <a:p>
            <a:pPr>
              <a:defRPr/>
            </a:pPr>
            <a:fld id="{72EB2718-2D36-4957-B5B0-5EAC2006BEE6}" type="datetime1">
              <a:rPr lang="hu-HU" smtClean="0"/>
              <a:t>2015.05.22.</a:t>
            </a:fld>
            <a:endParaRPr lang="hu-HU"/>
          </a:p>
        </p:txBody>
      </p:sp>
      <p:sp>
        <p:nvSpPr>
          <p:cNvPr id="5" name="Élőláb helye 19"/>
          <p:cNvSpPr>
            <a:spLocks noGrp="1"/>
          </p:cNvSpPr>
          <p:nvPr>
            <p:ph type="ftr" sz="quarter" idx="11"/>
          </p:nvPr>
        </p:nvSpPr>
        <p:spPr/>
        <p:txBody>
          <a:bodyPr/>
          <a:lstStyle>
            <a:lvl1pPr>
              <a:defRPr/>
            </a:lvl1pPr>
          </a:lstStyle>
          <a:p>
            <a:pPr>
              <a:defRPr/>
            </a:pPr>
            <a:endParaRPr lang="hu-HU"/>
          </a:p>
        </p:txBody>
      </p:sp>
      <p:sp>
        <p:nvSpPr>
          <p:cNvPr id="6" name="Dia számának helye 9"/>
          <p:cNvSpPr>
            <a:spLocks noGrp="1"/>
          </p:cNvSpPr>
          <p:nvPr>
            <p:ph type="sldNum" sz="quarter" idx="12"/>
          </p:nvPr>
        </p:nvSpPr>
        <p:spPr/>
        <p:txBody>
          <a:bodyPr/>
          <a:lstStyle>
            <a:lvl1pPr>
              <a:defRPr/>
            </a:lvl1pPr>
          </a:lstStyle>
          <a:p>
            <a:pPr>
              <a:defRPr/>
            </a:pPr>
            <a:fld id="{76C0A949-962F-44B5-83E6-9CC0FDC80FA8}" type="slidenum">
              <a:rPr lang="hu-HU"/>
              <a:pPr>
                <a:defRPr/>
              </a:pPr>
              <a:t>‹#›</a:t>
            </a:fld>
            <a:endParaRPr lang="hu-H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74927799-0117-4637-A6A2-9C2CB112F428}" type="datetime1">
              <a:rPr lang="hu-HU" smtClean="0"/>
              <a:t>2015.05.22.</a:t>
            </a:fld>
            <a:endParaRPr lang="hu-HU"/>
          </a:p>
        </p:txBody>
      </p:sp>
      <p:sp>
        <p:nvSpPr>
          <p:cNvPr id="5" name="Élőláb helye 19"/>
          <p:cNvSpPr>
            <a:spLocks noGrp="1"/>
          </p:cNvSpPr>
          <p:nvPr>
            <p:ph type="ftr" sz="quarter" idx="11"/>
          </p:nvPr>
        </p:nvSpPr>
        <p:spPr/>
        <p:txBody>
          <a:bodyPr/>
          <a:lstStyle>
            <a:lvl1pPr>
              <a:defRPr/>
            </a:lvl1pPr>
          </a:lstStyle>
          <a:p>
            <a:pPr>
              <a:defRPr/>
            </a:pPr>
            <a:endParaRPr lang="hu-HU"/>
          </a:p>
        </p:txBody>
      </p:sp>
      <p:sp>
        <p:nvSpPr>
          <p:cNvPr id="6" name="Dia számának helye 9"/>
          <p:cNvSpPr>
            <a:spLocks noGrp="1"/>
          </p:cNvSpPr>
          <p:nvPr>
            <p:ph type="sldNum" sz="quarter" idx="12"/>
          </p:nvPr>
        </p:nvSpPr>
        <p:spPr/>
        <p:txBody>
          <a:bodyPr/>
          <a:lstStyle>
            <a:lvl1pPr>
              <a:defRPr/>
            </a:lvl1pPr>
          </a:lstStyle>
          <a:p>
            <a:pPr>
              <a:defRPr/>
            </a:pPr>
            <a:fld id="{F1A1C435-9262-483B-AC07-ED9C29C67577}" type="slidenum">
              <a:rPr lang="hu-HU"/>
              <a:pPr>
                <a:defRPr/>
              </a:pPr>
              <a:t>‹#›</a:t>
            </a:fld>
            <a:endParaRPr lang="hu-H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6"/>
          <p:cNvSpPr>
            <a:spLocks noGrp="1"/>
          </p:cNvSpPr>
          <p:nvPr>
            <p:ph type="dt" sz="half" idx="10"/>
          </p:nvPr>
        </p:nvSpPr>
        <p:spPr/>
        <p:txBody>
          <a:bodyPr/>
          <a:lstStyle>
            <a:lvl1pPr>
              <a:defRPr/>
            </a:lvl1pPr>
          </a:lstStyle>
          <a:p>
            <a:pPr>
              <a:defRPr/>
            </a:pPr>
            <a:fld id="{2D1FF903-BF60-412D-A2D3-DD6A946BAF66}" type="datetime1">
              <a:rPr lang="hu-HU" smtClean="0"/>
              <a:t>2015.05.22.</a:t>
            </a:fld>
            <a:endParaRPr lang="hu-HU"/>
          </a:p>
        </p:txBody>
      </p:sp>
      <p:sp>
        <p:nvSpPr>
          <p:cNvPr id="5" name="Élőláb helye 19"/>
          <p:cNvSpPr>
            <a:spLocks noGrp="1"/>
          </p:cNvSpPr>
          <p:nvPr>
            <p:ph type="ftr" sz="quarter" idx="11"/>
          </p:nvPr>
        </p:nvSpPr>
        <p:spPr/>
        <p:txBody>
          <a:bodyPr/>
          <a:lstStyle>
            <a:lvl1pPr>
              <a:defRPr/>
            </a:lvl1pPr>
          </a:lstStyle>
          <a:p>
            <a:pPr>
              <a:defRPr/>
            </a:pPr>
            <a:endParaRPr lang="hu-HU"/>
          </a:p>
        </p:txBody>
      </p:sp>
      <p:sp>
        <p:nvSpPr>
          <p:cNvPr id="6" name="Dia számának helye 9"/>
          <p:cNvSpPr>
            <a:spLocks noGrp="1"/>
          </p:cNvSpPr>
          <p:nvPr>
            <p:ph type="sldNum" sz="quarter" idx="12"/>
          </p:nvPr>
        </p:nvSpPr>
        <p:spPr/>
        <p:txBody>
          <a:bodyPr/>
          <a:lstStyle>
            <a:lvl1pPr>
              <a:defRPr/>
            </a:lvl1pPr>
          </a:lstStyle>
          <a:p>
            <a:pPr>
              <a:defRPr/>
            </a:pPr>
            <a:fld id="{D683B9E0-AB86-4473-8F9B-190FD98512C6}" type="slidenum">
              <a:rPr lang="hu-HU"/>
              <a:pPr>
                <a:defRPr/>
              </a:pPr>
              <a:t>‹#›</a:t>
            </a:fld>
            <a:endParaRPr lang="hu-H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6"/>
          <p:cNvSpPr>
            <a:spLocks noGrp="1"/>
          </p:cNvSpPr>
          <p:nvPr>
            <p:ph type="dt" sz="half" idx="10"/>
          </p:nvPr>
        </p:nvSpPr>
        <p:spPr/>
        <p:txBody>
          <a:bodyPr/>
          <a:lstStyle>
            <a:lvl1pPr>
              <a:defRPr/>
            </a:lvl1pPr>
          </a:lstStyle>
          <a:p>
            <a:pPr>
              <a:defRPr/>
            </a:pPr>
            <a:fld id="{C05FDD8F-D5D6-4539-A7EC-9AFEC4C37A93}" type="datetime1">
              <a:rPr lang="hu-HU" smtClean="0"/>
              <a:t>2015.05.22.</a:t>
            </a:fld>
            <a:endParaRPr lang="hu-HU"/>
          </a:p>
        </p:txBody>
      </p:sp>
      <p:sp>
        <p:nvSpPr>
          <p:cNvPr id="6" name="Élőláb helye 19"/>
          <p:cNvSpPr>
            <a:spLocks noGrp="1"/>
          </p:cNvSpPr>
          <p:nvPr>
            <p:ph type="ftr" sz="quarter" idx="11"/>
          </p:nvPr>
        </p:nvSpPr>
        <p:spPr/>
        <p:txBody>
          <a:bodyPr/>
          <a:lstStyle>
            <a:lvl1pPr>
              <a:defRPr/>
            </a:lvl1pPr>
          </a:lstStyle>
          <a:p>
            <a:pPr>
              <a:defRPr/>
            </a:pPr>
            <a:endParaRPr lang="hu-HU"/>
          </a:p>
        </p:txBody>
      </p:sp>
      <p:sp>
        <p:nvSpPr>
          <p:cNvPr id="7" name="Dia számának helye 9"/>
          <p:cNvSpPr>
            <a:spLocks noGrp="1"/>
          </p:cNvSpPr>
          <p:nvPr>
            <p:ph type="sldNum" sz="quarter" idx="12"/>
          </p:nvPr>
        </p:nvSpPr>
        <p:spPr/>
        <p:txBody>
          <a:bodyPr/>
          <a:lstStyle>
            <a:lvl1pPr>
              <a:defRPr/>
            </a:lvl1pPr>
          </a:lstStyle>
          <a:p>
            <a:pPr>
              <a:defRPr/>
            </a:pPr>
            <a:fld id="{50A8504A-1434-4AE8-BBFE-0CA5064962BD}" type="slidenum">
              <a:rPr lang="hu-HU"/>
              <a:pPr>
                <a:defRPr/>
              </a:pPr>
              <a:t>‹#›</a:t>
            </a:fld>
            <a:endParaRPr lang="hu-H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pPr>
              <a:defRPr/>
            </a:pPr>
            <a:fld id="{43A0C9ED-4966-4ECF-A8EE-91664DE0DA29}" type="datetime1">
              <a:rPr lang="hu-HU" smtClean="0"/>
              <a:t>2015.05.22.</a:t>
            </a:fld>
            <a:endParaRPr lang="hu-HU"/>
          </a:p>
        </p:txBody>
      </p:sp>
      <p:sp>
        <p:nvSpPr>
          <p:cNvPr id="8" name="Élőláb helye 19"/>
          <p:cNvSpPr>
            <a:spLocks noGrp="1"/>
          </p:cNvSpPr>
          <p:nvPr>
            <p:ph type="ftr" sz="quarter" idx="11"/>
          </p:nvPr>
        </p:nvSpPr>
        <p:spPr/>
        <p:txBody>
          <a:bodyPr/>
          <a:lstStyle>
            <a:lvl1pPr>
              <a:defRPr/>
            </a:lvl1pPr>
          </a:lstStyle>
          <a:p>
            <a:pPr>
              <a:defRPr/>
            </a:pPr>
            <a:endParaRPr lang="hu-HU"/>
          </a:p>
        </p:txBody>
      </p:sp>
      <p:sp>
        <p:nvSpPr>
          <p:cNvPr id="9" name="Dia számának helye 9"/>
          <p:cNvSpPr>
            <a:spLocks noGrp="1"/>
          </p:cNvSpPr>
          <p:nvPr>
            <p:ph type="sldNum" sz="quarter" idx="12"/>
          </p:nvPr>
        </p:nvSpPr>
        <p:spPr/>
        <p:txBody>
          <a:bodyPr/>
          <a:lstStyle>
            <a:lvl1pPr>
              <a:defRPr/>
            </a:lvl1pPr>
          </a:lstStyle>
          <a:p>
            <a:pPr>
              <a:defRPr/>
            </a:pPr>
            <a:fld id="{DDA0BBEA-91F3-49C2-8E13-F6AF4CA535DD}"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23"/>
          <p:cNvSpPr>
            <a:spLocks noGrp="1"/>
          </p:cNvSpPr>
          <p:nvPr>
            <p:ph type="dt" sz="half" idx="10"/>
          </p:nvPr>
        </p:nvSpPr>
        <p:spPr/>
        <p:txBody>
          <a:bodyPr/>
          <a:lstStyle>
            <a:lvl1pPr>
              <a:defRPr/>
            </a:lvl1pPr>
          </a:lstStyle>
          <a:p>
            <a:pPr>
              <a:defRPr/>
            </a:pPr>
            <a:fld id="{971706EB-D887-409E-A511-1F896A099176}" type="datetime1">
              <a:rPr lang="hu-HU" smtClean="0"/>
              <a:t>2015.05.22.</a:t>
            </a:fld>
            <a:endParaRPr lang="hu-HU"/>
          </a:p>
        </p:txBody>
      </p:sp>
      <p:sp>
        <p:nvSpPr>
          <p:cNvPr id="5" name="Élőláb helye 9"/>
          <p:cNvSpPr>
            <a:spLocks noGrp="1"/>
          </p:cNvSpPr>
          <p:nvPr>
            <p:ph type="ftr" sz="quarter" idx="11"/>
          </p:nvPr>
        </p:nvSpPr>
        <p:spPr/>
        <p:txBody>
          <a:bodyPr/>
          <a:lstStyle>
            <a:lvl1pPr>
              <a:defRPr/>
            </a:lvl1pPr>
          </a:lstStyle>
          <a:p>
            <a:pPr>
              <a:defRPr/>
            </a:pPr>
            <a:endParaRPr lang="hu-HU"/>
          </a:p>
        </p:txBody>
      </p:sp>
      <p:sp>
        <p:nvSpPr>
          <p:cNvPr id="6" name="Dia számának helye 21"/>
          <p:cNvSpPr>
            <a:spLocks noGrp="1"/>
          </p:cNvSpPr>
          <p:nvPr>
            <p:ph type="sldNum" sz="quarter" idx="12"/>
          </p:nvPr>
        </p:nvSpPr>
        <p:spPr/>
        <p:txBody>
          <a:bodyPr/>
          <a:lstStyle>
            <a:lvl1pPr>
              <a:defRPr/>
            </a:lvl1pPr>
          </a:lstStyle>
          <a:p>
            <a:pPr>
              <a:defRPr/>
            </a:pPr>
            <a:fld id="{6E2C13A7-10B3-4D00-BF84-878EDC195889}" type="slidenum">
              <a:rPr lang="hu-HU"/>
              <a:pPr>
                <a:defRPr/>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6"/>
          <p:cNvSpPr>
            <a:spLocks noGrp="1"/>
          </p:cNvSpPr>
          <p:nvPr>
            <p:ph type="dt" sz="half" idx="10"/>
          </p:nvPr>
        </p:nvSpPr>
        <p:spPr/>
        <p:txBody>
          <a:bodyPr/>
          <a:lstStyle>
            <a:lvl1pPr>
              <a:defRPr/>
            </a:lvl1pPr>
          </a:lstStyle>
          <a:p>
            <a:pPr>
              <a:defRPr/>
            </a:pPr>
            <a:fld id="{DC98B8B0-5C3B-493C-9502-1D2676B4949D}" type="datetime1">
              <a:rPr lang="hu-HU" smtClean="0"/>
              <a:t>2015.05.22.</a:t>
            </a:fld>
            <a:endParaRPr lang="hu-HU"/>
          </a:p>
        </p:txBody>
      </p:sp>
      <p:sp>
        <p:nvSpPr>
          <p:cNvPr id="4" name="Élőláb helye 19"/>
          <p:cNvSpPr>
            <a:spLocks noGrp="1"/>
          </p:cNvSpPr>
          <p:nvPr>
            <p:ph type="ftr" sz="quarter" idx="11"/>
          </p:nvPr>
        </p:nvSpPr>
        <p:spPr/>
        <p:txBody>
          <a:bodyPr/>
          <a:lstStyle>
            <a:lvl1pPr>
              <a:defRPr/>
            </a:lvl1pPr>
          </a:lstStyle>
          <a:p>
            <a:pPr>
              <a:defRPr/>
            </a:pPr>
            <a:endParaRPr lang="hu-HU"/>
          </a:p>
        </p:txBody>
      </p:sp>
      <p:sp>
        <p:nvSpPr>
          <p:cNvPr id="5" name="Dia számának helye 9"/>
          <p:cNvSpPr>
            <a:spLocks noGrp="1"/>
          </p:cNvSpPr>
          <p:nvPr>
            <p:ph type="sldNum" sz="quarter" idx="12"/>
          </p:nvPr>
        </p:nvSpPr>
        <p:spPr/>
        <p:txBody>
          <a:bodyPr/>
          <a:lstStyle>
            <a:lvl1pPr>
              <a:defRPr/>
            </a:lvl1pPr>
          </a:lstStyle>
          <a:p>
            <a:pPr>
              <a:defRPr/>
            </a:pPr>
            <a:fld id="{F599EDA6-B098-4DB6-A84E-C68FD1FDBA62}" type="slidenum">
              <a:rPr lang="hu-HU"/>
              <a:pPr>
                <a:defRPr/>
              </a:pPr>
              <a:t>‹#›</a:t>
            </a:fld>
            <a:endParaRPr lang="hu-H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6"/>
          <p:cNvSpPr>
            <a:spLocks noGrp="1"/>
          </p:cNvSpPr>
          <p:nvPr>
            <p:ph type="dt" sz="half" idx="10"/>
          </p:nvPr>
        </p:nvSpPr>
        <p:spPr/>
        <p:txBody>
          <a:bodyPr/>
          <a:lstStyle>
            <a:lvl1pPr>
              <a:defRPr/>
            </a:lvl1pPr>
          </a:lstStyle>
          <a:p>
            <a:pPr>
              <a:defRPr/>
            </a:pPr>
            <a:fld id="{7E87D3FD-3ECF-42DB-90B0-1A3AFAF8EEC2}" type="datetime1">
              <a:rPr lang="hu-HU" smtClean="0"/>
              <a:t>2015.05.22.</a:t>
            </a:fld>
            <a:endParaRPr lang="hu-HU"/>
          </a:p>
        </p:txBody>
      </p:sp>
      <p:sp>
        <p:nvSpPr>
          <p:cNvPr id="3" name="Élőláb helye 19"/>
          <p:cNvSpPr>
            <a:spLocks noGrp="1"/>
          </p:cNvSpPr>
          <p:nvPr>
            <p:ph type="ftr" sz="quarter" idx="11"/>
          </p:nvPr>
        </p:nvSpPr>
        <p:spPr/>
        <p:txBody>
          <a:bodyPr/>
          <a:lstStyle>
            <a:lvl1pPr>
              <a:defRPr/>
            </a:lvl1pPr>
          </a:lstStyle>
          <a:p>
            <a:pPr>
              <a:defRPr/>
            </a:pPr>
            <a:endParaRPr lang="hu-HU"/>
          </a:p>
        </p:txBody>
      </p:sp>
      <p:sp>
        <p:nvSpPr>
          <p:cNvPr id="4" name="Dia számának helye 9"/>
          <p:cNvSpPr>
            <a:spLocks noGrp="1"/>
          </p:cNvSpPr>
          <p:nvPr>
            <p:ph type="sldNum" sz="quarter" idx="12"/>
          </p:nvPr>
        </p:nvSpPr>
        <p:spPr/>
        <p:txBody>
          <a:bodyPr/>
          <a:lstStyle>
            <a:lvl1pPr>
              <a:defRPr/>
            </a:lvl1pPr>
          </a:lstStyle>
          <a:p>
            <a:pPr>
              <a:defRPr/>
            </a:pPr>
            <a:fld id="{03DDB267-F879-4E76-B1F1-316160C91F79}" type="slidenum">
              <a:rPr lang="hu-HU"/>
              <a:pPr>
                <a:defRPr/>
              </a:pPr>
              <a:t>‹#›</a:t>
            </a:fld>
            <a:endParaRPr lang="hu-H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6"/>
          <p:cNvSpPr>
            <a:spLocks noGrp="1"/>
          </p:cNvSpPr>
          <p:nvPr>
            <p:ph type="dt" sz="half" idx="10"/>
          </p:nvPr>
        </p:nvSpPr>
        <p:spPr/>
        <p:txBody>
          <a:bodyPr/>
          <a:lstStyle>
            <a:lvl1pPr>
              <a:defRPr/>
            </a:lvl1pPr>
          </a:lstStyle>
          <a:p>
            <a:pPr>
              <a:defRPr/>
            </a:pPr>
            <a:fld id="{C87B44E2-CE16-4537-8B13-AF1585A283EC}" type="datetime1">
              <a:rPr lang="hu-HU" smtClean="0"/>
              <a:t>2015.05.22.</a:t>
            </a:fld>
            <a:endParaRPr lang="hu-HU"/>
          </a:p>
        </p:txBody>
      </p:sp>
      <p:sp>
        <p:nvSpPr>
          <p:cNvPr id="6" name="Élőláb helye 19"/>
          <p:cNvSpPr>
            <a:spLocks noGrp="1"/>
          </p:cNvSpPr>
          <p:nvPr>
            <p:ph type="ftr" sz="quarter" idx="11"/>
          </p:nvPr>
        </p:nvSpPr>
        <p:spPr/>
        <p:txBody>
          <a:bodyPr/>
          <a:lstStyle>
            <a:lvl1pPr>
              <a:defRPr/>
            </a:lvl1pPr>
          </a:lstStyle>
          <a:p>
            <a:pPr>
              <a:defRPr/>
            </a:pPr>
            <a:endParaRPr lang="hu-HU"/>
          </a:p>
        </p:txBody>
      </p:sp>
      <p:sp>
        <p:nvSpPr>
          <p:cNvPr id="7" name="Dia számának helye 9"/>
          <p:cNvSpPr>
            <a:spLocks noGrp="1"/>
          </p:cNvSpPr>
          <p:nvPr>
            <p:ph type="sldNum" sz="quarter" idx="12"/>
          </p:nvPr>
        </p:nvSpPr>
        <p:spPr/>
        <p:txBody>
          <a:bodyPr/>
          <a:lstStyle>
            <a:lvl1pPr>
              <a:defRPr/>
            </a:lvl1pPr>
          </a:lstStyle>
          <a:p>
            <a:pPr>
              <a:defRPr/>
            </a:pPr>
            <a:fld id="{C13DA262-9D81-4A8B-977D-093BBD3B2B0F}" type="slidenum">
              <a:rPr lang="hu-HU"/>
              <a:pPr>
                <a:defRPr/>
              </a:pPr>
              <a:t>‹#›</a:t>
            </a:fld>
            <a:endParaRPr lang="hu-H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6"/>
          <p:cNvSpPr>
            <a:spLocks noGrp="1"/>
          </p:cNvSpPr>
          <p:nvPr>
            <p:ph type="dt" sz="half" idx="10"/>
          </p:nvPr>
        </p:nvSpPr>
        <p:spPr/>
        <p:txBody>
          <a:bodyPr/>
          <a:lstStyle>
            <a:lvl1pPr>
              <a:defRPr/>
            </a:lvl1pPr>
          </a:lstStyle>
          <a:p>
            <a:pPr>
              <a:defRPr/>
            </a:pPr>
            <a:fld id="{5FD0EFAD-E0AD-4670-A9FF-E301B0FE14C7}" type="datetime1">
              <a:rPr lang="hu-HU" smtClean="0"/>
              <a:t>2015.05.22.</a:t>
            </a:fld>
            <a:endParaRPr lang="hu-HU"/>
          </a:p>
        </p:txBody>
      </p:sp>
      <p:sp>
        <p:nvSpPr>
          <p:cNvPr id="6" name="Élőláb helye 19"/>
          <p:cNvSpPr>
            <a:spLocks noGrp="1"/>
          </p:cNvSpPr>
          <p:nvPr>
            <p:ph type="ftr" sz="quarter" idx="11"/>
          </p:nvPr>
        </p:nvSpPr>
        <p:spPr/>
        <p:txBody>
          <a:bodyPr/>
          <a:lstStyle>
            <a:lvl1pPr>
              <a:defRPr/>
            </a:lvl1pPr>
          </a:lstStyle>
          <a:p>
            <a:pPr>
              <a:defRPr/>
            </a:pPr>
            <a:endParaRPr lang="hu-HU"/>
          </a:p>
        </p:txBody>
      </p:sp>
      <p:sp>
        <p:nvSpPr>
          <p:cNvPr id="7" name="Dia számának helye 9"/>
          <p:cNvSpPr>
            <a:spLocks noGrp="1"/>
          </p:cNvSpPr>
          <p:nvPr>
            <p:ph type="sldNum" sz="quarter" idx="12"/>
          </p:nvPr>
        </p:nvSpPr>
        <p:spPr/>
        <p:txBody>
          <a:bodyPr/>
          <a:lstStyle>
            <a:lvl1pPr>
              <a:defRPr/>
            </a:lvl1pPr>
          </a:lstStyle>
          <a:p>
            <a:pPr>
              <a:defRPr/>
            </a:pPr>
            <a:fld id="{0F60D66E-D938-4E4D-921B-857AE7EA00CB}" type="slidenum">
              <a:rPr lang="hu-HU"/>
              <a:pPr>
                <a:defRPr/>
              </a:pPr>
              <a:t>‹#›</a:t>
            </a:fld>
            <a:endParaRPr lang="hu-H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34D4D813-CECC-42A0-96A9-6523DAAF1D5C}" type="datetime1">
              <a:rPr lang="hu-HU" smtClean="0"/>
              <a:t>2015.05.22.</a:t>
            </a:fld>
            <a:endParaRPr lang="hu-HU"/>
          </a:p>
        </p:txBody>
      </p:sp>
      <p:sp>
        <p:nvSpPr>
          <p:cNvPr id="5" name="Élőláb helye 19"/>
          <p:cNvSpPr>
            <a:spLocks noGrp="1"/>
          </p:cNvSpPr>
          <p:nvPr>
            <p:ph type="ftr" sz="quarter" idx="11"/>
          </p:nvPr>
        </p:nvSpPr>
        <p:spPr/>
        <p:txBody>
          <a:bodyPr/>
          <a:lstStyle>
            <a:lvl1pPr>
              <a:defRPr/>
            </a:lvl1pPr>
          </a:lstStyle>
          <a:p>
            <a:pPr>
              <a:defRPr/>
            </a:pPr>
            <a:endParaRPr lang="hu-HU"/>
          </a:p>
        </p:txBody>
      </p:sp>
      <p:sp>
        <p:nvSpPr>
          <p:cNvPr id="6" name="Dia számának helye 9"/>
          <p:cNvSpPr>
            <a:spLocks noGrp="1"/>
          </p:cNvSpPr>
          <p:nvPr>
            <p:ph type="sldNum" sz="quarter" idx="12"/>
          </p:nvPr>
        </p:nvSpPr>
        <p:spPr/>
        <p:txBody>
          <a:bodyPr/>
          <a:lstStyle>
            <a:lvl1pPr>
              <a:defRPr/>
            </a:lvl1pPr>
          </a:lstStyle>
          <a:p>
            <a:pPr>
              <a:defRPr/>
            </a:pPr>
            <a:fld id="{2384E67C-36B3-4970-8671-D28685CF36A8}" type="slidenum">
              <a:rPr lang="hu-HU"/>
              <a:pPr>
                <a:defRPr/>
              </a:pPr>
              <a:t>‹#›</a:t>
            </a:fld>
            <a:endParaRPr lang="hu-H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E3817B09-BC2C-4028-996E-6F478E5D72EA}" type="datetime1">
              <a:rPr lang="hu-HU" smtClean="0"/>
              <a:t>2015.05.22.</a:t>
            </a:fld>
            <a:endParaRPr lang="hu-HU"/>
          </a:p>
        </p:txBody>
      </p:sp>
      <p:sp>
        <p:nvSpPr>
          <p:cNvPr id="5" name="Élőláb helye 19"/>
          <p:cNvSpPr>
            <a:spLocks noGrp="1"/>
          </p:cNvSpPr>
          <p:nvPr>
            <p:ph type="ftr" sz="quarter" idx="11"/>
          </p:nvPr>
        </p:nvSpPr>
        <p:spPr/>
        <p:txBody>
          <a:bodyPr/>
          <a:lstStyle>
            <a:lvl1pPr>
              <a:defRPr/>
            </a:lvl1pPr>
          </a:lstStyle>
          <a:p>
            <a:pPr>
              <a:defRPr/>
            </a:pPr>
            <a:endParaRPr lang="hu-HU"/>
          </a:p>
        </p:txBody>
      </p:sp>
      <p:sp>
        <p:nvSpPr>
          <p:cNvPr id="6" name="Dia számának helye 9"/>
          <p:cNvSpPr>
            <a:spLocks noGrp="1"/>
          </p:cNvSpPr>
          <p:nvPr>
            <p:ph type="sldNum" sz="quarter" idx="12"/>
          </p:nvPr>
        </p:nvSpPr>
        <p:spPr/>
        <p:txBody>
          <a:bodyPr/>
          <a:lstStyle>
            <a:lvl1pPr>
              <a:defRPr/>
            </a:lvl1pPr>
          </a:lstStyle>
          <a:p>
            <a:pPr>
              <a:defRPr/>
            </a:pPr>
            <a:fld id="{B2B00FD7-C6C4-4B59-BC11-C8849E2F846E}" type="slidenum">
              <a:rPr lang="hu-HU"/>
              <a:pPr>
                <a:defRPr/>
              </a:pPr>
              <a:t>‹#›</a:t>
            </a:fld>
            <a:endParaRPr lang="hu-H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CAF5B8F1-4689-4B65-80D1-1664B3AFA9C0}" type="datetime1">
              <a:rPr lang="hu-HU" smtClean="0"/>
              <a:t>2015.05.22.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1160BC2-13E9-417B-8D15-A9679E1317E6}" type="slidenum">
              <a:rPr lang="hu-HU"/>
              <a:pPr>
                <a:defRPr/>
              </a:pPr>
              <a:t>‹#›</a:t>
            </a:fld>
            <a:endParaRPr lang="hu-H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0A5AA379-800E-4CB0-86F7-84E2B2D2FA8E}" type="datetime1">
              <a:rPr lang="hu-HU" smtClean="0"/>
              <a:t>2015.05.22.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E416A83E-1D93-43A2-9A89-275E1084B0C6}" type="slidenum">
              <a:rPr lang="hu-HU"/>
              <a:pPr>
                <a:defRPr/>
              </a:pPr>
              <a:t>‹#›</a:t>
            </a:fld>
            <a:endParaRPr lang="hu-H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53A0FE10-605A-4A31-9542-07C8344D35EB}" type="datetime1">
              <a:rPr lang="hu-HU" smtClean="0"/>
              <a:t>2015.05.22.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57B7D478-FFEA-4758-8535-9829BB21C926}" type="slidenum">
              <a:rPr lang="hu-HU"/>
              <a:pPr>
                <a:defRPr/>
              </a:pPr>
              <a:t>‹#›</a:t>
            </a:fld>
            <a:endParaRPr lang="hu-H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02C8EBC2-259E-46AE-8FC2-A981C1B356DE}" type="datetime1">
              <a:rPr lang="hu-HU" smtClean="0"/>
              <a:t>2015.05.22.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B2671741-EA6D-440D-9592-5E2D0F2AFE11}"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23"/>
          <p:cNvSpPr>
            <a:spLocks noGrp="1"/>
          </p:cNvSpPr>
          <p:nvPr>
            <p:ph type="dt" sz="half" idx="10"/>
          </p:nvPr>
        </p:nvSpPr>
        <p:spPr/>
        <p:txBody>
          <a:bodyPr/>
          <a:lstStyle>
            <a:lvl1pPr>
              <a:defRPr/>
            </a:lvl1pPr>
          </a:lstStyle>
          <a:p>
            <a:pPr>
              <a:defRPr/>
            </a:pPr>
            <a:fld id="{16596203-4B6A-4DA3-BF40-509CADF883FE}" type="datetime1">
              <a:rPr lang="hu-HU" smtClean="0"/>
              <a:t>2015.05.22.</a:t>
            </a:fld>
            <a:endParaRPr lang="hu-HU"/>
          </a:p>
        </p:txBody>
      </p:sp>
      <p:sp>
        <p:nvSpPr>
          <p:cNvPr id="5" name="Élőláb helye 9"/>
          <p:cNvSpPr>
            <a:spLocks noGrp="1"/>
          </p:cNvSpPr>
          <p:nvPr>
            <p:ph type="ftr" sz="quarter" idx="11"/>
          </p:nvPr>
        </p:nvSpPr>
        <p:spPr/>
        <p:txBody>
          <a:bodyPr/>
          <a:lstStyle>
            <a:lvl1pPr>
              <a:defRPr/>
            </a:lvl1pPr>
          </a:lstStyle>
          <a:p>
            <a:pPr>
              <a:defRPr/>
            </a:pPr>
            <a:endParaRPr lang="hu-HU"/>
          </a:p>
        </p:txBody>
      </p:sp>
      <p:sp>
        <p:nvSpPr>
          <p:cNvPr id="6" name="Dia számának helye 21"/>
          <p:cNvSpPr>
            <a:spLocks noGrp="1"/>
          </p:cNvSpPr>
          <p:nvPr>
            <p:ph type="sldNum" sz="quarter" idx="12"/>
          </p:nvPr>
        </p:nvSpPr>
        <p:spPr/>
        <p:txBody>
          <a:bodyPr/>
          <a:lstStyle>
            <a:lvl1pPr>
              <a:defRPr/>
            </a:lvl1pPr>
          </a:lstStyle>
          <a:p>
            <a:pPr>
              <a:defRPr/>
            </a:pPr>
            <a:fld id="{6669B37F-D4F6-4CDD-AB66-57FB59A75175}" type="slidenum">
              <a:rPr lang="hu-HU"/>
              <a:pPr>
                <a:defRPr/>
              </a:pPr>
              <a:t>‹#›</a:t>
            </a:fld>
            <a:endParaRPr lang="hu-H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E9FE0185-2450-4F54-9F3C-E90444468DA6}" type="datetime1">
              <a:rPr lang="hu-HU" smtClean="0"/>
              <a:t>2015.05.22.</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DBEDA911-4DDD-4D24-83EF-23EDC0D7615B}" type="slidenum">
              <a:rPr lang="hu-HU"/>
              <a:pPr>
                <a:defRPr/>
              </a:pPr>
              <a:t>‹#›</a:t>
            </a:fld>
            <a:endParaRPr lang="hu-H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37750250-7CDD-4D4D-9EE7-F77D4D26AB23}" type="datetime1">
              <a:rPr lang="hu-HU" smtClean="0"/>
              <a:t>2015.05.22.</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9686B350-99A0-4956-AAAA-15075A439169}" type="slidenum">
              <a:rPr lang="hu-HU"/>
              <a:pPr>
                <a:defRPr/>
              </a:pPr>
              <a:t>‹#›</a:t>
            </a:fld>
            <a:endParaRPr lang="hu-H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4D03F3C4-CB45-4F54-83BE-3F0CD1DC335B}" type="datetime1">
              <a:rPr lang="hu-HU" smtClean="0"/>
              <a:t>2015.05.22.</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9FA3C726-11C8-49D4-AFB7-FA1C4F2857F6}" type="slidenum">
              <a:rPr lang="hu-HU"/>
              <a:pPr>
                <a:defRPr/>
              </a:pPr>
              <a:t>‹#›</a:t>
            </a:fld>
            <a:endParaRPr lang="hu-H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84F7CD96-513D-4978-AB80-F958700AADE1}" type="datetime1">
              <a:rPr lang="hu-HU" smtClean="0"/>
              <a:t>2015.05.22.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3250DCF-429B-427A-B72D-AF07E70193C2}" type="slidenum">
              <a:rPr lang="hu-HU"/>
              <a:pPr>
                <a:defRPr/>
              </a:pPr>
              <a:t>‹#›</a:t>
            </a:fld>
            <a:endParaRPr lang="hu-H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46E4B4AE-6027-4A78-A1E7-ED064D82E015}" type="datetime1">
              <a:rPr lang="hu-HU" smtClean="0"/>
              <a:t>2015.05.22.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63E40DF3-F2A7-4832-8F70-C015900E3C25}" type="slidenum">
              <a:rPr lang="hu-HU"/>
              <a:pPr>
                <a:defRPr/>
              </a:pPr>
              <a:t>‹#›</a:t>
            </a:fld>
            <a:endParaRPr lang="hu-H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F887F9AA-A4F1-499D-B901-FE7CB97F2CE7}" type="datetime1">
              <a:rPr lang="hu-HU" smtClean="0"/>
              <a:t>2015.05.22.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20439ED1-C8C0-4B7F-9FFE-6164E442B09B}" type="slidenum">
              <a:rPr lang="hu-HU"/>
              <a:pPr>
                <a:defRPr/>
              </a:pPr>
              <a:t>‹#›</a:t>
            </a:fld>
            <a:endParaRPr lang="hu-H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9DF5AEEB-5100-473D-A7B6-890337C53A4A}" type="datetime1">
              <a:rPr lang="hu-HU" smtClean="0"/>
              <a:t>2015.05.22.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20BB60F4-85F1-424A-B880-D7D58A184899}" type="slidenum">
              <a:rPr lang="hu-HU"/>
              <a:pPr>
                <a:defRPr/>
              </a:pPr>
              <a:t>‹#›</a:t>
            </a:fld>
            <a:endParaRPr lang="hu-H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6"/>
          <p:cNvSpPr>
            <a:spLocks noGrp="1"/>
          </p:cNvSpPr>
          <p:nvPr>
            <p:ph type="dt" sz="half" idx="10"/>
          </p:nvPr>
        </p:nvSpPr>
        <p:spPr/>
        <p:txBody>
          <a:bodyPr/>
          <a:lstStyle>
            <a:lvl1pPr>
              <a:defRPr/>
            </a:lvl1pPr>
          </a:lstStyle>
          <a:p>
            <a:pPr>
              <a:defRPr/>
            </a:pPr>
            <a:fld id="{92443B3D-9ACA-4B80-84C6-9B3E78651C5A}" type="datetime1">
              <a:rPr lang="hu-HU" smtClean="0"/>
              <a:t>2015.05.22.</a:t>
            </a:fld>
            <a:endParaRPr lang="hu-HU"/>
          </a:p>
        </p:txBody>
      </p:sp>
      <p:sp>
        <p:nvSpPr>
          <p:cNvPr id="5" name="Élőláb helye 7"/>
          <p:cNvSpPr>
            <a:spLocks noGrp="1"/>
          </p:cNvSpPr>
          <p:nvPr>
            <p:ph type="ftr" sz="quarter" idx="11"/>
          </p:nvPr>
        </p:nvSpPr>
        <p:spPr/>
        <p:txBody>
          <a:bodyPr/>
          <a:lstStyle>
            <a:lvl1pPr>
              <a:defRPr/>
            </a:lvl1pPr>
          </a:lstStyle>
          <a:p>
            <a:pPr>
              <a:defRPr/>
            </a:pPr>
            <a:endParaRPr lang="hu-HU"/>
          </a:p>
        </p:txBody>
      </p:sp>
      <p:sp>
        <p:nvSpPr>
          <p:cNvPr id="6" name="Dia számának helye 8"/>
          <p:cNvSpPr>
            <a:spLocks noGrp="1"/>
          </p:cNvSpPr>
          <p:nvPr>
            <p:ph type="sldNum" sz="quarter" idx="12"/>
          </p:nvPr>
        </p:nvSpPr>
        <p:spPr/>
        <p:txBody>
          <a:bodyPr/>
          <a:lstStyle>
            <a:lvl1pPr>
              <a:defRPr/>
            </a:lvl1pPr>
          </a:lstStyle>
          <a:p>
            <a:pPr>
              <a:defRPr/>
            </a:pPr>
            <a:fld id="{79D77454-ED9A-4752-8AE4-4B25A38DC663}" type="slidenum">
              <a:rPr lang="hu-HU"/>
              <a:pPr>
                <a:defRPr/>
              </a:pPr>
              <a:t>‹#›</a:t>
            </a:fld>
            <a:endParaRPr lang="hu-H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0ABE9E56-C5A2-4F8D-B41B-34A99A5A844D}" type="datetime1">
              <a:rPr lang="hu-HU" smtClean="0"/>
              <a:t>2015.05.22.</a:t>
            </a:fld>
            <a:endParaRPr lang="hu-HU"/>
          </a:p>
        </p:txBody>
      </p:sp>
      <p:sp>
        <p:nvSpPr>
          <p:cNvPr id="5" name="Élőláb helye 7"/>
          <p:cNvSpPr>
            <a:spLocks noGrp="1"/>
          </p:cNvSpPr>
          <p:nvPr>
            <p:ph type="ftr" sz="quarter" idx="11"/>
          </p:nvPr>
        </p:nvSpPr>
        <p:spPr/>
        <p:txBody>
          <a:bodyPr/>
          <a:lstStyle>
            <a:lvl1pPr>
              <a:defRPr/>
            </a:lvl1pPr>
          </a:lstStyle>
          <a:p>
            <a:pPr>
              <a:defRPr/>
            </a:pPr>
            <a:endParaRPr lang="hu-HU"/>
          </a:p>
        </p:txBody>
      </p:sp>
      <p:sp>
        <p:nvSpPr>
          <p:cNvPr id="6" name="Dia számának helye 8"/>
          <p:cNvSpPr>
            <a:spLocks noGrp="1"/>
          </p:cNvSpPr>
          <p:nvPr>
            <p:ph type="sldNum" sz="quarter" idx="12"/>
          </p:nvPr>
        </p:nvSpPr>
        <p:spPr/>
        <p:txBody>
          <a:bodyPr/>
          <a:lstStyle>
            <a:lvl1pPr>
              <a:defRPr/>
            </a:lvl1pPr>
          </a:lstStyle>
          <a:p>
            <a:pPr>
              <a:defRPr/>
            </a:pPr>
            <a:fld id="{7CA230C9-FB45-4405-BC99-6F73A47E09C2}" type="slidenum">
              <a:rPr lang="hu-HU"/>
              <a:pPr>
                <a:defRPr/>
              </a:pPr>
              <a:t>‹#›</a:t>
            </a:fld>
            <a:endParaRPr lang="hu-H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6"/>
          <p:cNvSpPr>
            <a:spLocks noGrp="1"/>
          </p:cNvSpPr>
          <p:nvPr>
            <p:ph type="dt" sz="half" idx="10"/>
          </p:nvPr>
        </p:nvSpPr>
        <p:spPr/>
        <p:txBody>
          <a:bodyPr/>
          <a:lstStyle>
            <a:lvl1pPr>
              <a:defRPr/>
            </a:lvl1pPr>
          </a:lstStyle>
          <a:p>
            <a:pPr>
              <a:defRPr/>
            </a:pPr>
            <a:fld id="{8D3359B0-4639-40FF-966F-700300EF95E0}" type="datetime1">
              <a:rPr lang="hu-HU" smtClean="0"/>
              <a:t>2015.05.22.</a:t>
            </a:fld>
            <a:endParaRPr lang="hu-HU"/>
          </a:p>
        </p:txBody>
      </p:sp>
      <p:sp>
        <p:nvSpPr>
          <p:cNvPr id="5" name="Élőláb helye 7"/>
          <p:cNvSpPr>
            <a:spLocks noGrp="1"/>
          </p:cNvSpPr>
          <p:nvPr>
            <p:ph type="ftr" sz="quarter" idx="11"/>
          </p:nvPr>
        </p:nvSpPr>
        <p:spPr/>
        <p:txBody>
          <a:bodyPr/>
          <a:lstStyle>
            <a:lvl1pPr>
              <a:defRPr/>
            </a:lvl1pPr>
          </a:lstStyle>
          <a:p>
            <a:pPr>
              <a:defRPr/>
            </a:pPr>
            <a:endParaRPr lang="hu-HU"/>
          </a:p>
        </p:txBody>
      </p:sp>
      <p:sp>
        <p:nvSpPr>
          <p:cNvPr id="6" name="Dia számának helye 8"/>
          <p:cNvSpPr>
            <a:spLocks noGrp="1"/>
          </p:cNvSpPr>
          <p:nvPr>
            <p:ph type="sldNum" sz="quarter" idx="12"/>
          </p:nvPr>
        </p:nvSpPr>
        <p:spPr/>
        <p:txBody>
          <a:bodyPr/>
          <a:lstStyle>
            <a:lvl1pPr>
              <a:defRPr/>
            </a:lvl1pPr>
          </a:lstStyle>
          <a:p>
            <a:pPr>
              <a:defRPr/>
            </a:pPr>
            <a:fld id="{CD2E328E-4A0C-41BC-8119-2B90FF888C2C}"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23"/>
          <p:cNvSpPr>
            <a:spLocks noGrp="1"/>
          </p:cNvSpPr>
          <p:nvPr>
            <p:ph type="dt" sz="half" idx="10"/>
          </p:nvPr>
        </p:nvSpPr>
        <p:spPr/>
        <p:txBody>
          <a:bodyPr/>
          <a:lstStyle>
            <a:lvl1pPr>
              <a:defRPr/>
            </a:lvl1pPr>
          </a:lstStyle>
          <a:p>
            <a:pPr>
              <a:defRPr/>
            </a:pPr>
            <a:fld id="{0FD5AD44-8AFE-449B-942C-CF19B1389855}" type="datetime1">
              <a:rPr lang="hu-HU" smtClean="0"/>
              <a:t>2015.05.22.</a:t>
            </a:fld>
            <a:endParaRPr lang="hu-HU"/>
          </a:p>
        </p:txBody>
      </p:sp>
      <p:sp>
        <p:nvSpPr>
          <p:cNvPr id="6" name="Élőláb helye 9"/>
          <p:cNvSpPr>
            <a:spLocks noGrp="1"/>
          </p:cNvSpPr>
          <p:nvPr>
            <p:ph type="ftr" sz="quarter" idx="11"/>
          </p:nvPr>
        </p:nvSpPr>
        <p:spPr/>
        <p:txBody>
          <a:bodyPr/>
          <a:lstStyle>
            <a:lvl1pPr>
              <a:defRPr/>
            </a:lvl1pPr>
          </a:lstStyle>
          <a:p>
            <a:pPr>
              <a:defRPr/>
            </a:pPr>
            <a:endParaRPr lang="hu-HU"/>
          </a:p>
        </p:txBody>
      </p:sp>
      <p:sp>
        <p:nvSpPr>
          <p:cNvPr id="7" name="Dia számának helye 21"/>
          <p:cNvSpPr>
            <a:spLocks noGrp="1"/>
          </p:cNvSpPr>
          <p:nvPr>
            <p:ph type="sldNum" sz="quarter" idx="12"/>
          </p:nvPr>
        </p:nvSpPr>
        <p:spPr/>
        <p:txBody>
          <a:bodyPr/>
          <a:lstStyle>
            <a:lvl1pPr>
              <a:defRPr/>
            </a:lvl1pPr>
          </a:lstStyle>
          <a:p>
            <a:pPr>
              <a:defRPr/>
            </a:pPr>
            <a:fld id="{30C7C911-C5D7-4C59-BBC5-B038F41B46E2}" type="slidenum">
              <a:rPr lang="hu-HU"/>
              <a:pPr>
                <a:defRPr/>
              </a:pPr>
              <a:t>‹#›</a:t>
            </a:fld>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6"/>
          <p:cNvSpPr>
            <a:spLocks noGrp="1"/>
          </p:cNvSpPr>
          <p:nvPr>
            <p:ph type="dt" sz="half" idx="10"/>
          </p:nvPr>
        </p:nvSpPr>
        <p:spPr/>
        <p:txBody>
          <a:bodyPr/>
          <a:lstStyle>
            <a:lvl1pPr>
              <a:defRPr/>
            </a:lvl1pPr>
          </a:lstStyle>
          <a:p>
            <a:pPr>
              <a:defRPr/>
            </a:pPr>
            <a:fld id="{6B61F5F1-16B5-4730-A80C-694BE9AEE15E}" type="datetime1">
              <a:rPr lang="hu-HU" smtClean="0"/>
              <a:t>2015.05.22.</a:t>
            </a:fld>
            <a:endParaRPr lang="hu-HU"/>
          </a:p>
        </p:txBody>
      </p:sp>
      <p:sp>
        <p:nvSpPr>
          <p:cNvPr id="6" name="Élőláb helye 7"/>
          <p:cNvSpPr>
            <a:spLocks noGrp="1"/>
          </p:cNvSpPr>
          <p:nvPr>
            <p:ph type="ftr" sz="quarter" idx="11"/>
          </p:nvPr>
        </p:nvSpPr>
        <p:spPr/>
        <p:txBody>
          <a:bodyPr/>
          <a:lstStyle>
            <a:lvl1pPr>
              <a:defRPr/>
            </a:lvl1pPr>
          </a:lstStyle>
          <a:p>
            <a:pPr>
              <a:defRPr/>
            </a:pPr>
            <a:endParaRPr lang="hu-HU"/>
          </a:p>
        </p:txBody>
      </p:sp>
      <p:sp>
        <p:nvSpPr>
          <p:cNvPr id="7" name="Dia számának helye 8"/>
          <p:cNvSpPr>
            <a:spLocks noGrp="1"/>
          </p:cNvSpPr>
          <p:nvPr>
            <p:ph type="sldNum" sz="quarter" idx="12"/>
          </p:nvPr>
        </p:nvSpPr>
        <p:spPr/>
        <p:txBody>
          <a:bodyPr/>
          <a:lstStyle>
            <a:lvl1pPr>
              <a:defRPr/>
            </a:lvl1pPr>
          </a:lstStyle>
          <a:p>
            <a:pPr>
              <a:defRPr/>
            </a:pPr>
            <a:fld id="{0B56C600-9382-463B-A1BB-4F53C05D0892}" type="slidenum">
              <a:rPr lang="hu-HU"/>
              <a:pPr>
                <a:defRPr/>
              </a:pPr>
              <a:t>‹#›</a:t>
            </a:fld>
            <a:endParaRPr lang="hu-H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pPr>
              <a:defRPr/>
            </a:pPr>
            <a:fld id="{02A3F4DD-C706-40B1-A55B-C90B2B48CCB2}" type="datetime1">
              <a:rPr lang="hu-HU" smtClean="0"/>
              <a:t>2015.05.22.</a:t>
            </a:fld>
            <a:endParaRPr lang="hu-HU"/>
          </a:p>
        </p:txBody>
      </p:sp>
      <p:sp>
        <p:nvSpPr>
          <p:cNvPr id="8" name="Élőláb helye 7"/>
          <p:cNvSpPr>
            <a:spLocks noGrp="1"/>
          </p:cNvSpPr>
          <p:nvPr>
            <p:ph type="ftr" sz="quarter" idx="11"/>
          </p:nvPr>
        </p:nvSpPr>
        <p:spPr/>
        <p:txBody>
          <a:bodyPr/>
          <a:lstStyle>
            <a:lvl1pPr>
              <a:defRPr/>
            </a:lvl1pPr>
          </a:lstStyle>
          <a:p>
            <a:pPr>
              <a:defRPr/>
            </a:pPr>
            <a:endParaRPr lang="hu-HU"/>
          </a:p>
        </p:txBody>
      </p:sp>
      <p:sp>
        <p:nvSpPr>
          <p:cNvPr id="9" name="Dia számának helye 8"/>
          <p:cNvSpPr>
            <a:spLocks noGrp="1"/>
          </p:cNvSpPr>
          <p:nvPr>
            <p:ph type="sldNum" sz="quarter" idx="12"/>
          </p:nvPr>
        </p:nvSpPr>
        <p:spPr/>
        <p:txBody>
          <a:bodyPr/>
          <a:lstStyle>
            <a:lvl1pPr>
              <a:defRPr/>
            </a:lvl1pPr>
          </a:lstStyle>
          <a:p>
            <a:pPr>
              <a:defRPr/>
            </a:pPr>
            <a:fld id="{DC538E9E-58CB-413D-9627-B62C2C0455B5}" type="slidenum">
              <a:rPr lang="hu-HU"/>
              <a:pPr>
                <a:defRPr/>
              </a:pPr>
              <a:t>‹#›</a:t>
            </a:fld>
            <a:endParaRPr lang="hu-H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6"/>
          <p:cNvSpPr>
            <a:spLocks noGrp="1"/>
          </p:cNvSpPr>
          <p:nvPr>
            <p:ph type="dt" sz="half" idx="10"/>
          </p:nvPr>
        </p:nvSpPr>
        <p:spPr/>
        <p:txBody>
          <a:bodyPr/>
          <a:lstStyle>
            <a:lvl1pPr>
              <a:defRPr/>
            </a:lvl1pPr>
          </a:lstStyle>
          <a:p>
            <a:pPr>
              <a:defRPr/>
            </a:pPr>
            <a:fld id="{F97F4677-9541-4723-8A1C-CEB1EBC59C10}" type="datetime1">
              <a:rPr lang="hu-HU" smtClean="0"/>
              <a:t>2015.05.22.</a:t>
            </a:fld>
            <a:endParaRPr lang="hu-HU"/>
          </a:p>
        </p:txBody>
      </p:sp>
      <p:sp>
        <p:nvSpPr>
          <p:cNvPr id="4" name="Élőláb helye 7"/>
          <p:cNvSpPr>
            <a:spLocks noGrp="1"/>
          </p:cNvSpPr>
          <p:nvPr>
            <p:ph type="ftr" sz="quarter" idx="11"/>
          </p:nvPr>
        </p:nvSpPr>
        <p:spPr/>
        <p:txBody>
          <a:bodyPr/>
          <a:lstStyle>
            <a:lvl1pPr>
              <a:defRPr/>
            </a:lvl1pPr>
          </a:lstStyle>
          <a:p>
            <a:pPr>
              <a:defRPr/>
            </a:pPr>
            <a:endParaRPr lang="hu-HU"/>
          </a:p>
        </p:txBody>
      </p:sp>
      <p:sp>
        <p:nvSpPr>
          <p:cNvPr id="5" name="Dia számának helye 8"/>
          <p:cNvSpPr>
            <a:spLocks noGrp="1"/>
          </p:cNvSpPr>
          <p:nvPr>
            <p:ph type="sldNum" sz="quarter" idx="12"/>
          </p:nvPr>
        </p:nvSpPr>
        <p:spPr/>
        <p:txBody>
          <a:bodyPr/>
          <a:lstStyle>
            <a:lvl1pPr>
              <a:defRPr/>
            </a:lvl1pPr>
          </a:lstStyle>
          <a:p>
            <a:pPr>
              <a:defRPr/>
            </a:pPr>
            <a:fld id="{346C7144-AB25-4615-9D71-1B2B9E9E0E67}" type="slidenum">
              <a:rPr lang="hu-HU"/>
              <a:pPr>
                <a:defRPr/>
              </a:pPr>
              <a:t>‹#›</a:t>
            </a:fld>
            <a:endParaRPr lang="hu-H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6"/>
          <p:cNvSpPr>
            <a:spLocks noGrp="1"/>
          </p:cNvSpPr>
          <p:nvPr>
            <p:ph type="dt" sz="half" idx="10"/>
          </p:nvPr>
        </p:nvSpPr>
        <p:spPr/>
        <p:txBody>
          <a:bodyPr/>
          <a:lstStyle>
            <a:lvl1pPr>
              <a:defRPr/>
            </a:lvl1pPr>
          </a:lstStyle>
          <a:p>
            <a:pPr>
              <a:defRPr/>
            </a:pPr>
            <a:fld id="{0E745E38-31CE-45C1-8491-549690C550E8}" type="datetime1">
              <a:rPr lang="hu-HU" smtClean="0"/>
              <a:t>2015.05.22.</a:t>
            </a:fld>
            <a:endParaRPr lang="hu-HU"/>
          </a:p>
        </p:txBody>
      </p:sp>
      <p:sp>
        <p:nvSpPr>
          <p:cNvPr id="3" name="Élőláb helye 7"/>
          <p:cNvSpPr>
            <a:spLocks noGrp="1"/>
          </p:cNvSpPr>
          <p:nvPr>
            <p:ph type="ftr" sz="quarter" idx="11"/>
          </p:nvPr>
        </p:nvSpPr>
        <p:spPr/>
        <p:txBody>
          <a:bodyPr/>
          <a:lstStyle>
            <a:lvl1pPr>
              <a:defRPr/>
            </a:lvl1pPr>
          </a:lstStyle>
          <a:p>
            <a:pPr>
              <a:defRPr/>
            </a:pPr>
            <a:endParaRPr lang="hu-HU"/>
          </a:p>
        </p:txBody>
      </p:sp>
      <p:sp>
        <p:nvSpPr>
          <p:cNvPr id="4" name="Dia számának helye 8"/>
          <p:cNvSpPr>
            <a:spLocks noGrp="1"/>
          </p:cNvSpPr>
          <p:nvPr>
            <p:ph type="sldNum" sz="quarter" idx="12"/>
          </p:nvPr>
        </p:nvSpPr>
        <p:spPr/>
        <p:txBody>
          <a:bodyPr/>
          <a:lstStyle>
            <a:lvl1pPr>
              <a:defRPr/>
            </a:lvl1pPr>
          </a:lstStyle>
          <a:p>
            <a:pPr>
              <a:defRPr/>
            </a:pPr>
            <a:fld id="{7FCAC590-1AF7-4312-A80F-702FE0B5637A}" type="slidenum">
              <a:rPr lang="hu-HU"/>
              <a:pPr>
                <a:defRPr/>
              </a:pPr>
              <a:t>‹#›</a:t>
            </a:fld>
            <a:endParaRPr lang="hu-H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6"/>
          <p:cNvSpPr>
            <a:spLocks noGrp="1"/>
          </p:cNvSpPr>
          <p:nvPr>
            <p:ph type="dt" sz="half" idx="10"/>
          </p:nvPr>
        </p:nvSpPr>
        <p:spPr/>
        <p:txBody>
          <a:bodyPr/>
          <a:lstStyle>
            <a:lvl1pPr>
              <a:defRPr/>
            </a:lvl1pPr>
          </a:lstStyle>
          <a:p>
            <a:pPr>
              <a:defRPr/>
            </a:pPr>
            <a:fld id="{0E12E03A-6A48-4DA8-BDD4-EAA87D15DE75}" type="datetime1">
              <a:rPr lang="hu-HU" smtClean="0"/>
              <a:t>2015.05.22.</a:t>
            </a:fld>
            <a:endParaRPr lang="hu-HU"/>
          </a:p>
        </p:txBody>
      </p:sp>
      <p:sp>
        <p:nvSpPr>
          <p:cNvPr id="6" name="Élőláb helye 7"/>
          <p:cNvSpPr>
            <a:spLocks noGrp="1"/>
          </p:cNvSpPr>
          <p:nvPr>
            <p:ph type="ftr" sz="quarter" idx="11"/>
          </p:nvPr>
        </p:nvSpPr>
        <p:spPr/>
        <p:txBody>
          <a:bodyPr/>
          <a:lstStyle>
            <a:lvl1pPr>
              <a:defRPr/>
            </a:lvl1pPr>
          </a:lstStyle>
          <a:p>
            <a:pPr>
              <a:defRPr/>
            </a:pPr>
            <a:endParaRPr lang="hu-HU"/>
          </a:p>
        </p:txBody>
      </p:sp>
      <p:sp>
        <p:nvSpPr>
          <p:cNvPr id="7" name="Dia számának helye 8"/>
          <p:cNvSpPr>
            <a:spLocks noGrp="1"/>
          </p:cNvSpPr>
          <p:nvPr>
            <p:ph type="sldNum" sz="quarter" idx="12"/>
          </p:nvPr>
        </p:nvSpPr>
        <p:spPr/>
        <p:txBody>
          <a:bodyPr/>
          <a:lstStyle>
            <a:lvl1pPr>
              <a:defRPr/>
            </a:lvl1pPr>
          </a:lstStyle>
          <a:p>
            <a:pPr>
              <a:defRPr/>
            </a:pPr>
            <a:fld id="{47535DF6-A816-4686-BFD5-11B9D8CC5D7B}" type="slidenum">
              <a:rPr lang="hu-HU"/>
              <a:pPr>
                <a:defRPr/>
              </a:pPr>
              <a:t>‹#›</a:t>
            </a:fld>
            <a:endParaRPr lang="hu-H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6"/>
          <p:cNvSpPr>
            <a:spLocks noGrp="1"/>
          </p:cNvSpPr>
          <p:nvPr>
            <p:ph type="dt" sz="half" idx="10"/>
          </p:nvPr>
        </p:nvSpPr>
        <p:spPr/>
        <p:txBody>
          <a:bodyPr/>
          <a:lstStyle>
            <a:lvl1pPr>
              <a:defRPr/>
            </a:lvl1pPr>
          </a:lstStyle>
          <a:p>
            <a:pPr>
              <a:defRPr/>
            </a:pPr>
            <a:fld id="{0D30ACF7-2A15-4AB6-9B2D-6485A29CCF38}" type="datetime1">
              <a:rPr lang="hu-HU" smtClean="0"/>
              <a:t>2015.05.22.</a:t>
            </a:fld>
            <a:endParaRPr lang="hu-HU"/>
          </a:p>
        </p:txBody>
      </p:sp>
      <p:sp>
        <p:nvSpPr>
          <p:cNvPr id="6" name="Élőláb helye 7"/>
          <p:cNvSpPr>
            <a:spLocks noGrp="1"/>
          </p:cNvSpPr>
          <p:nvPr>
            <p:ph type="ftr" sz="quarter" idx="11"/>
          </p:nvPr>
        </p:nvSpPr>
        <p:spPr/>
        <p:txBody>
          <a:bodyPr/>
          <a:lstStyle>
            <a:lvl1pPr>
              <a:defRPr/>
            </a:lvl1pPr>
          </a:lstStyle>
          <a:p>
            <a:pPr>
              <a:defRPr/>
            </a:pPr>
            <a:endParaRPr lang="hu-HU"/>
          </a:p>
        </p:txBody>
      </p:sp>
      <p:sp>
        <p:nvSpPr>
          <p:cNvPr id="7" name="Dia számának helye 8"/>
          <p:cNvSpPr>
            <a:spLocks noGrp="1"/>
          </p:cNvSpPr>
          <p:nvPr>
            <p:ph type="sldNum" sz="quarter" idx="12"/>
          </p:nvPr>
        </p:nvSpPr>
        <p:spPr/>
        <p:txBody>
          <a:bodyPr/>
          <a:lstStyle>
            <a:lvl1pPr>
              <a:defRPr/>
            </a:lvl1pPr>
          </a:lstStyle>
          <a:p>
            <a:pPr>
              <a:defRPr/>
            </a:pPr>
            <a:fld id="{5C2749B3-4FA5-4497-8005-1A352D1EE6DF}" type="slidenum">
              <a:rPr lang="hu-HU"/>
              <a:pPr>
                <a:defRPr/>
              </a:pPr>
              <a:t>‹#›</a:t>
            </a:fld>
            <a:endParaRPr lang="hu-H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F745C20F-6101-490D-BEB2-F0D0C16E36E8}" type="datetime1">
              <a:rPr lang="hu-HU" smtClean="0"/>
              <a:t>2015.05.22.</a:t>
            </a:fld>
            <a:endParaRPr lang="hu-HU"/>
          </a:p>
        </p:txBody>
      </p:sp>
      <p:sp>
        <p:nvSpPr>
          <p:cNvPr id="5" name="Élőláb helye 7"/>
          <p:cNvSpPr>
            <a:spLocks noGrp="1"/>
          </p:cNvSpPr>
          <p:nvPr>
            <p:ph type="ftr" sz="quarter" idx="11"/>
          </p:nvPr>
        </p:nvSpPr>
        <p:spPr/>
        <p:txBody>
          <a:bodyPr/>
          <a:lstStyle>
            <a:lvl1pPr>
              <a:defRPr/>
            </a:lvl1pPr>
          </a:lstStyle>
          <a:p>
            <a:pPr>
              <a:defRPr/>
            </a:pPr>
            <a:endParaRPr lang="hu-HU"/>
          </a:p>
        </p:txBody>
      </p:sp>
      <p:sp>
        <p:nvSpPr>
          <p:cNvPr id="6" name="Dia számának helye 8"/>
          <p:cNvSpPr>
            <a:spLocks noGrp="1"/>
          </p:cNvSpPr>
          <p:nvPr>
            <p:ph type="sldNum" sz="quarter" idx="12"/>
          </p:nvPr>
        </p:nvSpPr>
        <p:spPr/>
        <p:txBody>
          <a:bodyPr/>
          <a:lstStyle>
            <a:lvl1pPr>
              <a:defRPr/>
            </a:lvl1pPr>
          </a:lstStyle>
          <a:p>
            <a:pPr>
              <a:defRPr/>
            </a:pPr>
            <a:fld id="{B67DF2A6-DD23-41BD-876D-A204B9B21DF5}" type="slidenum">
              <a:rPr lang="hu-HU"/>
              <a:pPr>
                <a:defRPr/>
              </a:pPr>
              <a:t>‹#›</a:t>
            </a:fld>
            <a:endParaRPr lang="hu-H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6"/>
          <p:cNvSpPr>
            <a:spLocks noGrp="1"/>
          </p:cNvSpPr>
          <p:nvPr>
            <p:ph type="dt" sz="half" idx="10"/>
          </p:nvPr>
        </p:nvSpPr>
        <p:spPr/>
        <p:txBody>
          <a:bodyPr/>
          <a:lstStyle>
            <a:lvl1pPr>
              <a:defRPr/>
            </a:lvl1pPr>
          </a:lstStyle>
          <a:p>
            <a:pPr>
              <a:defRPr/>
            </a:pPr>
            <a:fld id="{B5783D7A-6DF3-4C70-8D40-E5B1B80CBD09}" type="datetime1">
              <a:rPr lang="hu-HU" smtClean="0"/>
              <a:t>2015.05.22.</a:t>
            </a:fld>
            <a:endParaRPr lang="hu-HU"/>
          </a:p>
        </p:txBody>
      </p:sp>
      <p:sp>
        <p:nvSpPr>
          <p:cNvPr id="5" name="Élőláb helye 7"/>
          <p:cNvSpPr>
            <a:spLocks noGrp="1"/>
          </p:cNvSpPr>
          <p:nvPr>
            <p:ph type="ftr" sz="quarter" idx="11"/>
          </p:nvPr>
        </p:nvSpPr>
        <p:spPr/>
        <p:txBody>
          <a:bodyPr/>
          <a:lstStyle>
            <a:lvl1pPr>
              <a:defRPr/>
            </a:lvl1pPr>
          </a:lstStyle>
          <a:p>
            <a:pPr>
              <a:defRPr/>
            </a:pPr>
            <a:endParaRPr lang="hu-HU"/>
          </a:p>
        </p:txBody>
      </p:sp>
      <p:sp>
        <p:nvSpPr>
          <p:cNvPr id="6" name="Dia számának helye 8"/>
          <p:cNvSpPr>
            <a:spLocks noGrp="1"/>
          </p:cNvSpPr>
          <p:nvPr>
            <p:ph type="sldNum" sz="quarter" idx="12"/>
          </p:nvPr>
        </p:nvSpPr>
        <p:spPr/>
        <p:txBody>
          <a:bodyPr/>
          <a:lstStyle>
            <a:lvl1pPr>
              <a:defRPr/>
            </a:lvl1pPr>
          </a:lstStyle>
          <a:p>
            <a:pPr>
              <a:defRPr/>
            </a:pPr>
            <a:fld id="{C4A7154F-1F45-41D4-9430-CB847E54078E}" type="slidenum">
              <a:rPr lang="hu-HU"/>
              <a:pPr>
                <a:defRPr/>
              </a:pPr>
              <a:t>‹#›</a:t>
            </a:fld>
            <a:endParaRPr lang="hu-H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1"/>
          <p:cNvSpPr>
            <a:spLocks noGrp="1"/>
          </p:cNvSpPr>
          <p:nvPr>
            <p:ph type="dt" sz="half" idx="10"/>
          </p:nvPr>
        </p:nvSpPr>
        <p:spPr/>
        <p:txBody>
          <a:bodyPr/>
          <a:lstStyle>
            <a:lvl1pPr>
              <a:defRPr/>
            </a:lvl1pPr>
          </a:lstStyle>
          <a:p>
            <a:pPr>
              <a:defRPr/>
            </a:pPr>
            <a:fld id="{6A5883D2-FD8E-4ACF-9CF5-3FADA074A014}" type="datetime1">
              <a:rPr lang="hu-HU" smtClean="0"/>
              <a:t>2015.05.22.</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3"/>
          <p:cNvSpPr>
            <a:spLocks noGrp="1"/>
          </p:cNvSpPr>
          <p:nvPr>
            <p:ph type="sldNum" sz="quarter" idx="12"/>
          </p:nvPr>
        </p:nvSpPr>
        <p:spPr/>
        <p:txBody>
          <a:bodyPr/>
          <a:lstStyle>
            <a:lvl1pPr>
              <a:defRPr/>
            </a:lvl1pPr>
          </a:lstStyle>
          <a:p>
            <a:pPr>
              <a:defRPr/>
            </a:pPr>
            <a:fld id="{F4291C4F-82D6-4EA9-91C3-58CE031484A1}" type="slidenum">
              <a:rPr lang="hu-HU"/>
              <a:pPr>
                <a:defRPr/>
              </a:pPr>
              <a:t>‹#›</a:t>
            </a:fld>
            <a:endParaRPr lang="hu-H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1"/>
          <p:cNvSpPr>
            <a:spLocks noGrp="1"/>
          </p:cNvSpPr>
          <p:nvPr>
            <p:ph type="dt" sz="half" idx="10"/>
          </p:nvPr>
        </p:nvSpPr>
        <p:spPr/>
        <p:txBody>
          <a:bodyPr/>
          <a:lstStyle>
            <a:lvl1pPr>
              <a:defRPr/>
            </a:lvl1pPr>
          </a:lstStyle>
          <a:p>
            <a:pPr>
              <a:defRPr/>
            </a:pPr>
            <a:fld id="{CE17B911-40BC-4CD0-91EF-9E6315114364}" type="datetime1">
              <a:rPr lang="hu-HU" smtClean="0"/>
              <a:t>2015.05.22.</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3"/>
          <p:cNvSpPr>
            <a:spLocks noGrp="1"/>
          </p:cNvSpPr>
          <p:nvPr>
            <p:ph type="sldNum" sz="quarter" idx="12"/>
          </p:nvPr>
        </p:nvSpPr>
        <p:spPr/>
        <p:txBody>
          <a:bodyPr/>
          <a:lstStyle>
            <a:lvl1pPr>
              <a:defRPr/>
            </a:lvl1pPr>
          </a:lstStyle>
          <a:p>
            <a:pPr>
              <a:defRPr/>
            </a:pPr>
            <a:fld id="{16C3496C-9C1A-456C-9AC7-2F38226838FB}"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23"/>
          <p:cNvSpPr>
            <a:spLocks noGrp="1"/>
          </p:cNvSpPr>
          <p:nvPr>
            <p:ph type="dt" sz="half" idx="10"/>
          </p:nvPr>
        </p:nvSpPr>
        <p:spPr/>
        <p:txBody>
          <a:bodyPr/>
          <a:lstStyle>
            <a:lvl1pPr>
              <a:defRPr/>
            </a:lvl1pPr>
          </a:lstStyle>
          <a:p>
            <a:pPr>
              <a:defRPr/>
            </a:pPr>
            <a:fld id="{AB9884BB-9167-408C-B57F-D32A241EF6D3}" type="datetime1">
              <a:rPr lang="hu-HU" smtClean="0"/>
              <a:t>2015.05.22.</a:t>
            </a:fld>
            <a:endParaRPr lang="hu-HU"/>
          </a:p>
        </p:txBody>
      </p:sp>
      <p:sp>
        <p:nvSpPr>
          <p:cNvPr id="8" name="Élőláb helye 9"/>
          <p:cNvSpPr>
            <a:spLocks noGrp="1"/>
          </p:cNvSpPr>
          <p:nvPr>
            <p:ph type="ftr" sz="quarter" idx="11"/>
          </p:nvPr>
        </p:nvSpPr>
        <p:spPr/>
        <p:txBody>
          <a:bodyPr/>
          <a:lstStyle>
            <a:lvl1pPr>
              <a:defRPr/>
            </a:lvl1pPr>
          </a:lstStyle>
          <a:p>
            <a:pPr>
              <a:defRPr/>
            </a:pPr>
            <a:endParaRPr lang="hu-HU"/>
          </a:p>
        </p:txBody>
      </p:sp>
      <p:sp>
        <p:nvSpPr>
          <p:cNvPr id="9" name="Dia számának helye 21"/>
          <p:cNvSpPr>
            <a:spLocks noGrp="1"/>
          </p:cNvSpPr>
          <p:nvPr>
            <p:ph type="sldNum" sz="quarter" idx="12"/>
          </p:nvPr>
        </p:nvSpPr>
        <p:spPr/>
        <p:txBody>
          <a:bodyPr/>
          <a:lstStyle>
            <a:lvl1pPr>
              <a:defRPr/>
            </a:lvl1pPr>
          </a:lstStyle>
          <a:p>
            <a:pPr>
              <a:defRPr/>
            </a:pPr>
            <a:fld id="{F8BED9C6-EAC7-488B-A87C-9349D2F14074}" type="slidenum">
              <a:rPr lang="hu-HU"/>
              <a:pPr>
                <a:defRPr/>
              </a:pPr>
              <a:t>‹#›</a:t>
            </a:fld>
            <a:endParaRPr lang="hu-H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1"/>
          <p:cNvSpPr>
            <a:spLocks noGrp="1"/>
          </p:cNvSpPr>
          <p:nvPr>
            <p:ph type="dt" sz="half" idx="10"/>
          </p:nvPr>
        </p:nvSpPr>
        <p:spPr/>
        <p:txBody>
          <a:bodyPr/>
          <a:lstStyle>
            <a:lvl1pPr>
              <a:defRPr/>
            </a:lvl1pPr>
          </a:lstStyle>
          <a:p>
            <a:pPr>
              <a:defRPr/>
            </a:pPr>
            <a:fld id="{C590A842-06D8-413D-B260-B3263E4B9B99}" type="datetime1">
              <a:rPr lang="hu-HU" smtClean="0"/>
              <a:t>2015.05.22.</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3"/>
          <p:cNvSpPr>
            <a:spLocks noGrp="1"/>
          </p:cNvSpPr>
          <p:nvPr>
            <p:ph type="sldNum" sz="quarter" idx="12"/>
          </p:nvPr>
        </p:nvSpPr>
        <p:spPr/>
        <p:txBody>
          <a:bodyPr/>
          <a:lstStyle>
            <a:lvl1pPr>
              <a:defRPr/>
            </a:lvl1pPr>
          </a:lstStyle>
          <a:p>
            <a:pPr>
              <a:defRPr/>
            </a:pPr>
            <a:fld id="{1F20661E-AE75-4E95-8908-5B781FCB0B09}" type="slidenum">
              <a:rPr lang="hu-HU"/>
              <a:pPr>
                <a:defRPr/>
              </a:pPr>
              <a:t>‹#›</a:t>
            </a:fld>
            <a:endParaRPr lang="hu-H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1"/>
          <p:cNvSpPr>
            <a:spLocks noGrp="1"/>
          </p:cNvSpPr>
          <p:nvPr>
            <p:ph type="dt" sz="half" idx="10"/>
          </p:nvPr>
        </p:nvSpPr>
        <p:spPr/>
        <p:txBody>
          <a:bodyPr/>
          <a:lstStyle>
            <a:lvl1pPr>
              <a:defRPr/>
            </a:lvl1pPr>
          </a:lstStyle>
          <a:p>
            <a:pPr>
              <a:defRPr/>
            </a:pPr>
            <a:fld id="{29D8FD7B-810B-49AB-9704-AFB86118D892}" type="datetime1">
              <a:rPr lang="hu-HU" smtClean="0"/>
              <a:t>2015.05.22.</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3"/>
          <p:cNvSpPr>
            <a:spLocks noGrp="1"/>
          </p:cNvSpPr>
          <p:nvPr>
            <p:ph type="sldNum" sz="quarter" idx="12"/>
          </p:nvPr>
        </p:nvSpPr>
        <p:spPr/>
        <p:txBody>
          <a:bodyPr/>
          <a:lstStyle>
            <a:lvl1pPr>
              <a:defRPr/>
            </a:lvl1pPr>
          </a:lstStyle>
          <a:p>
            <a:pPr>
              <a:defRPr/>
            </a:pPr>
            <a:fld id="{73F94A72-38D3-4D30-B073-50FA3526C9BE}" type="slidenum">
              <a:rPr lang="hu-HU"/>
              <a:pPr>
                <a:defRPr/>
              </a:pPr>
              <a:t>‹#›</a:t>
            </a:fld>
            <a:endParaRPr lang="hu-H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1"/>
          <p:cNvSpPr>
            <a:spLocks noGrp="1"/>
          </p:cNvSpPr>
          <p:nvPr>
            <p:ph type="dt" sz="half" idx="10"/>
          </p:nvPr>
        </p:nvSpPr>
        <p:spPr/>
        <p:txBody>
          <a:bodyPr/>
          <a:lstStyle>
            <a:lvl1pPr>
              <a:defRPr/>
            </a:lvl1pPr>
          </a:lstStyle>
          <a:p>
            <a:pPr>
              <a:defRPr/>
            </a:pPr>
            <a:fld id="{6A6DA82B-947A-43B2-AF28-8BE14ED67441}" type="datetime1">
              <a:rPr lang="hu-HU" smtClean="0"/>
              <a:t>2015.05.22.</a:t>
            </a:fld>
            <a:endParaRPr lang="hu-HU"/>
          </a:p>
        </p:txBody>
      </p:sp>
      <p:sp>
        <p:nvSpPr>
          <p:cNvPr id="8" name="Élőláb helye 2"/>
          <p:cNvSpPr>
            <a:spLocks noGrp="1"/>
          </p:cNvSpPr>
          <p:nvPr>
            <p:ph type="ftr" sz="quarter" idx="11"/>
          </p:nvPr>
        </p:nvSpPr>
        <p:spPr/>
        <p:txBody>
          <a:bodyPr/>
          <a:lstStyle>
            <a:lvl1pPr>
              <a:defRPr/>
            </a:lvl1pPr>
          </a:lstStyle>
          <a:p>
            <a:pPr>
              <a:defRPr/>
            </a:pPr>
            <a:endParaRPr lang="hu-HU"/>
          </a:p>
        </p:txBody>
      </p:sp>
      <p:sp>
        <p:nvSpPr>
          <p:cNvPr id="9" name="Dia számának helye 3"/>
          <p:cNvSpPr>
            <a:spLocks noGrp="1"/>
          </p:cNvSpPr>
          <p:nvPr>
            <p:ph type="sldNum" sz="quarter" idx="12"/>
          </p:nvPr>
        </p:nvSpPr>
        <p:spPr/>
        <p:txBody>
          <a:bodyPr/>
          <a:lstStyle>
            <a:lvl1pPr>
              <a:defRPr/>
            </a:lvl1pPr>
          </a:lstStyle>
          <a:p>
            <a:pPr>
              <a:defRPr/>
            </a:pPr>
            <a:fld id="{93B2C942-939C-436B-8E89-15A8E641F0F0}" type="slidenum">
              <a:rPr lang="hu-HU"/>
              <a:pPr>
                <a:defRPr/>
              </a:pPr>
              <a:t>‹#›</a:t>
            </a:fld>
            <a:endParaRPr lang="hu-H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1"/>
          <p:cNvSpPr>
            <a:spLocks noGrp="1"/>
          </p:cNvSpPr>
          <p:nvPr>
            <p:ph type="dt" sz="half" idx="10"/>
          </p:nvPr>
        </p:nvSpPr>
        <p:spPr/>
        <p:txBody>
          <a:bodyPr/>
          <a:lstStyle>
            <a:lvl1pPr>
              <a:defRPr/>
            </a:lvl1pPr>
          </a:lstStyle>
          <a:p>
            <a:pPr>
              <a:defRPr/>
            </a:pPr>
            <a:fld id="{03064987-B061-4509-BA78-C1B247C9A279}" type="datetime1">
              <a:rPr lang="hu-HU" smtClean="0"/>
              <a:t>2015.05.22.</a:t>
            </a:fld>
            <a:endParaRPr lang="hu-HU"/>
          </a:p>
        </p:txBody>
      </p:sp>
      <p:sp>
        <p:nvSpPr>
          <p:cNvPr id="4" name="Élőláb helye 2"/>
          <p:cNvSpPr>
            <a:spLocks noGrp="1"/>
          </p:cNvSpPr>
          <p:nvPr>
            <p:ph type="ftr" sz="quarter" idx="11"/>
          </p:nvPr>
        </p:nvSpPr>
        <p:spPr/>
        <p:txBody>
          <a:bodyPr/>
          <a:lstStyle>
            <a:lvl1pPr>
              <a:defRPr/>
            </a:lvl1pPr>
          </a:lstStyle>
          <a:p>
            <a:pPr>
              <a:defRPr/>
            </a:pPr>
            <a:endParaRPr lang="hu-HU"/>
          </a:p>
        </p:txBody>
      </p:sp>
      <p:sp>
        <p:nvSpPr>
          <p:cNvPr id="5" name="Dia számának helye 3"/>
          <p:cNvSpPr>
            <a:spLocks noGrp="1"/>
          </p:cNvSpPr>
          <p:nvPr>
            <p:ph type="sldNum" sz="quarter" idx="12"/>
          </p:nvPr>
        </p:nvSpPr>
        <p:spPr/>
        <p:txBody>
          <a:bodyPr/>
          <a:lstStyle>
            <a:lvl1pPr>
              <a:defRPr/>
            </a:lvl1pPr>
          </a:lstStyle>
          <a:p>
            <a:pPr>
              <a:defRPr/>
            </a:pPr>
            <a:fld id="{1C15CD71-B9B2-4183-B908-7C2E6C627CC2}" type="slidenum">
              <a:rPr lang="hu-HU"/>
              <a:pPr>
                <a:defRPr/>
              </a:pPr>
              <a:t>‹#›</a:t>
            </a:fld>
            <a:endParaRPr lang="hu-H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pPr>
              <a:defRPr/>
            </a:pPr>
            <a:fld id="{267E3BE8-5E2D-4CC4-BB62-0F9CB85DD791}" type="datetime1">
              <a:rPr lang="hu-HU" smtClean="0"/>
              <a:t>2015.05.22.</a:t>
            </a:fld>
            <a:endParaRPr lang="hu-HU"/>
          </a:p>
        </p:txBody>
      </p:sp>
      <p:sp>
        <p:nvSpPr>
          <p:cNvPr id="3" name="Élőláb helye 2"/>
          <p:cNvSpPr>
            <a:spLocks noGrp="1"/>
          </p:cNvSpPr>
          <p:nvPr>
            <p:ph type="ftr" sz="quarter" idx="11"/>
          </p:nvPr>
        </p:nvSpPr>
        <p:spPr/>
        <p:txBody>
          <a:bodyPr/>
          <a:lstStyle>
            <a:lvl1pPr>
              <a:defRPr/>
            </a:lvl1pPr>
          </a:lstStyle>
          <a:p>
            <a:pPr>
              <a:defRPr/>
            </a:pPr>
            <a:endParaRPr lang="hu-HU"/>
          </a:p>
        </p:txBody>
      </p:sp>
      <p:sp>
        <p:nvSpPr>
          <p:cNvPr id="4" name="Dia számának helye 3"/>
          <p:cNvSpPr>
            <a:spLocks noGrp="1"/>
          </p:cNvSpPr>
          <p:nvPr>
            <p:ph type="sldNum" sz="quarter" idx="12"/>
          </p:nvPr>
        </p:nvSpPr>
        <p:spPr/>
        <p:txBody>
          <a:bodyPr/>
          <a:lstStyle>
            <a:lvl1pPr>
              <a:defRPr/>
            </a:lvl1pPr>
          </a:lstStyle>
          <a:p>
            <a:pPr>
              <a:defRPr/>
            </a:pPr>
            <a:fld id="{B1A28288-9135-4822-B69A-2A11D3CFC21A}" type="slidenum">
              <a:rPr lang="hu-HU"/>
              <a:pPr>
                <a:defRPr/>
              </a:pPr>
              <a:t>‹#›</a:t>
            </a:fld>
            <a:endParaRPr lang="hu-H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1"/>
          <p:cNvSpPr>
            <a:spLocks noGrp="1"/>
          </p:cNvSpPr>
          <p:nvPr>
            <p:ph type="dt" sz="half" idx="10"/>
          </p:nvPr>
        </p:nvSpPr>
        <p:spPr/>
        <p:txBody>
          <a:bodyPr/>
          <a:lstStyle>
            <a:lvl1pPr>
              <a:defRPr/>
            </a:lvl1pPr>
          </a:lstStyle>
          <a:p>
            <a:pPr>
              <a:defRPr/>
            </a:pPr>
            <a:fld id="{E2D297AB-6266-4A6D-A51C-949628C3C629}" type="datetime1">
              <a:rPr lang="hu-HU" smtClean="0"/>
              <a:t>2015.05.22.</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3"/>
          <p:cNvSpPr>
            <a:spLocks noGrp="1"/>
          </p:cNvSpPr>
          <p:nvPr>
            <p:ph type="sldNum" sz="quarter" idx="12"/>
          </p:nvPr>
        </p:nvSpPr>
        <p:spPr/>
        <p:txBody>
          <a:bodyPr/>
          <a:lstStyle>
            <a:lvl1pPr>
              <a:defRPr/>
            </a:lvl1pPr>
          </a:lstStyle>
          <a:p>
            <a:pPr>
              <a:defRPr/>
            </a:pPr>
            <a:fld id="{F886276B-5835-40C5-ADA3-3B50170C9624}" type="slidenum">
              <a:rPr lang="hu-HU"/>
              <a:pPr>
                <a:defRPr/>
              </a:pPr>
              <a:t>‹#›</a:t>
            </a:fld>
            <a:endParaRPr lang="hu-H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1"/>
          <p:cNvSpPr>
            <a:spLocks noGrp="1"/>
          </p:cNvSpPr>
          <p:nvPr>
            <p:ph type="dt" sz="half" idx="10"/>
          </p:nvPr>
        </p:nvSpPr>
        <p:spPr/>
        <p:txBody>
          <a:bodyPr/>
          <a:lstStyle>
            <a:lvl1pPr>
              <a:defRPr/>
            </a:lvl1pPr>
          </a:lstStyle>
          <a:p>
            <a:pPr>
              <a:defRPr/>
            </a:pPr>
            <a:fld id="{6BF830C1-9013-43F4-90AE-71831849F73F}" type="datetime1">
              <a:rPr lang="hu-HU" smtClean="0"/>
              <a:t>2015.05.22.</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3"/>
          <p:cNvSpPr>
            <a:spLocks noGrp="1"/>
          </p:cNvSpPr>
          <p:nvPr>
            <p:ph type="sldNum" sz="quarter" idx="12"/>
          </p:nvPr>
        </p:nvSpPr>
        <p:spPr/>
        <p:txBody>
          <a:bodyPr/>
          <a:lstStyle>
            <a:lvl1pPr>
              <a:defRPr/>
            </a:lvl1pPr>
          </a:lstStyle>
          <a:p>
            <a:pPr>
              <a:defRPr/>
            </a:pPr>
            <a:fld id="{F32C6912-758E-411B-823F-5DBF2182887B}" type="slidenum">
              <a:rPr lang="hu-HU"/>
              <a:pPr>
                <a:defRPr/>
              </a:pPr>
              <a:t>‹#›</a:t>
            </a:fld>
            <a:endParaRPr lang="hu-H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1"/>
          <p:cNvSpPr>
            <a:spLocks noGrp="1"/>
          </p:cNvSpPr>
          <p:nvPr>
            <p:ph type="dt" sz="half" idx="10"/>
          </p:nvPr>
        </p:nvSpPr>
        <p:spPr/>
        <p:txBody>
          <a:bodyPr/>
          <a:lstStyle>
            <a:lvl1pPr>
              <a:defRPr/>
            </a:lvl1pPr>
          </a:lstStyle>
          <a:p>
            <a:pPr>
              <a:defRPr/>
            </a:pPr>
            <a:fld id="{0C5BB83C-F4DB-4F13-B404-00A5EB48873D}" type="datetime1">
              <a:rPr lang="hu-HU" smtClean="0"/>
              <a:t>2015.05.22.</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3"/>
          <p:cNvSpPr>
            <a:spLocks noGrp="1"/>
          </p:cNvSpPr>
          <p:nvPr>
            <p:ph type="sldNum" sz="quarter" idx="12"/>
          </p:nvPr>
        </p:nvSpPr>
        <p:spPr/>
        <p:txBody>
          <a:bodyPr/>
          <a:lstStyle>
            <a:lvl1pPr>
              <a:defRPr/>
            </a:lvl1pPr>
          </a:lstStyle>
          <a:p>
            <a:pPr>
              <a:defRPr/>
            </a:pPr>
            <a:fld id="{2A5080B8-3A6A-4580-A2BB-A33E591A0F51}" type="slidenum">
              <a:rPr lang="hu-HU"/>
              <a:pPr>
                <a:defRPr/>
              </a:pPr>
              <a:t>‹#›</a:t>
            </a:fld>
            <a:endParaRPr lang="hu-H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1"/>
          <p:cNvSpPr>
            <a:spLocks noGrp="1"/>
          </p:cNvSpPr>
          <p:nvPr>
            <p:ph type="dt" sz="half" idx="10"/>
          </p:nvPr>
        </p:nvSpPr>
        <p:spPr/>
        <p:txBody>
          <a:bodyPr/>
          <a:lstStyle>
            <a:lvl1pPr>
              <a:defRPr/>
            </a:lvl1pPr>
          </a:lstStyle>
          <a:p>
            <a:pPr>
              <a:defRPr/>
            </a:pPr>
            <a:fld id="{DCE93853-4A87-41CC-9F48-303E96E891F5}" type="datetime1">
              <a:rPr lang="hu-HU" smtClean="0"/>
              <a:t>2015.05.22.</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3"/>
          <p:cNvSpPr>
            <a:spLocks noGrp="1"/>
          </p:cNvSpPr>
          <p:nvPr>
            <p:ph type="sldNum" sz="quarter" idx="12"/>
          </p:nvPr>
        </p:nvSpPr>
        <p:spPr/>
        <p:txBody>
          <a:bodyPr/>
          <a:lstStyle>
            <a:lvl1pPr>
              <a:defRPr/>
            </a:lvl1pPr>
          </a:lstStyle>
          <a:p>
            <a:pPr>
              <a:defRPr/>
            </a:pPr>
            <a:fld id="{9676832C-718B-44BA-A64D-9BEB22434776}" type="slidenum">
              <a:rPr lang="hu-HU"/>
              <a:pPr>
                <a:defRPr/>
              </a:pPr>
              <a:t>‹#›</a:t>
            </a:fld>
            <a:endParaRPr lang="hu-H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4"/>
          <p:cNvSpPr>
            <a:spLocks noGrp="1"/>
          </p:cNvSpPr>
          <p:nvPr>
            <p:ph type="dt" sz="half" idx="10"/>
          </p:nvPr>
        </p:nvSpPr>
        <p:spPr/>
        <p:txBody>
          <a:bodyPr/>
          <a:lstStyle>
            <a:lvl1pPr>
              <a:defRPr/>
            </a:lvl1pPr>
          </a:lstStyle>
          <a:p>
            <a:pPr>
              <a:defRPr/>
            </a:pPr>
            <a:fld id="{60B42BBC-E185-4CFC-A184-5D885E3EBA52}"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2D77E309-DCB9-4098-AB8A-8EC8BCCF36C8}"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3"/>
          <p:cNvSpPr>
            <a:spLocks noGrp="1"/>
          </p:cNvSpPr>
          <p:nvPr>
            <p:ph type="dt" sz="half" idx="10"/>
          </p:nvPr>
        </p:nvSpPr>
        <p:spPr/>
        <p:txBody>
          <a:bodyPr/>
          <a:lstStyle>
            <a:lvl1pPr>
              <a:defRPr/>
            </a:lvl1pPr>
          </a:lstStyle>
          <a:p>
            <a:pPr>
              <a:defRPr/>
            </a:pPr>
            <a:fld id="{1606F2DC-9DC3-4910-BEC8-08B99E407FD5}" type="datetime1">
              <a:rPr lang="hu-HU" smtClean="0"/>
              <a:t>2015.05.22.</a:t>
            </a:fld>
            <a:endParaRPr lang="hu-HU"/>
          </a:p>
        </p:txBody>
      </p:sp>
      <p:sp>
        <p:nvSpPr>
          <p:cNvPr id="4" name="Élőláb helye 9"/>
          <p:cNvSpPr>
            <a:spLocks noGrp="1"/>
          </p:cNvSpPr>
          <p:nvPr>
            <p:ph type="ftr" sz="quarter" idx="11"/>
          </p:nvPr>
        </p:nvSpPr>
        <p:spPr/>
        <p:txBody>
          <a:bodyPr/>
          <a:lstStyle>
            <a:lvl1pPr>
              <a:defRPr/>
            </a:lvl1pPr>
          </a:lstStyle>
          <a:p>
            <a:pPr>
              <a:defRPr/>
            </a:pPr>
            <a:endParaRPr lang="hu-HU"/>
          </a:p>
        </p:txBody>
      </p:sp>
      <p:sp>
        <p:nvSpPr>
          <p:cNvPr id="5" name="Dia számának helye 21"/>
          <p:cNvSpPr>
            <a:spLocks noGrp="1"/>
          </p:cNvSpPr>
          <p:nvPr>
            <p:ph type="sldNum" sz="quarter" idx="12"/>
          </p:nvPr>
        </p:nvSpPr>
        <p:spPr/>
        <p:txBody>
          <a:bodyPr/>
          <a:lstStyle>
            <a:lvl1pPr>
              <a:defRPr/>
            </a:lvl1pPr>
          </a:lstStyle>
          <a:p>
            <a:pPr>
              <a:defRPr/>
            </a:pPr>
            <a:fld id="{EB7C9164-1EEA-41E3-8C7C-5FA7A7685A30}" type="slidenum">
              <a:rPr lang="hu-HU"/>
              <a:pPr>
                <a:defRPr/>
              </a:pPr>
              <a:t>‹#›</a:t>
            </a:fld>
            <a:endParaRPr lang="hu-H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A4580873-E5BF-4E20-AF23-DE88DFF4F08B}"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9E2A524C-F176-47F5-9F7B-FB03BAB0075E}" type="slidenum">
              <a:rPr lang="hu-HU"/>
              <a:pPr>
                <a:defRPr/>
              </a:pPr>
              <a:t>‹#›</a:t>
            </a:fld>
            <a:endParaRPr lang="hu-H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4"/>
          <p:cNvSpPr>
            <a:spLocks noGrp="1"/>
          </p:cNvSpPr>
          <p:nvPr>
            <p:ph type="dt" sz="half" idx="10"/>
          </p:nvPr>
        </p:nvSpPr>
        <p:spPr/>
        <p:txBody>
          <a:bodyPr/>
          <a:lstStyle>
            <a:lvl1pPr>
              <a:defRPr/>
            </a:lvl1pPr>
          </a:lstStyle>
          <a:p>
            <a:pPr>
              <a:defRPr/>
            </a:pPr>
            <a:fld id="{26B8EB52-CF1B-4698-846B-7369832A2091}"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CDB79DDF-BA73-4094-A1A1-A9DD99CEFAF7}" type="slidenum">
              <a:rPr lang="hu-HU"/>
              <a:pPr>
                <a:defRPr/>
              </a:pPr>
              <a:t>‹#›</a:t>
            </a:fld>
            <a:endParaRPr lang="hu-H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pPr>
              <a:defRPr/>
            </a:pPr>
            <a:fld id="{3A5BD509-20A0-4A6E-8A9C-5AC7B8C9C7F0}"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A95FB919-60F4-48A5-B08F-5EB033424130}" type="slidenum">
              <a:rPr lang="hu-HU"/>
              <a:pPr>
                <a:defRPr/>
              </a:pPr>
              <a:t>‹#›</a:t>
            </a:fld>
            <a:endParaRPr lang="hu-H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4"/>
          <p:cNvSpPr>
            <a:spLocks noGrp="1"/>
          </p:cNvSpPr>
          <p:nvPr>
            <p:ph type="dt" sz="half" idx="10"/>
          </p:nvPr>
        </p:nvSpPr>
        <p:spPr/>
        <p:txBody>
          <a:bodyPr/>
          <a:lstStyle>
            <a:lvl1pPr>
              <a:defRPr/>
            </a:lvl1pPr>
          </a:lstStyle>
          <a:p>
            <a:pPr>
              <a:defRPr/>
            </a:pPr>
            <a:fld id="{1F101572-4553-4DAF-9ADE-A240EB4EDFD8}" type="datetime1">
              <a:rPr lang="hu-HU" smtClean="0"/>
              <a:t>2015.05.22.</a:t>
            </a:fld>
            <a:endParaRPr lang="hu-HU"/>
          </a:p>
        </p:txBody>
      </p:sp>
      <p:sp>
        <p:nvSpPr>
          <p:cNvPr id="8" name="Élőláb helye 5"/>
          <p:cNvSpPr>
            <a:spLocks noGrp="1"/>
          </p:cNvSpPr>
          <p:nvPr>
            <p:ph type="ftr" sz="quarter" idx="11"/>
          </p:nvPr>
        </p:nvSpPr>
        <p:spPr/>
        <p:txBody>
          <a:bodyPr/>
          <a:lstStyle>
            <a:lvl1pPr>
              <a:defRPr/>
            </a:lvl1pPr>
          </a:lstStyle>
          <a:p>
            <a:pPr>
              <a:defRPr/>
            </a:pPr>
            <a:endParaRPr lang="hu-HU"/>
          </a:p>
        </p:txBody>
      </p:sp>
      <p:sp>
        <p:nvSpPr>
          <p:cNvPr id="9" name="Dia számának helye 6"/>
          <p:cNvSpPr>
            <a:spLocks noGrp="1"/>
          </p:cNvSpPr>
          <p:nvPr>
            <p:ph type="sldNum" sz="quarter" idx="12"/>
          </p:nvPr>
        </p:nvSpPr>
        <p:spPr/>
        <p:txBody>
          <a:bodyPr/>
          <a:lstStyle>
            <a:lvl1pPr>
              <a:defRPr/>
            </a:lvl1pPr>
          </a:lstStyle>
          <a:p>
            <a:pPr>
              <a:defRPr/>
            </a:pPr>
            <a:fld id="{2B2A45B6-940A-4532-8193-3D31E7AFC7FB}" type="slidenum">
              <a:rPr lang="hu-HU"/>
              <a:pPr>
                <a:defRPr/>
              </a:pPr>
              <a:t>‹#›</a:t>
            </a:fld>
            <a:endParaRPr lang="hu-H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4"/>
          <p:cNvSpPr>
            <a:spLocks noGrp="1"/>
          </p:cNvSpPr>
          <p:nvPr>
            <p:ph type="dt" sz="half" idx="10"/>
          </p:nvPr>
        </p:nvSpPr>
        <p:spPr/>
        <p:txBody>
          <a:bodyPr/>
          <a:lstStyle>
            <a:lvl1pPr>
              <a:defRPr/>
            </a:lvl1pPr>
          </a:lstStyle>
          <a:p>
            <a:pPr>
              <a:defRPr/>
            </a:pPr>
            <a:fld id="{19E9EDDE-4651-4DCA-BFD3-DD331CD380D5}" type="datetime1">
              <a:rPr lang="hu-HU" smtClean="0"/>
              <a:t>2015.05.22.</a:t>
            </a:fld>
            <a:endParaRPr lang="hu-HU"/>
          </a:p>
        </p:txBody>
      </p:sp>
      <p:sp>
        <p:nvSpPr>
          <p:cNvPr id="4" name="Élőláb helye 5"/>
          <p:cNvSpPr>
            <a:spLocks noGrp="1"/>
          </p:cNvSpPr>
          <p:nvPr>
            <p:ph type="ftr" sz="quarter" idx="11"/>
          </p:nvPr>
        </p:nvSpPr>
        <p:spPr/>
        <p:txBody>
          <a:bodyPr/>
          <a:lstStyle>
            <a:lvl1pPr>
              <a:defRPr/>
            </a:lvl1pPr>
          </a:lstStyle>
          <a:p>
            <a:pPr>
              <a:defRPr/>
            </a:pPr>
            <a:endParaRPr lang="hu-HU"/>
          </a:p>
        </p:txBody>
      </p:sp>
      <p:sp>
        <p:nvSpPr>
          <p:cNvPr id="5" name="Dia számának helye 6"/>
          <p:cNvSpPr>
            <a:spLocks noGrp="1"/>
          </p:cNvSpPr>
          <p:nvPr>
            <p:ph type="sldNum" sz="quarter" idx="12"/>
          </p:nvPr>
        </p:nvSpPr>
        <p:spPr/>
        <p:txBody>
          <a:bodyPr/>
          <a:lstStyle>
            <a:lvl1pPr>
              <a:defRPr/>
            </a:lvl1pPr>
          </a:lstStyle>
          <a:p>
            <a:pPr>
              <a:defRPr/>
            </a:pPr>
            <a:fld id="{CDF36D74-E77D-4774-B966-AC08ADEAD03B}" type="slidenum">
              <a:rPr lang="hu-HU"/>
              <a:pPr>
                <a:defRPr/>
              </a:pPr>
              <a:t>‹#›</a:t>
            </a:fld>
            <a:endParaRPr lang="hu-H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4"/>
          <p:cNvSpPr>
            <a:spLocks noGrp="1"/>
          </p:cNvSpPr>
          <p:nvPr>
            <p:ph type="dt" sz="half" idx="10"/>
          </p:nvPr>
        </p:nvSpPr>
        <p:spPr/>
        <p:txBody>
          <a:bodyPr/>
          <a:lstStyle>
            <a:lvl1pPr>
              <a:defRPr/>
            </a:lvl1pPr>
          </a:lstStyle>
          <a:p>
            <a:pPr>
              <a:defRPr/>
            </a:pPr>
            <a:fld id="{EF0782B7-9A43-454A-B814-055F45408B87}" type="datetime1">
              <a:rPr lang="hu-HU" smtClean="0"/>
              <a:t>2015.05.22.</a:t>
            </a:fld>
            <a:endParaRPr lang="hu-HU"/>
          </a:p>
        </p:txBody>
      </p:sp>
      <p:sp>
        <p:nvSpPr>
          <p:cNvPr id="3" name="Élőláb helye 5"/>
          <p:cNvSpPr>
            <a:spLocks noGrp="1"/>
          </p:cNvSpPr>
          <p:nvPr>
            <p:ph type="ftr" sz="quarter" idx="11"/>
          </p:nvPr>
        </p:nvSpPr>
        <p:spPr/>
        <p:txBody>
          <a:bodyPr/>
          <a:lstStyle>
            <a:lvl1pPr>
              <a:defRPr/>
            </a:lvl1pPr>
          </a:lstStyle>
          <a:p>
            <a:pPr>
              <a:defRPr/>
            </a:pPr>
            <a:endParaRPr lang="hu-HU"/>
          </a:p>
        </p:txBody>
      </p:sp>
      <p:sp>
        <p:nvSpPr>
          <p:cNvPr id="4" name="Dia számának helye 6"/>
          <p:cNvSpPr>
            <a:spLocks noGrp="1"/>
          </p:cNvSpPr>
          <p:nvPr>
            <p:ph type="sldNum" sz="quarter" idx="12"/>
          </p:nvPr>
        </p:nvSpPr>
        <p:spPr/>
        <p:txBody>
          <a:bodyPr/>
          <a:lstStyle>
            <a:lvl1pPr>
              <a:defRPr/>
            </a:lvl1pPr>
          </a:lstStyle>
          <a:p>
            <a:pPr>
              <a:defRPr/>
            </a:pPr>
            <a:fld id="{3EFA1E0E-4391-4543-B489-D80B9F7B4D21}" type="slidenum">
              <a:rPr lang="hu-HU"/>
              <a:pPr>
                <a:defRPr/>
              </a:pPr>
              <a:t>‹#›</a:t>
            </a:fld>
            <a:endParaRPr lang="hu-H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fld id="{6C8723DD-DD0A-40A9-9E4B-08D49581BF37}"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90BF3A7E-840F-4611-8AE2-1BFD7CA6DB5F}" type="slidenum">
              <a:rPr lang="hu-HU"/>
              <a:pPr>
                <a:defRPr/>
              </a:pPr>
              <a:t>‹#›</a:t>
            </a:fld>
            <a:endParaRPr lang="hu-H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fld id="{DFB37FE6-A405-4438-8C48-3CA4D92607CD}"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CDF5121C-2F8D-468C-B8A6-A9E4D82122EF}" type="slidenum">
              <a:rPr lang="hu-HU"/>
              <a:pPr>
                <a:defRPr/>
              </a:pPr>
              <a:t>‹#›</a:t>
            </a:fld>
            <a:endParaRPr lang="hu-H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B19987D4-05C6-4650-BBDC-3831EF14EE80}"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0253BFC4-9019-4BF1-97D7-6C483230994A}" type="slidenum">
              <a:rPr lang="hu-HU"/>
              <a:pPr>
                <a:defRPr/>
              </a:pPr>
              <a:t>‹#›</a:t>
            </a:fld>
            <a:endParaRPr lang="hu-H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D0B8D4FB-6802-4BE5-9308-F581986845BF}"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C379408B-9F5A-47EA-A237-2D5E3972FE56}"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pPr>
              <a:defRPr/>
            </a:pPr>
            <a:fld id="{93125148-0916-45A8-BEB2-2AB2F01DE231}" type="datetime1">
              <a:rPr lang="hu-HU" smtClean="0"/>
              <a:t>2015.05.22.</a:t>
            </a:fld>
            <a:endParaRPr lang="hu-HU"/>
          </a:p>
        </p:txBody>
      </p:sp>
      <p:sp>
        <p:nvSpPr>
          <p:cNvPr id="3" name="Élőláb helye 9"/>
          <p:cNvSpPr>
            <a:spLocks noGrp="1"/>
          </p:cNvSpPr>
          <p:nvPr>
            <p:ph type="ftr" sz="quarter" idx="11"/>
          </p:nvPr>
        </p:nvSpPr>
        <p:spPr/>
        <p:txBody>
          <a:bodyPr/>
          <a:lstStyle>
            <a:lvl1pPr>
              <a:defRPr/>
            </a:lvl1pPr>
          </a:lstStyle>
          <a:p>
            <a:pPr>
              <a:defRPr/>
            </a:pPr>
            <a:endParaRPr lang="hu-HU"/>
          </a:p>
        </p:txBody>
      </p:sp>
      <p:sp>
        <p:nvSpPr>
          <p:cNvPr id="4" name="Dia számának helye 21"/>
          <p:cNvSpPr>
            <a:spLocks noGrp="1"/>
          </p:cNvSpPr>
          <p:nvPr>
            <p:ph type="sldNum" sz="quarter" idx="12"/>
          </p:nvPr>
        </p:nvSpPr>
        <p:spPr/>
        <p:txBody>
          <a:bodyPr/>
          <a:lstStyle>
            <a:lvl1pPr>
              <a:defRPr/>
            </a:lvl1pPr>
          </a:lstStyle>
          <a:p>
            <a:pPr>
              <a:defRPr/>
            </a:pPr>
            <a:fld id="{E2932086-5917-4715-A3E7-7848508F6024}" type="slidenum">
              <a:rPr lang="hu-HU"/>
              <a:pPr>
                <a:defRPr/>
              </a:pPr>
              <a:t>‹#›</a:t>
            </a:fld>
            <a:endParaRPr lang="hu-H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4"/>
          <p:cNvSpPr>
            <a:spLocks noGrp="1"/>
          </p:cNvSpPr>
          <p:nvPr>
            <p:ph type="dt" sz="half" idx="10"/>
          </p:nvPr>
        </p:nvSpPr>
        <p:spPr/>
        <p:txBody>
          <a:bodyPr/>
          <a:lstStyle>
            <a:lvl1pPr>
              <a:defRPr/>
            </a:lvl1pPr>
          </a:lstStyle>
          <a:p>
            <a:pPr>
              <a:defRPr/>
            </a:pPr>
            <a:fld id="{7DD01EE7-0A9E-495B-9EB0-5DBAE276A91C}"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56B05C6F-5B85-432F-AEB1-81851B59679C}" type="slidenum">
              <a:rPr lang="hu-HU"/>
              <a:pPr>
                <a:defRPr/>
              </a:pPr>
              <a:t>‹#›</a:t>
            </a:fld>
            <a:endParaRPr lang="hu-H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C2858801-157E-4B1E-8168-DE06E5276EBA}"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4F835BB3-3707-4EF3-ACF5-9ADA6D2C0974}" type="slidenum">
              <a:rPr lang="hu-HU"/>
              <a:pPr>
                <a:defRPr/>
              </a:pPr>
              <a:t>‹#›</a:t>
            </a:fld>
            <a:endParaRPr lang="hu-H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4"/>
          <p:cNvSpPr>
            <a:spLocks noGrp="1"/>
          </p:cNvSpPr>
          <p:nvPr>
            <p:ph type="dt" sz="half" idx="10"/>
          </p:nvPr>
        </p:nvSpPr>
        <p:spPr/>
        <p:txBody>
          <a:bodyPr/>
          <a:lstStyle>
            <a:lvl1pPr>
              <a:defRPr/>
            </a:lvl1pPr>
          </a:lstStyle>
          <a:p>
            <a:pPr>
              <a:defRPr/>
            </a:pPr>
            <a:fld id="{58D5ADCD-E17C-4BE3-B0D8-1DD14370C6BE}"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00AAA18A-8B6B-46A1-899F-08B665B78B72}" type="slidenum">
              <a:rPr lang="hu-HU"/>
              <a:pPr>
                <a:defRPr/>
              </a:pPr>
              <a:t>‹#›</a:t>
            </a:fld>
            <a:endParaRPr lang="hu-H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435100"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5260975" y="1447800"/>
            <a:ext cx="3673475"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pPr>
              <a:defRPr/>
            </a:pPr>
            <a:fld id="{4CAA3CF8-E1B6-4E2A-9A87-0648116868AC}"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F2CACB30-8327-436A-8396-32337F8ADF83}" type="slidenum">
              <a:rPr lang="hu-HU"/>
              <a:pPr>
                <a:defRPr/>
              </a:pPr>
              <a:t>‹#›</a:t>
            </a:fld>
            <a:endParaRPr lang="hu-H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4"/>
          <p:cNvSpPr>
            <a:spLocks noGrp="1"/>
          </p:cNvSpPr>
          <p:nvPr>
            <p:ph type="dt" sz="half" idx="10"/>
          </p:nvPr>
        </p:nvSpPr>
        <p:spPr/>
        <p:txBody>
          <a:bodyPr/>
          <a:lstStyle>
            <a:lvl1pPr>
              <a:defRPr/>
            </a:lvl1pPr>
          </a:lstStyle>
          <a:p>
            <a:pPr>
              <a:defRPr/>
            </a:pPr>
            <a:fld id="{4E48D0FD-1808-4B42-AF07-1F38F82E8618}" type="datetime1">
              <a:rPr lang="hu-HU" smtClean="0"/>
              <a:t>2015.05.22.</a:t>
            </a:fld>
            <a:endParaRPr lang="hu-HU"/>
          </a:p>
        </p:txBody>
      </p:sp>
      <p:sp>
        <p:nvSpPr>
          <p:cNvPr id="8" name="Élőláb helye 5"/>
          <p:cNvSpPr>
            <a:spLocks noGrp="1"/>
          </p:cNvSpPr>
          <p:nvPr>
            <p:ph type="ftr" sz="quarter" idx="11"/>
          </p:nvPr>
        </p:nvSpPr>
        <p:spPr/>
        <p:txBody>
          <a:bodyPr/>
          <a:lstStyle>
            <a:lvl1pPr>
              <a:defRPr/>
            </a:lvl1pPr>
          </a:lstStyle>
          <a:p>
            <a:pPr>
              <a:defRPr/>
            </a:pPr>
            <a:endParaRPr lang="hu-HU"/>
          </a:p>
        </p:txBody>
      </p:sp>
      <p:sp>
        <p:nvSpPr>
          <p:cNvPr id="9" name="Dia számának helye 6"/>
          <p:cNvSpPr>
            <a:spLocks noGrp="1"/>
          </p:cNvSpPr>
          <p:nvPr>
            <p:ph type="sldNum" sz="quarter" idx="12"/>
          </p:nvPr>
        </p:nvSpPr>
        <p:spPr/>
        <p:txBody>
          <a:bodyPr/>
          <a:lstStyle>
            <a:lvl1pPr>
              <a:defRPr/>
            </a:lvl1pPr>
          </a:lstStyle>
          <a:p>
            <a:pPr>
              <a:defRPr/>
            </a:pPr>
            <a:fld id="{CE1F34FA-162F-4365-B6D0-6ED861AE0860}" type="slidenum">
              <a:rPr lang="hu-HU"/>
              <a:pPr>
                <a:defRPr/>
              </a:pPr>
              <a:t>‹#›</a:t>
            </a:fld>
            <a:endParaRPr lang="hu-H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4"/>
          <p:cNvSpPr>
            <a:spLocks noGrp="1"/>
          </p:cNvSpPr>
          <p:nvPr>
            <p:ph type="dt" sz="half" idx="10"/>
          </p:nvPr>
        </p:nvSpPr>
        <p:spPr/>
        <p:txBody>
          <a:bodyPr/>
          <a:lstStyle>
            <a:lvl1pPr>
              <a:defRPr/>
            </a:lvl1pPr>
          </a:lstStyle>
          <a:p>
            <a:pPr>
              <a:defRPr/>
            </a:pPr>
            <a:fld id="{385A57A2-7568-4EE5-9B3A-D0D72DB90C62}" type="datetime1">
              <a:rPr lang="hu-HU" smtClean="0"/>
              <a:t>2015.05.22.</a:t>
            </a:fld>
            <a:endParaRPr lang="hu-HU"/>
          </a:p>
        </p:txBody>
      </p:sp>
      <p:sp>
        <p:nvSpPr>
          <p:cNvPr id="4" name="Élőláb helye 5"/>
          <p:cNvSpPr>
            <a:spLocks noGrp="1"/>
          </p:cNvSpPr>
          <p:nvPr>
            <p:ph type="ftr" sz="quarter" idx="11"/>
          </p:nvPr>
        </p:nvSpPr>
        <p:spPr/>
        <p:txBody>
          <a:bodyPr/>
          <a:lstStyle>
            <a:lvl1pPr>
              <a:defRPr/>
            </a:lvl1pPr>
          </a:lstStyle>
          <a:p>
            <a:pPr>
              <a:defRPr/>
            </a:pPr>
            <a:endParaRPr lang="hu-HU"/>
          </a:p>
        </p:txBody>
      </p:sp>
      <p:sp>
        <p:nvSpPr>
          <p:cNvPr id="5" name="Dia számának helye 6"/>
          <p:cNvSpPr>
            <a:spLocks noGrp="1"/>
          </p:cNvSpPr>
          <p:nvPr>
            <p:ph type="sldNum" sz="quarter" idx="12"/>
          </p:nvPr>
        </p:nvSpPr>
        <p:spPr/>
        <p:txBody>
          <a:bodyPr/>
          <a:lstStyle>
            <a:lvl1pPr>
              <a:defRPr/>
            </a:lvl1pPr>
          </a:lstStyle>
          <a:p>
            <a:pPr>
              <a:defRPr/>
            </a:pPr>
            <a:fld id="{03024206-1A35-4EEA-A95F-A405F7FFDD47}" type="slidenum">
              <a:rPr lang="hu-HU"/>
              <a:pPr>
                <a:defRPr/>
              </a:pPr>
              <a:t>‹#›</a:t>
            </a:fld>
            <a:endParaRPr lang="hu-H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4"/>
          <p:cNvSpPr>
            <a:spLocks noGrp="1"/>
          </p:cNvSpPr>
          <p:nvPr>
            <p:ph type="dt" sz="half" idx="10"/>
          </p:nvPr>
        </p:nvSpPr>
        <p:spPr/>
        <p:txBody>
          <a:bodyPr/>
          <a:lstStyle>
            <a:lvl1pPr>
              <a:defRPr/>
            </a:lvl1pPr>
          </a:lstStyle>
          <a:p>
            <a:pPr>
              <a:defRPr/>
            </a:pPr>
            <a:fld id="{BF426DA9-20CA-40CA-96B4-126050AE1F94}" type="datetime1">
              <a:rPr lang="hu-HU" smtClean="0"/>
              <a:t>2015.05.22.</a:t>
            </a:fld>
            <a:endParaRPr lang="hu-HU"/>
          </a:p>
        </p:txBody>
      </p:sp>
      <p:sp>
        <p:nvSpPr>
          <p:cNvPr id="3" name="Élőláb helye 5"/>
          <p:cNvSpPr>
            <a:spLocks noGrp="1"/>
          </p:cNvSpPr>
          <p:nvPr>
            <p:ph type="ftr" sz="quarter" idx="11"/>
          </p:nvPr>
        </p:nvSpPr>
        <p:spPr/>
        <p:txBody>
          <a:bodyPr/>
          <a:lstStyle>
            <a:lvl1pPr>
              <a:defRPr/>
            </a:lvl1pPr>
          </a:lstStyle>
          <a:p>
            <a:pPr>
              <a:defRPr/>
            </a:pPr>
            <a:endParaRPr lang="hu-HU"/>
          </a:p>
        </p:txBody>
      </p:sp>
      <p:sp>
        <p:nvSpPr>
          <p:cNvPr id="4" name="Dia számának helye 6"/>
          <p:cNvSpPr>
            <a:spLocks noGrp="1"/>
          </p:cNvSpPr>
          <p:nvPr>
            <p:ph type="sldNum" sz="quarter" idx="12"/>
          </p:nvPr>
        </p:nvSpPr>
        <p:spPr/>
        <p:txBody>
          <a:bodyPr/>
          <a:lstStyle>
            <a:lvl1pPr>
              <a:defRPr/>
            </a:lvl1pPr>
          </a:lstStyle>
          <a:p>
            <a:pPr>
              <a:defRPr/>
            </a:pPr>
            <a:fld id="{0B29519A-0D72-4CF4-A24D-F2223341A992}" type="slidenum">
              <a:rPr lang="hu-HU"/>
              <a:pPr>
                <a:defRPr/>
              </a:pPr>
              <a:t>‹#›</a:t>
            </a:fld>
            <a:endParaRPr lang="hu-H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fld id="{C62AC17A-66B2-4365-BBB5-2E2B6898259B}"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EE845661-4B92-4023-85A8-B3FDA41A2875}" type="slidenum">
              <a:rPr lang="hu-HU"/>
              <a:pPr>
                <a:defRPr/>
              </a:pPr>
              <a:t>‹#›</a:t>
            </a:fld>
            <a:endParaRPr lang="hu-H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fld id="{7704A729-11DD-4349-AD86-ED779C7E9EB6}" type="datetime1">
              <a:rPr lang="hu-HU" smtClean="0"/>
              <a:t>2015.05.22.</a:t>
            </a:fld>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287E3BF6-4808-4F01-BBA6-AF008C33534C}" type="slidenum">
              <a:rPr lang="hu-HU"/>
              <a:pPr>
                <a:defRPr/>
              </a:pPr>
              <a:t>‹#›</a:t>
            </a:fld>
            <a:endParaRPr lang="hu-H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91C68B71-FC30-431B-BCC7-58961F9CE69A}"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1CD0B24C-B07A-4B77-B949-AB49FCCC804A}"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23"/>
          <p:cNvSpPr>
            <a:spLocks noGrp="1"/>
          </p:cNvSpPr>
          <p:nvPr>
            <p:ph type="dt" sz="half" idx="10"/>
          </p:nvPr>
        </p:nvSpPr>
        <p:spPr/>
        <p:txBody>
          <a:bodyPr/>
          <a:lstStyle>
            <a:lvl1pPr>
              <a:defRPr/>
            </a:lvl1pPr>
          </a:lstStyle>
          <a:p>
            <a:pPr>
              <a:defRPr/>
            </a:pPr>
            <a:fld id="{698D7289-51D4-458B-B30E-C51DDB897C4E}" type="datetime1">
              <a:rPr lang="hu-HU" smtClean="0"/>
              <a:t>2015.05.22.</a:t>
            </a:fld>
            <a:endParaRPr lang="hu-HU"/>
          </a:p>
        </p:txBody>
      </p:sp>
      <p:sp>
        <p:nvSpPr>
          <p:cNvPr id="6" name="Élőláb helye 9"/>
          <p:cNvSpPr>
            <a:spLocks noGrp="1"/>
          </p:cNvSpPr>
          <p:nvPr>
            <p:ph type="ftr" sz="quarter" idx="11"/>
          </p:nvPr>
        </p:nvSpPr>
        <p:spPr/>
        <p:txBody>
          <a:bodyPr/>
          <a:lstStyle>
            <a:lvl1pPr>
              <a:defRPr/>
            </a:lvl1pPr>
          </a:lstStyle>
          <a:p>
            <a:pPr>
              <a:defRPr/>
            </a:pPr>
            <a:endParaRPr lang="hu-HU"/>
          </a:p>
        </p:txBody>
      </p:sp>
      <p:sp>
        <p:nvSpPr>
          <p:cNvPr id="7" name="Dia számának helye 21"/>
          <p:cNvSpPr>
            <a:spLocks noGrp="1"/>
          </p:cNvSpPr>
          <p:nvPr>
            <p:ph type="sldNum" sz="quarter" idx="12"/>
          </p:nvPr>
        </p:nvSpPr>
        <p:spPr/>
        <p:txBody>
          <a:bodyPr/>
          <a:lstStyle>
            <a:lvl1pPr>
              <a:defRPr/>
            </a:lvl1pPr>
          </a:lstStyle>
          <a:p>
            <a:pPr>
              <a:defRPr/>
            </a:pPr>
            <a:fld id="{11FE30CE-FB91-4B72-9788-97F5DD7B164E}" type="slidenum">
              <a:rPr lang="hu-HU"/>
              <a:pPr>
                <a:defRPr/>
              </a:pPr>
              <a:t>‹#›</a:t>
            </a:fld>
            <a:endParaRPr lang="hu-H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7059613" y="274638"/>
            <a:ext cx="1874837" cy="597376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435100" y="274638"/>
            <a:ext cx="5472113" cy="59737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4"/>
          <p:cNvSpPr>
            <a:spLocks noGrp="1"/>
          </p:cNvSpPr>
          <p:nvPr>
            <p:ph type="dt" sz="half" idx="10"/>
          </p:nvPr>
        </p:nvSpPr>
        <p:spPr/>
        <p:txBody>
          <a:bodyPr/>
          <a:lstStyle>
            <a:lvl1pPr>
              <a:defRPr/>
            </a:lvl1pPr>
          </a:lstStyle>
          <a:p>
            <a:pPr>
              <a:defRPr/>
            </a:pPr>
            <a:fld id="{1E63E309-D8F1-41B6-80D6-EEC30F72E149}" type="datetime1">
              <a:rPr lang="hu-HU" smtClean="0"/>
              <a:t>2015.05.22.</a:t>
            </a:fld>
            <a:endParaRPr lang="hu-HU"/>
          </a:p>
        </p:txBody>
      </p:sp>
      <p:sp>
        <p:nvSpPr>
          <p:cNvPr id="5" name="Élőláb helye 5"/>
          <p:cNvSpPr>
            <a:spLocks noGrp="1"/>
          </p:cNvSpPr>
          <p:nvPr>
            <p:ph type="ftr" sz="quarter" idx="11"/>
          </p:nvPr>
        </p:nvSpPr>
        <p:spPr/>
        <p:txBody>
          <a:bodyPr/>
          <a:lstStyle>
            <a:lvl1pPr>
              <a:defRPr/>
            </a:lvl1pPr>
          </a:lstStyle>
          <a:p>
            <a:pPr>
              <a:defRPr/>
            </a:pPr>
            <a:endParaRPr lang="hu-HU"/>
          </a:p>
        </p:txBody>
      </p:sp>
      <p:sp>
        <p:nvSpPr>
          <p:cNvPr id="6" name="Dia számának helye 6"/>
          <p:cNvSpPr>
            <a:spLocks noGrp="1"/>
          </p:cNvSpPr>
          <p:nvPr>
            <p:ph type="sldNum" sz="quarter" idx="12"/>
          </p:nvPr>
        </p:nvSpPr>
        <p:spPr/>
        <p:txBody>
          <a:bodyPr/>
          <a:lstStyle>
            <a:lvl1pPr>
              <a:defRPr/>
            </a:lvl1pPr>
          </a:lstStyle>
          <a:p>
            <a:pPr>
              <a:defRPr/>
            </a:pPr>
            <a:fld id="{9974EBFD-288B-4CEE-ACD1-FB445C7E6D73}"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23"/>
          <p:cNvSpPr>
            <a:spLocks noGrp="1"/>
          </p:cNvSpPr>
          <p:nvPr>
            <p:ph type="dt" sz="half" idx="10"/>
          </p:nvPr>
        </p:nvSpPr>
        <p:spPr/>
        <p:txBody>
          <a:bodyPr/>
          <a:lstStyle>
            <a:lvl1pPr>
              <a:defRPr/>
            </a:lvl1pPr>
          </a:lstStyle>
          <a:p>
            <a:pPr>
              <a:defRPr/>
            </a:pPr>
            <a:fld id="{658713E3-73DB-4866-8CA8-385E81702694}" type="datetime1">
              <a:rPr lang="hu-HU" smtClean="0"/>
              <a:t>2015.05.22.</a:t>
            </a:fld>
            <a:endParaRPr lang="hu-HU"/>
          </a:p>
        </p:txBody>
      </p:sp>
      <p:sp>
        <p:nvSpPr>
          <p:cNvPr id="6" name="Élőláb helye 9"/>
          <p:cNvSpPr>
            <a:spLocks noGrp="1"/>
          </p:cNvSpPr>
          <p:nvPr>
            <p:ph type="ftr" sz="quarter" idx="11"/>
          </p:nvPr>
        </p:nvSpPr>
        <p:spPr/>
        <p:txBody>
          <a:bodyPr/>
          <a:lstStyle>
            <a:lvl1pPr>
              <a:defRPr/>
            </a:lvl1pPr>
          </a:lstStyle>
          <a:p>
            <a:pPr>
              <a:defRPr/>
            </a:pPr>
            <a:endParaRPr lang="hu-HU"/>
          </a:p>
        </p:txBody>
      </p:sp>
      <p:sp>
        <p:nvSpPr>
          <p:cNvPr id="7" name="Dia számának helye 21"/>
          <p:cNvSpPr>
            <a:spLocks noGrp="1"/>
          </p:cNvSpPr>
          <p:nvPr>
            <p:ph type="sldNum" sz="quarter" idx="12"/>
          </p:nvPr>
        </p:nvSpPr>
        <p:spPr/>
        <p:txBody>
          <a:bodyPr/>
          <a:lstStyle>
            <a:lvl1pPr>
              <a:defRPr/>
            </a:lvl1pPr>
          </a:lstStyle>
          <a:p>
            <a:pPr>
              <a:defRPr/>
            </a:pPr>
            <a:fld id="{FA1FAFA3-E040-40CB-892B-43FFC0186720}"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 name="Kör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Ellipszis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Fánk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Téglalap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32"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1033"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charset="0"/>
              </a:defRPr>
            </a:lvl1pPr>
            <a:extLst/>
          </a:lstStyle>
          <a:p>
            <a:pPr>
              <a:defRPr/>
            </a:pPr>
            <a:fld id="{B609ADAD-64E6-404A-9F63-93AB9264A000}" type="datetime1">
              <a:rPr lang="hu-HU" smtClean="0"/>
              <a:t>2015.05.22.</a:t>
            </a:fld>
            <a:endParaRPr lang="hu-HU"/>
          </a:p>
        </p:txBody>
      </p:sp>
      <p:sp>
        <p:nvSpPr>
          <p:cNvPr id="10" name="Élőláb hely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charset="0"/>
              </a:defRPr>
            </a:lvl1pPr>
            <a:extLst/>
          </a:lstStyle>
          <a:p>
            <a:pPr>
              <a:defRPr/>
            </a:pPr>
            <a:endParaRPr lang="hu-HU"/>
          </a:p>
        </p:txBody>
      </p:sp>
      <p:sp>
        <p:nvSpPr>
          <p:cNvPr id="22" name="Dia számának helye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defRPr>
            </a:lvl1pPr>
            <a:extLst/>
          </a:lstStyle>
          <a:p>
            <a:pPr>
              <a:defRPr/>
            </a:pPr>
            <a:fld id="{E68F27CA-DF2C-4F93-A818-2235E3A9B0EF}" type="slidenum">
              <a:rPr lang="hu-HU"/>
              <a:pPr>
                <a:defRPr/>
              </a:pPr>
              <a:t>‹#›</a:t>
            </a:fld>
            <a:endParaRPr lang="hu-HU"/>
          </a:p>
        </p:txBody>
      </p:sp>
      <p:sp>
        <p:nvSpPr>
          <p:cNvPr id="15" name="Téglalap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 id="2147483658" r:id="rId12"/>
    <p:sldLayoutId id="2147483657" r:id="rId13"/>
    <p:sldLayoutId id="2147483656" r:id="rId14"/>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Kör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Ellipszis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Fánk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Téglalap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5" name="Téglalap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3" name="Ellipszis 12"/>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14" name="Ellipszis 13"/>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16397"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16398"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6" name="Dátum helye 6"/>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78588082-D84A-4E02-BDED-5D85AE0F914B}" type="datetime1">
              <a:rPr lang="hu-HU" smtClean="0"/>
              <a:t>2015.05.22.</a:t>
            </a:fld>
            <a:endParaRPr lang="hu-HU"/>
          </a:p>
        </p:txBody>
      </p:sp>
      <p:sp>
        <p:nvSpPr>
          <p:cNvPr id="17" name="Élőláb helye 19"/>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18" name="Dia számának helye 9"/>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26B76C95-40F3-4F67-B133-508C4C4FBD39}"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80"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70"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 name="Téglalap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4" name="Téglalap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6" name="Ellipszis 1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17" name="Ellipszis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28680"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28681"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8" name="Dátum helye 3"/>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CD28E13F-28FE-4037-A622-851EE065E5D0}" type="datetime1">
              <a:rPr lang="hu-HU" smtClean="0"/>
              <a:t>2015.05.22.</a:t>
            </a:fld>
            <a:endParaRPr lang="hu-HU"/>
          </a:p>
        </p:txBody>
      </p:sp>
      <p:sp>
        <p:nvSpPr>
          <p:cNvPr id="19" name="Élőláb helye 4"/>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20" name="Dia számának helye 5"/>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1F879131-027B-47FA-896F-3721C6CC3967}"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91" r:id="rId1"/>
    <p:sldLayoutId id="2147483690" r:id="rId2"/>
    <p:sldLayoutId id="2147483689"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62"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40963"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3" name="Dátum helye 6"/>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B60B364B-884B-4A84-8A3F-387EFAD559B9}" type="datetime1">
              <a:rPr lang="hu-HU" smtClean="0"/>
              <a:t>2015.05.22.</a:t>
            </a:fld>
            <a:endParaRPr lang="hu-HU"/>
          </a:p>
        </p:txBody>
      </p:sp>
      <p:sp>
        <p:nvSpPr>
          <p:cNvPr id="14" name="Élőláb helye 7"/>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16" name="Dia számának helye 8"/>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1180DFAB-ED0F-4AC2-A6A7-C464749D6F45}"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02" r:id="rId1"/>
    <p:sldLayoutId id="2147483701" r:id="rId2"/>
    <p:sldLayoutId id="2147483700" r:id="rId3"/>
    <p:sldLayoutId id="2147483699" r:id="rId4"/>
    <p:sldLayoutId id="2147483698" r:id="rId5"/>
    <p:sldLayoutId id="2147483697" r:id="rId6"/>
    <p:sldLayoutId id="2147483696" r:id="rId7"/>
    <p:sldLayoutId id="2147483695" r:id="rId8"/>
    <p:sldLayoutId id="2147483694" r:id="rId9"/>
    <p:sldLayoutId id="2147483693" r:id="rId10"/>
    <p:sldLayoutId id="2147483692"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 name="Téglalap 12"/>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4" name="Téglalap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3252"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53253"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6" name="Dátum helye 1"/>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9528DC11-A7D6-43DE-BBFD-38836063F429}" type="datetime1">
              <a:rPr lang="hu-HU" smtClean="0"/>
              <a:t>2015.05.22.</a:t>
            </a:fld>
            <a:endParaRPr lang="hu-HU"/>
          </a:p>
        </p:txBody>
      </p:sp>
      <p:sp>
        <p:nvSpPr>
          <p:cNvPr id="17" name="Élőláb helye 2"/>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18" name="Dia számának helye 3"/>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B6483A55-DFA7-401F-93B6-D49F64760F08}"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13" r:id="rId1"/>
    <p:sldLayoutId id="2147483712" r:id="rId2"/>
    <p:sldLayoutId id="2147483711" r:id="rId3"/>
    <p:sldLayoutId id="2147483710" r:id="rId4"/>
    <p:sldLayoutId id="2147483709" r:id="rId5"/>
    <p:sldLayoutId id="2147483708" r:id="rId6"/>
    <p:sldLayoutId id="2147483707" r:id="rId7"/>
    <p:sldLayoutId id="2147483706" r:id="rId8"/>
    <p:sldLayoutId id="2147483705" r:id="rId9"/>
    <p:sldLayoutId id="2147483704" r:id="rId10"/>
    <p:sldLayoutId id="2147483703"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5538"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65539"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3" name="Dátum helye 4"/>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B7B08E9A-D58C-4AC6-843A-D8E4A95D4713}" type="datetime1">
              <a:rPr lang="hu-HU" smtClean="0"/>
              <a:t>2015.05.22.</a:t>
            </a:fld>
            <a:endParaRPr lang="hu-HU"/>
          </a:p>
        </p:txBody>
      </p:sp>
      <p:sp>
        <p:nvSpPr>
          <p:cNvPr id="14" name="Élőláb helye 5"/>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16" name="Dia számának helye 6"/>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B298CF9D-A0CD-4AE0-9BAA-BC24AAB015DF}"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24" r:id="rId1"/>
    <p:sldLayoutId id="2147483723" r:id="rId2"/>
    <p:sldLayoutId id="2147483722" r:id="rId3"/>
    <p:sldLayoutId id="2147483721" r:id="rId4"/>
    <p:sldLayoutId id="2147483720" r:id="rId5"/>
    <p:sldLayoutId id="2147483719" r:id="rId6"/>
    <p:sldLayoutId id="2147483718" r:id="rId7"/>
    <p:sldLayoutId id="2147483717" r:id="rId8"/>
    <p:sldLayoutId id="2147483716" r:id="rId9"/>
    <p:sldLayoutId id="2147483715" r:id="rId10"/>
    <p:sldLayoutId id="2147483714"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 name="Téglalap 12"/>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14" name="Folyamatábra: Feldolgozás 13"/>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6" name="Folyamatábra: Feldolgozás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7831" name="Cím hely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endParaRPr lang="en-US" smtClean="0"/>
          </a:p>
        </p:txBody>
      </p:sp>
      <p:sp>
        <p:nvSpPr>
          <p:cNvPr id="77832" name="Szöveg hely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7" name="Dátum helye 4"/>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latin typeface="Arial" charset="0"/>
              </a:defRPr>
            </a:lvl1pPr>
            <a:extLst/>
          </a:lstStyle>
          <a:p>
            <a:pPr>
              <a:defRPr/>
            </a:pPr>
            <a:fld id="{DDDF92B3-8513-4FB5-88F6-ED83FE9454A4}" type="datetime1">
              <a:rPr lang="hu-HU" smtClean="0"/>
              <a:t>2015.05.22.</a:t>
            </a:fld>
            <a:endParaRPr lang="hu-HU"/>
          </a:p>
        </p:txBody>
      </p:sp>
      <p:sp>
        <p:nvSpPr>
          <p:cNvPr id="18" name="Élőláb helye 5"/>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latin typeface="Arial" charset="0"/>
              </a:defRPr>
            </a:lvl1pPr>
            <a:extLst/>
          </a:lstStyle>
          <a:p>
            <a:pPr>
              <a:defRPr/>
            </a:pPr>
            <a:endParaRPr lang="hu-HU"/>
          </a:p>
        </p:txBody>
      </p:sp>
      <p:sp>
        <p:nvSpPr>
          <p:cNvPr id="19" name="Dia számának helye 6"/>
          <p:cNvSpPr>
            <a:spLocks noGrp="1"/>
          </p:cNvSpPr>
          <p:nvPr>
            <p:ph type="sldNum" sz="quarter" idx="4"/>
          </p:nvPr>
        </p:nvSpPr>
        <p:spPr>
          <a:xfrm>
            <a:off x="8613775" y="6305550"/>
            <a:ext cx="457200" cy="476250"/>
          </a:xfrm>
          <a:prstGeom prst="rect">
            <a:avLst/>
          </a:prstGeom>
        </p:spPr>
        <p:txBody>
          <a:bodyPr anchor="b"/>
          <a:lstStyle>
            <a:lvl1pPr algn="ctr">
              <a:defRPr sz="1200">
                <a:solidFill>
                  <a:schemeClr val="bg2">
                    <a:shade val="50000"/>
                    <a:satMod val="200000"/>
                  </a:schemeClr>
                </a:solidFill>
                <a:latin typeface="Arial" charset="0"/>
              </a:defRPr>
            </a:lvl1pPr>
            <a:extLst/>
          </a:lstStyle>
          <a:p>
            <a:pPr>
              <a:defRPr/>
            </a:pPr>
            <a:fld id="{43D1A998-C5B1-4418-98B4-E7D768E2C03C}"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35" r:id="rId1"/>
    <p:sldLayoutId id="2147483734" r:id="rId2"/>
    <p:sldLayoutId id="2147483733" r:id="rId3"/>
    <p:sldLayoutId id="2147483732" r:id="rId4"/>
    <p:sldLayoutId id="2147483731" r:id="rId5"/>
    <p:sldLayoutId id="2147483730" r:id="rId6"/>
    <p:sldLayoutId id="2147483729" r:id="rId7"/>
    <p:sldLayoutId id="2147483728" r:id="rId8"/>
    <p:sldLayoutId id="2147483727" r:id="rId9"/>
    <p:sldLayoutId id="2147483726" r:id="rId10"/>
    <p:sldLayoutId id="2147483725" r:id="rId11"/>
  </p:sldLayoutIdLst>
  <p:hf sldNum="0" hdr="0" ftr="0" dt="0"/>
  <p:txStyles>
    <p:title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a:solidFill>
            <a:schemeClr val="tx1"/>
          </a:solidFill>
          <a:latin typeface="+mn-lt"/>
        </a:defRPr>
      </a:lvl2pPr>
      <a:lvl3pPr marL="885825" indent="-228600" algn="l" rtl="0" eaLnBrk="0" fontAlgn="base" hangingPunct="0">
        <a:spcBef>
          <a:spcPct val="20000"/>
        </a:spcBef>
        <a:spcAft>
          <a:spcPct val="0"/>
        </a:spcAft>
        <a:buClr>
          <a:schemeClr val="accent2"/>
        </a:buClr>
        <a:buFont typeface="Wingdings 2" pitchFamily="18" charset="2"/>
        <a:buChar char=""/>
        <a:defRPr sz="2400">
          <a:solidFill>
            <a:schemeClr val="tx1"/>
          </a:solidFill>
          <a:latin typeface="+mn-lt"/>
        </a:defRPr>
      </a:lvl3pPr>
      <a:lvl4pPr marL="1096963" indent="-173038" algn="l" rtl="0" eaLnBrk="0" fontAlgn="base" hangingPunct="0">
        <a:spcBef>
          <a:spcPct val="20000"/>
        </a:spcBef>
        <a:spcAft>
          <a:spcPct val="0"/>
        </a:spcAft>
        <a:buClr>
          <a:srgbClr val="EB641B"/>
        </a:buClr>
        <a:buFont typeface="Wingdings 2" pitchFamily="18" charset="2"/>
        <a:buChar char=""/>
        <a:defRPr sz="2000">
          <a:solidFill>
            <a:schemeClr val="tx1"/>
          </a:solidFill>
          <a:latin typeface="+mn-lt"/>
        </a:defRPr>
      </a:lvl4pPr>
      <a:lvl5pPr marL="1296988" indent="-182563" algn="l" rtl="0" eaLnBrk="0" fontAlgn="base" hangingPunct="0">
        <a:spcBef>
          <a:spcPct val="20000"/>
        </a:spcBef>
        <a:spcAft>
          <a:spcPct val="0"/>
        </a:spcAft>
        <a:buClr>
          <a:srgbClr val="39639D"/>
        </a:buClr>
        <a:buFont typeface="Wingdings 2" pitchFamily="18" charset="2"/>
        <a:buChar char=""/>
        <a:defRPr sz="2000">
          <a:solidFill>
            <a:schemeClr val="tx1"/>
          </a:solidFill>
          <a:latin typeface="+mn-lt"/>
        </a:defRPr>
      </a:lvl5pPr>
      <a:lvl6pPr marL="17541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6pPr>
      <a:lvl7pPr marL="22113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7pPr>
      <a:lvl8pPr marL="26685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8pPr>
      <a:lvl9pPr marL="3125788" indent="-182563" algn="l" rtl="0" fontAlgn="base">
        <a:spcBef>
          <a:spcPct val="20000"/>
        </a:spcBef>
        <a:spcAft>
          <a:spcPct val="0"/>
        </a:spcAft>
        <a:buClr>
          <a:srgbClr val="39639D"/>
        </a:buClr>
        <a:buFont typeface="Wingdings 2" pitchFamily="18"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idx="4294967295"/>
          </p:nvPr>
        </p:nvSpPr>
        <p:spPr>
          <a:xfrm>
            <a:off x="1187450" y="2420888"/>
            <a:ext cx="7488238" cy="1075838"/>
          </a:xfrm>
        </p:spPr>
        <p:txBody>
          <a:bodyPr>
            <a:normAutofit fontScale="90000"/>
          </a:bodyPr>
          <a:lstStyle/>
          <a:p>
            <a:pPr algn="ctr" eaLnBrk="1" hangingPunct="1">
              <a:defRPr/>
            </a:pPr>
            <a:r>
              <a:rPr lang="en-US" sz="4000" b="1" dirty="0">
                <a:latin typeface="Arial" panose="020B0604020202020204" pitchFamily="34" charset="0"/>
                <a:cs typeface="Arial" panose="020B0604020202020204" pitchFamily="34" charset="0"/>
              </a:rPr>
              <a:t>District Heating system by GTE in Szeged, Southern </a:t>
            </a:r>
            <a:r>
              <a:rPr lang="en-US" sz="4000" b="1" dirty="0" smtClean="0">
                <a:latin typeface="Arial" panose="020B0604020202020204" pitchFamily="34" charset="0"/>
                <a:cs typeface="Arial" panose="020B0604020202020204" pitchFamily="34" charset="0"/>
              </a:rPr>
              <a:t>Great </a:t>
            </a:r>
            <a:r>
              <a:rPr lang="hu-HU" sz="4000" b="1" dirty="0" smtClean="0">
                <a:latin typeface="Arial" panose="020B0604020202020204" pitchFamily="34" charset="0"/>
                <a:cs typeface="Arial" panose="020B0604020202020204" pitchFamily="34" charset="0"/>
              </a:rPr>
              <a:t/>
            </a:r>
            <a:br>
              <a:rPr lang="hu-HU" sz="4000" b="1" dirty="0" smtClean="0">
                <a:latin typeface="Arial" panose="020B0604020202020204" pitchFamily="34" charset="0"/>
                <a:cs typeface="Arial" panose="020B0604020202020204" pitchFamily="34" charset="0"/>
              </a:rPr>
            </a:br>
            <a:r>
              <a:rPr lang="en-US" sz="4000" b="1" dirty="0" smtClean="0">
                <a:latin typeface="Arial" panose="020B0604020202020204" pitchFamily="34" charset="0"/>
                <a:cs typeface="Arial" panose="020B0604020202020204" pitchFamily="34" charset="0"/>
              </a:rPr>
              <a:t>Plain Region,</a:t>
            </a:r>
            <a:r>
              <a:rPr lang="hu-HU" sz="4000" b="1" dirty="0" smtClean="0">
                <a:latin typeface="Arial" panose="020B0604020202020204" pitchFamily="34" charset="0"/>
                <a:cs typeface="Arial" panose="020B0604020202020204" pitchFamily="34" charset="0"/>
              </a:rPr>
              <a:t> Hungary</a:t>
            </a:r>
            <a:r>
              <a:rPr lang="en-US" sz="4000" b="1" dirty="0">
                <a:latin typeface="Arial" panose="020B0604020202020204" pitchFamily="34" charset="0"/>
                <a:cs typeface="Arial" panose="020B0604020202020204" pitchFamily="34" charset="0"/>
              </a:rPr>
              <a:t/>
            </a:r>
            <a:br>
              <a:rPr lang="en-US" sz="4000" b="1" dirty="0">
                <a:latin typeface="Arial" panose="020B0604020202020204" pitchFamily="34" charset="0"/>
                <a:cs typeface="Arial" panose="020B0604020202020204" pitchFamily="34" charset="0"/>
              </a:rPr>
            </a:br>
            <a:r>
              <a:rPr lang="hu-HU" sz="3900" b="1" dirty="0" smtClean="0"/>
              <a:t> </a:t>
            </a:r>
            <a:br>
              <a:rPr lang="hu-HU" sz="3900" b="1" dirty="0" smtClean="0"/>
            </a:br>
            <a:endParaRPr lang="en-US" sz="4000" b="1" dirty="0" smtClean="0">
              <a:latin typeface="Arial" panose="020B0604020202020204" pitchFamily="34" charset="0"/>
              <a:cs typeface="Arial" panose="020B0604020202020204" pitchFamily="34" charset="0"/>
            </a:endParaRPr>
          </a:p>
        </p:txBody>
      </p:sp>
      <p:sp>
        <p:nvSpPr>
          <p:cNvPr id="5" name="Alcím 2"/>
          <p:cNvSpPr txBox="1">
            <a:spLocks/>
          </p:cNvSpPr>
          <p:nvPr/>
        </p:nvSpPr>
        <p:spPr bwMode="auto">
          <a:xfrm>
            <a:off x="1943100" y="3515886"/>
            <a:ext cx="5976937" cy="1858963"/>
          </a:xfrm>
          <a:prstGeom prst="rect">
            <a:avLst/>
          </a:prstGeom>
          <a:noFill/>
          <a:ln w="9525">
            <a:noFill/>
            <a:miter lim="800000"/>
            <a:headEnd/>
            <a:tailEnd/>
          </a:ln>
        </p:spPr>
        <p:txBody>
          <a:bodyPr>
            <a:normAutofit/>
          </a:bodyPr>
          <a:lstStyle/>
          <a:p>
            <a:pPr marL="82550" algn="ctr">
              <a:lnSpc>
                <a:spcPct val="80000"/>
              </a:lnSpc>
              <a:spcBef>
                <a:spcPts val="600"/>
              </a:spcBef>
              <a:buClr>
                <a:schemeClr val="accent1"/>
              </a:buClr>
              <a:buSzPct val="80000"/>
              <a:buFont typeface="Wingdings 2" pitchFamily="18" charset="2"/>
              <a:buNone/>
              <a:defRPr/>
            </a:pPr>
            <a:endParaRPr lang="hu-HU" sz="800" kern="0" dirty="0">
              <a:solidFill>
                <a:srgbClr val="898989"/>
              </a:solidFill>
              <a:latin typeface="+mn-lt"/>
            </a:endParaRPr>
          </a:p>
          <a:p>
            <a:pPr algn="ctr" hangingPunct="0">
              <a:defRPr/>
            </a:pPr>
            <a:r>
              <a:rPr lang="en-CA" sz="2000" dirty="0">
                <a:latin typeface="Arial" pitchFamily="34" charset="0"/>
                <a:cs typeface="Arial" pitchFamily="34" charset="0"/>
              </a:rPr>
              <a:t>János </a:t>
            </a:r>
            <a:r>
              <a:rPr lang="en-CA" sz="2000" dirty="0" smtClean="0">
                <a:latin typeface="Arial" pitchFamily="34" charset="0"/>
                <a:cs typeface="Arial" pitchFamily="34" charset="0"/>
              </a:rPr>
              <a:t>Szanyi</a:t>
            </a:r>
            <a:r>
              <a:rPr lang="hu-HU" sz="2000" dirty="0" smtClean="0">
                <a:latin typeface="Arial" pitchFamily="34" charset="0"/>
                <a:cs typeface="Arial" pitchFamily="34" charset="0"/>
              </a:rPr>
              <a:t> –Balázs Kóbor – Tamás </a:t>
            </a:r>
            <a:r>
              <a:rPr lang="hu-HU" sz="2000" dirty="0" err="1" smtClean="0">
                <a:latin typeface="Arial" pitchFamily="34" charset="0"/>
                <a:cs typeface="Arial" pitchFamily="34" charset="0"/>
              </a:rPr>
              <a:t>Medgyes</a:t>
            </a:r>
            <a:endParaRPr lang="hu-HU" sz="2000" dirty="0" smtClean="0">
              <a:latin typeface="Arial" pitchFamily="34" charset="0"/>
              <a:cs typeface="Arial" pitchFamily="34" charset="0"/>
            </a:endParaRPr>
          </a:p>
          <a:p>
            <a:pPr algn="ctr" hangingPunct="0">
              <a:defRPr/>
            </a:pPr>
            <a:r>
              <a:rPr lang="en-CA" sz="2000" dirty="0" smtClean="0">
                <a:latin typeface="Arial" pitchFamily="34" charset="0"/>
                <a:cs typeface="Arial" pitchFamily="34" charset="0"/>
              </a:rPr>
              <a:t>  </a:t>
            </a:r>
            <a:endParaRPr lang="hu-HU" sz="2000" kern="0" dirty="0">
              <a:latin typeface="Arial" pitchFamily="34" charset="0"/>
              <a:cs typeface="Arial" pitchFamily="34" charset="0"/>
            </a:endParaRPr>
          </a:p>
          <a:p>
            <a:pPr marL="82550" algn="ctr">
              <a:lnSpc>
                <a:spcPct val="80000"/>
              </a:lnSpc>
              <a:spcBef>
                <a:spcPts val="600"/>
              </a:spcBef>
              <a:buClr>
                <a:schemeClr val="accent1"/>
              </a:buClr>
              <a:buSzPct val="80000"/>
              <a:buFont typeface="Wingdings 2" pitchFamily="18" charset="2"/>
              <a:buNone/>
              <a:defRPr/>
            </a:pPr>
            <a:r>
              <a:rPr lang="en-CA" sz="2000" dirty="0">
                <a:latin typeface="Arial" pitchFamily="34" charset="0"/>
                <a:cs typeface="Arial" pitchFamily="34" charset="0"/>
              </a:rPr>
              <a:t>University of Szeged, Hungary </a:t>
            </a:r>
            <a:endParaRPr lang="hu-HU" sz="2000" dirty="0">
              <a:latin typeface="Arial" pitchFamily="34" charset="0"/>
              <a:cs typeface="Arial" pitchFamily="34" charset="0"/>
            </a:endParaRPr>
          </a:p>
          <a:p>
            <a:pPr marL="82550" algn="ctr">
              <a:lnSpc>
                <a:spcPct val="80000"/>
              </a:lnSpc>
              <a:spcBef>
                <a:spcPts val="600"/>
              </a:spcBef>
              <a:buClr>
                <a:schemeClr val="accent1"/>
              </a:buClr>
              <a:buSzPct val="80000"/>
              <a:buFont typeface="Wingdings 2" pitchFamily="18" charset="2"/>
              <a:buNone/>
              <a:defRPr/>
            </a:pPr>
            <a:r>
              <a:rPr lang="hu-HU" sz="2000" dirty="0">
                <a:latin typeface="Arial" pitchFamily="34" charset="0"/>
                <a:cs typeface="Arial" pitchFamily="34" charset="0"/>
                <a:sym typeface="Wingdings"/>
              </a:rPr>
              <a:t> </a:t>
            </a:r>
            <a:r>
              <a:rPr lang="hu-HU" sz="2000" kern="0" dirty="0" err="1">
                <a:latin typeface="Arial" pitchFamily="34" charset="0"/>
                <a:cs typeface="Arial" pitchFamily="34" charset="0"/>
              </a:rPr>
              <a:t>szanyi</a:t>
            </a:r>
            <a:r>
              <a:rPr lang="hu-HU" sz="2000" kern="0" dirty="0">
                <a:latin typeface="Arial" pitchFamily="34" charset="0"/>
                <a:cs typeface="Arial" pitchFamily="34" charset="0"/>
              </a:rPr>
              <a:t>@</a:t>
            </a:r>
            <a:r>
              <a:rPr lang="hu-HU" sz="2000" kern="0" dirty="0" err="1">
                <a:latin typeface="Arial" pitchFamily="34" charset="0"/>
                <a:cs typeface="Arial" pitchFamily="34" charset="0"/>
              </a:rPr>
              <a:t>iif.u-szeged.hu</a:t>
            </a:r>
            <a:endParaRPr lang="hu-HU" sz="2000" kern="0" dirty="0">
              <a:latin typeface="Arial" pitchFamily="34" charset="0"/>
              <a:cs typeface="Arial" pitchFamily="34" charset="0"/>
            </a:endParaRPr>
          </a:p>
        </p:txBody>
      </p:sp>
      <p:cxnSp>
        <p:nvCxnSpPr>
          <p:cNvPr id="9" name="Egyenes összekötő 8"/>
          <p:cNvCxnSpPr/>
          <p:nvPr/>
        </p:nvCxnSpPr>
        <p:spPr>
          <a:xfrm>
            <a:off x="1187450" y="5948273"/>
            <a:ext cx="7488832" cy="0"/>
          </a:xfrm>
          <a:prstGeom prst="line">
            <a:avLst/>
          </a:prstGeom>
          <a:ln w="28575">
            <a:gradFill flip="none" rotWithShape="1">
              <a:gsLst>
                <a:gs pos="100000">
                  <a:schemeClr val="bg1"/>
                </a:gs>
                <a:gs pos="0">
                  <a:schemeClr val="bg2">
                    <a:lumMod val="9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3851920" y="6052641"/>
            <a:ext cx="4896544" cy="523220"/>
          </a:xfrm>
          <a:prstGeom prst="rect">
            <a:avLst/>
          </a:prstGeom>
          <a:noFill/>
        </p:spPr>
        <p:txBody>
          <a:bodyPr wrap="square">
            <a:spAutoFit/>
          </a:bodyPr>
          <a:lstStyle/>
          <a:p>
            <a:pPr algn="r">
              <a:defRPr/>
            </a:pPr>
            <a:r>
              <a:rPr lang="hu-HU" sz="1400" i="1" dirty="0" err="1" smtClean="0">
                <a:solidFill>
                  <a:schemeClr val="accent1">
                    <a:lumMod val="60000"/>
                    <a:lumOff val="40000"/>
                  </a:schemeClr>
                </a:solidFill>
              </a:rPr>
              <a:t>Geothermal</a:t>
            </a:r>
            <a:r>
              <a:rPr lang="hu-HU" sz="1400" i="1" dirty="0" smtClean="0">
                <a:solidFill>
                  <a:schemeClr val="accent1">
                    <a:lumMod val="60000"/>
                    <a:lumOff val="40000"/>
                  </a:schemeClr>
                </a:solidFill>
              </a:rPr>
              <a:t> </a:t>
            </a:r>
            <a:r>
              <a:rPr lang="hu-HU" sz="1400" i="1" dirty="0" err="1" smtClean="0">
                <a:solidFill>
                  <a:schemeClr val="accent1">
                    <a:lumMod val="60000"/>
                    <a:lumOff val="40000"/>
                  </a:schemeClr>
                </a:solidFill>
              </a:rPr>
              <a:t>Energy</a:t>
            </a:r>
            <a:r>
              <a:rPr lang="hu-HU" sz="1400" i="1" dirty="0" smtClean="0">
                <a:solidFill>
                  <a:schemeClr val="accent1">
                    <a:lumMod val="60000"/>
                    <a:lumOff val="40000"/>
                  </a:schemeClr>
                </a:solidFill>
              </a:rPr>
              <a:t> </a:t>
            </a:r>
            <a:r>
              <a:rPr lang="hu-HU" sz="1400" i="1" dirty="0" err="1" smtClean="0">
                <a:solidFill>
                  <a:schemeClr val="accent1">
                    <a:lumMod val="60000"/>
                    <a:lumOff val="40000"/>
                  </a:schemeClr>
                </a:solidFill>
              </a:rPr>
              <a:t>Days</a:t>
            </a:r>
            <a:r>
              <a:rPr lang="hu-HU" sz="1400" i="1" dirty="0" smtClean="0">
                <a:solidFill>
                  <a:schemeClr val="accent1">
                    <a:lumMod val="60000"/>
                    <a:lumOff val="40000"/>
                  </a:schemeClr>
                </a:solidFill>
              </a:rPr>
              <a:t/>
            </a:r>
            <a:br>
              <a:rPr lang="hu-HU" sz="1400" i="1" dirty="0" smtClean="0">
                <a:solidFill>
                  <a:schemeClr val="accent1">
                    <a:lumMod val="60000"/>
                    <a:lumOff val="40000"/>
                  </a:schemeClr>
                </a:solidFill>
              </a:rPr>
            </a:br>
            <a:r>
              <a:rPr lang="hu-HU" sz="1400" i="1" dirty="0" err="1" smtClean="0">
                <a:solidFill>
                  <a:schemeClr val="accent1">
                    <a:lumMod val="60000"/>
                    <a:lumOff val="40000"/>
                  </a:schemeClr>
                </a:solidFill>
              </a:rPr>
              <a:t>Novi</a:t>
            </a:r>
            <a:r>
              <a:rPr lang="hu-HU" sz="1400" i="1" dirty="0" smtClean="0">
                <a:solidFill>
                  <a:schemeClr val="accent1">
                    <a:lumMod val="60000"/>
                    <a:lumOff val="40000"/>
                  </a:schemeClr>
                </a:solidFill>
              </a:rPr>
              <a:t> </a:t>
            </a:r>
            <a:r>
              <a:rPr lang="hu-HU" sz="1400" i="1" dirty="0" err="1" smtClean="0">
                <a:solidFill>
                  <a:schemeClr val="accent1">
                    <a:lumMod val="60000"/>
                    <a:lumOff val="40000"/>
                  </a:schemeClr>
                </a:solidFill>
              </a:rPr>
              <a:t>Sad</a:t>
            </a:r>
            <a:r>
              <a:rPr lang="hu-HU" sz="1400" i="1" dirty="0" smtClean="0">
                <a:solidFill>
                  <a:schemeClr val="accent1">
                    <a:lumMod val="60000"/>
                    <a:lumOff val="40000"/>
                  </a:schemeClr>
                </a:solidFill>
              </a:rPr>
              <a:t>, </a:t>
            </a:r>
            <a:r>
              <a:rPr lang="hu-HU" sz="1400" i="1" dirty="0" err="1" smtClean="0">
                <a:solidFill>
                  <a:schemeClr val="accent1">
                    <a:lumMod val="60000"/>
                    <a:lumOff val="40000"/>
                  </a:schemeClr>
                </a:solidFill>
              </a:rPr>
              <a:t>Vojvodina</a:t>
            </a:r>
            <a:r>
              <a:rPr lang="hu-HU" sz="1400" i="1" dirty="0" smtClean="0">
                <a:solidFill>
                  <a:schemeClr val="accent1">
                    <a:lumMod val="60000"/>
                    <a:lumOff val="40000"/>
                  </a:schemeClr>
                </a:solidFill>
              </a:rPr>
              <a:t> 22-23  May 2015</a:t>
            </a:r>
            <a:endParaRPr lang="en-GB" sz="1400" i="1" dirty="0">
              <a:solidFill>
                <a:schemeClr val="accent1">
                  <a:lumMod val="60000"/>
                  <a:lumOff val="40000"/>
                </a:schemeClr>
              </a:solidFill>
            </a:endParaRPr>
          </a:p>
        </p:txBody>
      </p:sp>
      <p:pic>
        <p:nvPicPr>
          <p:cNvPr id="10"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3"/>
          <p:cNvSpPr>
            <a:spLocks noChangeArrowheads="1"/>
          </p:cNvSpPr>
          <p:nvPr/>
        </p:nvSpPr>
        <p:spPr bwMode="auto">
          <a:xfrm>
            <a:off x="1042988" y="115888"/>
            <a:ext cx="7237412" cy="523875"/>
          </a:xfrm>
          <a:prstGeom prst="rect">
            <a:avLst/>
          </a:prstGeom>
          <a:noFill/>
          <a:ln w="9525">
            <a:noFill/>
            <a:miter lim="800000"/>
            <a:headEnd/>
            <a:tailEnd/>
          </a:ln>
        </p:spPr>
        <p:txBody>
          <a:bodyPr>
            <a:spAutoFit/>
          </a:bodyPr>
          <a:lstStyle/>
          <a:p>
            <a:pPr eaLnBrk="0" hangingPunct="0">
              <a:spcBef>
                <a:spcPct val="5000"/>
              </a:spcBef>
              <a:defRPr/>
            </a:pPr>
            <a:r>
              <a:rPr lang="hu-HU" sz="2800" b="1" dirty="0" err="1" smtClean="0">
                <a:solidFill>
                  <a:schemeClr val="tx1">
                    <a:lumMod val="75000"/>
                    <a:lumOff val="25000"/>
                  </a:schemeClr>
                </a:solidFill>
                <a:latin typeface="Garamond" pitchFamily="18" charset="0"/>
              </a:rPr>
              <a:t>Pressure</a:t>
            </a:r>
            <a:r>
              <a:rPr lang="hu-HU" sz="2800" b="1" dirty="0" smtClean="0">
                <a:solidFill>
                  <a:schemeClr val="tx1">
                    <a:lumMod val="75000"/>
                    <a:lumOff val="25000"/>
                  </a:schemeClr>
                </a:solidFill>
                <a:latin typeface="Garamond" pitchFamily="18" charset="0"/>
              </a:rPr>
              <a:t> – </a:t>
            </a:r>
            <a:r>
              <a:rPr lang="hu-HU" sz="2800" b="1" dirty="0" err="1" smtClean="0">
                <a:solidFill>
                  <a:schemeClr val="tx1">
                    <a:lumMod val="75000"/>
                    <a:lumOff val="25000"/>
                  </a:schemeClr>
                </a:solidFill>
                <a:latin typeface="Garamond" pitchFamily="18" charset="0"/>
              </a:rPr>
              <a:t>elevation</a:t>
            </a:r>
            <a:r>
              <a:rPr lang="hu-HU" sz="2800" b="1" dirty="0" smtClean="0">
                <a:solidFill>
                  <a:schemeClr val="tx1">
                    <a:lumMod val="75000"/>
                    <a:lumOff val="25000"/>
                  </a:schemeClr>
                </a:solidFill>
                <a:latin typeface="Garamond" pitchFamily="18" charset="0"/>
              </a:rPr>
              <a:t> </a:t>
            </a:r>
            <a:r>
              <a:rPr lang="hu-HU" sz="2800" b="1" dirty="0" err="1" smtClean="0">
                <a:solidFill>
                  <a:schemeClr val="tx1">
                    <a:lumMod val="75000"/>
                    <a:lumOff val="25000"/>
                  </a:schemeClr>
                </a:solidFill>
                <a:latin typeface="Garamond" pitchFamily="18" charset="0"/>
              </a:rPr>
              <a:t>profile</a:t>
            </a:r>
            <a:endParaRPr lang="en-GB" sz="2800" b="1" dirty="0">
              <a:solidFill>
                <a:schemeClr val="tx1">
                  <a:lumMod val="75000"/>
                  <a:lumOff val="25000"/>
                </a:schemeClr>
              </a:solidFill>
              <a:latin typeface="Garamond" pitchFamily="18" charset="0"/>
            </a:endParaRPr>
          </a:p>
        </p:txBody>
      </p:sp>
      <p:pic>
        <p:nvPicPr>
          <p:cNvPr id="10"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graphicFrame>
        <p:nvGraphicFramePr>
          <p:cNvPr id="12" name="Object 4"/>
          <p:cNvGraphicFramePr>
            <a:graphicFrameLocks noChangeAspect="1"/>
          </p:cNvGraphicFramePr>
          <p:nvPr>
            <p:extLst>
              <p:ext uri="{D42A27DB-BD31-4B8C-83A1-F6EECF244321}">
                <p14:modId xmlns:p14="http://schemas.microsoft.com/office/powerpoint/2010/main" val="343926930"/>
              </p:ext>
            </p:extLst>
          </p:nvPr>
        </p:nvGraphicFramePr>
        <p:xfrm>
          <a:off x="2250179" y="627290"/>
          <a:ext cx="5219706" cy="6138862"/>
        </p:xfrm>
        <a:graphic>
          <a:graphicData uri="http://schemas.openxmlformats.org/presentationml/2006/ole">
            <mc:AlternateContent xmlns:mc="http://schemas.openxmlformats.org/markup-compatibility/2006">
              <mc:Choice xmlns:v="urn:schemas-microsoft-com:vml" Requires="v">
                <p:oleObj spid="_x0000_s1057" name="Plot" r:id="rId5" imgW="5827776" imgH="6864096" progId="Grapher.Document">
                  <p:embed/>
                </p:oleObj>
              </mc:Choice>
              <mc:Fallback>
                <p:oleObj name="Plot" r:id="rId5" imgW="5827776" imgH="6864096" progId="Grapher.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0179" y="627290"/>
                        <a:ext cx="5219706" cy="6138862"/>
                      </a:xfrm>
                      <a:prstGeom prst="rect">
                        <a:avLst/>
                      </a:prstGeom>
                      <a:noFill/>
                      <a:ln>
                        <a:noFill/>
                      </a:ln>
                      <a:effectLst/>
                    </p:spPr>
                  </p:pic>
                </p:oleObj>
              </mc:Fallback>
            </mc:AlternateContent>
          </a:graphicData>
        </a:graphic>
      </p:graphicFrame>
      <p:sp>
        <p:nvSpPr>
          <p:cNvPr id="3" name="Téglalap 2"/>
          <p:cNvSpPr/>
          <p:nvPr/>
        </p:nvSpPr>
        <p:spPr>
          <a:xfrm>
            <a:off x="3851920" y="823841"/>
            <a:ext cx="2016224"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smtClean="0">
                <a:solidFill>
                  <a:schemeClr val="tx1"/>
                </a:solidFill>
                <a:latin typeface="Arial" panose="020B0604020202020204" pitchFamily="34" charset="0"/>
                <a:cs typeface="Arial" panose="020B0604020202020204" pitchFamily="34" charset="0"/>
              </a:rPr>
              <a:t>Szeged </a:t>
            </a:r>
            <a:r>
              <a:rPr lang="hu-HU" b="1" dirty="0" err="1" smtClean="0">
                <a:solidFill>
                  <a:schemeClr val="tx1"/>
                </a:solidFill>
                <a:latin typeface="Arial" panose="020B0604020202020204" pitchFamily="34" charset="0"/>
                <a:cs typeface="Arial" panose="020B0604020202020204" pitchFamily="34" charset="0"/>
              </a:rPr>
              <a:t>area</a:t>
            </a:r>
            <a:endParaRPr lang="en-US" b="1" dirty="0">
              <a:solidFill>
                <a:schemeClr val="tx1"/>
              </a:solidFill>
              <a:latin typeface="Arial" panose="020B0604020202020204" pitchFamily="34" charset="0"/>
              <a:cs typeface="Arial" panose="020B0604020202020204" pitchFamily="34" charset="0"/>
            </a:endParaRPr>
          </a:p>
        </p:txBody>
      </p:sp>
      <p:sp>
        <p:nvSpPr>
          <p:cNvPr id="5" name="Szövegdoboz 4"/>
          <p:cNvSpPr txBox="1"/>
          <p:nvPr/>
        </p:nvSpPr>
        <p:spPr>
          <a:xfrm>
            <a:off x="4392000" y="1728000"/>
            <a:ext cx="756617" cy="307777"/>
          </a:xfrm>
          <a:prstGeom prst="rect">
            <a:avLst/>
          </a:prstGeom>
          <a:solidFill>
            <a:schemeClr val="accent3"/>
          </a:solidFill>
        </p:spPr>
        <p:txBody>
          <a:bodyPr wrap="none" lIns="0" rIns="0" rtlCol="0">
            <a:spAutoFit/>
          </a:bodyPr>
          <a:lstStyle/>
          <a:p>
            <a:r>
              <a:rPr lang="hu-HU" sz="1400" b="1" dirty="0" err="1" smtClean="0">
                <a:latin typeface="Arial" panose="020B0604020202020204" pitchFamily="34" charset="0"/>
                <a:cs typeface="Arial" panose="020B0604020202020204" pitchFamily="34" charset="0"/>
              </a:rPr>
              <a:t>pressure</a:t>
            </a:r>
            <a:endParaRPr lang="en-US" sz="1400" b="1" dirty="0">
              <a:latin typeface="Arial" panose="020B0604020202020204" pitchFamily="34" charset="0"/>
              <a:cs typeface="Arial" panose="020B0604020202020204" pitchFamily="34" charset="0"/>
            </a:endParaRPr>
          </a:p>
        </p:txBody>
      </p:sp>
      <p:sp>
        <p:nvSpPr>
          <p:cNvPr id="16" name="Szövegdoboz 15"/>
          <p:cNvSpPr txBox="1"/>
          <p:nvPr/>
        </p:nvSpPr>
        <p:spPr>
          <a:xfrm rot="16200000">
            <a:off x="1695004" y="3729142"/>
            <a:ext cx="1550104" cy="307777"/>
          </a:xfrm>
          <a:prstGeom prst="rect">
            <a:avLst/>
          </a:prstGeom>
          <a:solidFill>
            <a:schemeClr val="accent3"/>
          </a:solidFill>
        </p:spPr>
        <p:txBody>
          <a:bodyPr wrap="none" lIns="0" rIns="0" rtlCol="0">
            <a:spAutoFit/>
          </a:bodyPr>
          <a:lstStyle/>
          <a:p>
            <a:r>
              <a:rPr lang="hu-HU" sz="1400" b="1" dirty="0" err="1">
                <a:latin typeface="Arial" panose="020B0604020202020204" pitchFamily="34" charset="0"/>
                <a:cs typeface="Arial" panose="020B0604020202020204" pitchFamily="34" charset="0"/>
              </a:rPr>
              <a:t>e</a:t>
            </a:r>
            <a:r>
              <a:rPr lang="hu-HU" sz="1400" b="1" dirty="0" err="1" smtClean="0">
                <a:latin typeface="Arial" panose="020B0604020202020204" pitchFamily="34" charset="0"/>
                <a:cs typeface="Arial" panose="020B0604020202020204" pitchFamily="34" charset="0"/>
              </a:rPr>
              <a:t>levation</a:t>
            </a:r>
            <a:r>
              <a:rPr lang="hu-HU" sz="1400" b="1" dirty="0" smtClean="0">
                <a:latin typeface="Arial" panose="020B0604020202020204" pitchFamily="34" charset="0"/>
                <a:cs typeface="Arial" panose="020B0604020202020204" pitchFamily="34" charset="0"/>
              </a:rPr>
              <a:t> (m </a:t>
            </a:r>
            <a:r>
              <a:rPr lang="hu-HU" sz="1400" b="1" dirty="0" err="1" smtClean="0">
                <a:latin typeface="Arial" panose="020B0604020202020204" pitchFamily="34" charset="0"/>
                <a:cs typeface="Arial" panose="020B0604020202020204" pitchFamily="34" charset="0"/>
              </a:rPr>
              <a:t>a.s.l</a:t>
            </a:r>
            <a:r>
              <a:rPr lang="hu-HU" sz="1400" b="1" dirty="0" smtClean="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33813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Text Box 3"/>
          <p:cNvSpPr txBox="1">
            <a:spLocks noChangeArrowheads="1"/>
          </p:cNvSpPr>
          <p:nvPr/>
        </p:nvSpPr>
        <p:spPr bwMode="auto">
          <a:xfrm>
            <a:off x="971550" y="188913"/>
            <a:ext cx="8027988" cy="457200"/>
          </a:xfrm>
          <a:prstGeom prst="rect">
            <a:avLst/>
          </a:prstGeom>
          <a:noFill/>
          <a:ln w="9525">
            <a:noFill/>
            <a:miter lim="800000"/>
            <a:headEnd/>
            <a:tailEnd/>
          </a:ln>
          <a:effectLst/>
        </p:spPr>
        <p:txBody>
          <a:bodyPr>
            <a:spAutoFit/>
          </a:bodyPr>
          <a:lstStyle/>
          <a:p>
            <a:pPr>
              <a:spcBef>
                <a:spcPct val="50000"/>
              </a:spcBef>
              <a:defRPr/>
            </a:pPr>
            <a:r>
              <a:rPr lang="en-GB" sz="2400" b="1" dirty="0" err="1" smtClean="0">
                <a:latin typeface="Garamond" pitchFamily="18" charset="0"/>
                <a:cs typeface="+mn-cs"/>
              </a:rPr>
              <a:t>Hydrod</a:t>
            </a:r>
            <a:r>
              <a:rPr lang="hu-HU" sz="2400" b="1" dirty="0">
                <a:latin typeface="Garamond" pitchFamily="18" charset="0"/>
              </a:rPr>
              <a:t>i</a:t>
            </a:r>
            <a:r>
              <a:rPr lang="en-GB" sz="2400" b="1" dirty="0" err="1" smtClean="0">
                <a:latin typeface="Garamond" pitchFamily="18" charset="0"/>
                <a:cs typeface="+mn-cs"/>
              </a:rPr>
              <a:t>namical</a:t>
            </a:r>
            <a:r>
              <a:rPr lang="en-GB" sz="2400" b="1" dirty="0" smtClean="0">
                <a:latin typeface="Garamond" pitchFamily="18" charset="0"/>
                <a:cs typeface="+mn-cs"/>
              </a:rPr>
              <a:t> background</a:t>
            </a:r>
            <a:endParaRPr lang="en-GB" sz="2400" b="1" dirty="0">
              <a:effectLst>
                <a:outerShdw blurRad="38100" dist="38100" dir="2700000" algn="tl">
                  <a:srgbClr val="C0C0C0"/>
                </a:outerShdw>
              </a:effectLst>
              <a:latin typeface="Garamond" pitchFamily="18" charset="0"/>
              <a:cs typeface="+mn-cs"/>
            </a:endParaRPr>
          </a:p>
        </p:txBody>
      </p:sp>
      <p:pic>
        <p:nvPicPr>
          <p:cNvPr id="7" name="Picture 1026" descr="H1"/>
          <p:cNvPicPr>
            <a:picLocks noChangeAspect="1" noChangeArrowheads="1"/>
          </p:cNvPicPr>
          <p:nvPr/>
        </p:nvPicPr>
        <p:blipFill>
          <a:blip r:embed="rId3" cstate="print"/>
          <a:srcRect/>
          <a:stretch>
            <a:fillRect/>
          </a:stretch>
        </p:blipFill>
        <p:spPr bwMode="auto">
          <a:xfrm>
            <a:off x="1116013" y="1784350"/>
            <a:ext cx="7848600" cy="3979863"/>
          </a:xfrm>
          <a:prstGeom prst="rect">
            <a:avLst/>
          </a:prstGeom>
          <a:noFill/>
          <a:ln w="19050">
            <a:solidFill>
              <a:schemeClr val="bg2">
                <a:lumMod val="75000"/>
              </a:schemeClr>
            </a:solidFill>
            <a:miter lim="800000"/>
            <a:headEnd/>
            <a:tailEnd/>
          </a:ln>
        </p:spPr>
      </p:pic>
      <p:sp>
        <p:nvSpPr>
          <p:cNvPr id="15365" name="Szövegdoboz 7"/>
          <p:cNvSpPr txBox="1">
            <a:spLocks noChangeArrowheads="1"/>
          </p:cNvSpPr>
          <p:nvPr/>
        </p:nvSpPr>
        <p:spPr bwMode="auto">
          <a:xfrm>
            <a:off x="7235825" y="5373688"/>
            <a:ext cx="1681163" cy="338137"/>
          </a:xfrm>
          <a:prstGeom prst="rect">
            <a:avLst/>
          </a:prstGeom>
          <a:noFill/>
          <a:ln w="9525">
            <a:noFill/>
            <a:miter lim="800000"/>
            <a:headEnd/>
            <a:tailEnd/>
          </a:ln>
        </p:spPr>
        <p:txBody>
          <a:bodyPr wrap="none">
            <a:spAutoFit/>
          </a:bodyPr>
          <a:lstStyle/>
          <a:p>
            <a:r>
              <a:rPr lang="hu-HU" sz="1600"/>
              <a:t>Tóth-Almási, 2001</a:t>
            </a:r>
          </a:p>
        </p:txBody>
      </p:sp>
      <p:pic>
        <p:nvPicPr>
          <p:cNvPr id="5"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kutak_helye"/>
          <p:cNvPicPr>
            <a:picLocks noGrp="1" noChangeAspect="1" noChangeArrowheads="1"/>
          </p:cNvPicPr>
          <p:nvPr>
            <p:ph/>
          </p:nvPr>
        </p:nvPicPr>
        <p:blipFill>
          <a:blip r:embed="rId3" cstate="print"/>
          <a:srcRect/>
          <a:stretch>
            <a:fillRect/>
          </a:stretch>
        </p:blipFill>
        <p:spPr>
          <a:xfrm>
            <a:off x="1079500" y="1268413"/>
            <a:ext cx="7966075" cy="4895850"/>
          </a:xfrm>
          <a:ln w="28575">
            <a:solidFill>
              <a:schemeClr val="bg2">
                <a:lumMod val="90000"/>
              </a:schemeClr>
            </a:solidFill>
          </a:ln>
        </p:spPr>
      </p:pic>
      <p:sp>
        <p:nvSpPr>
          <p:cNvPr id="297992" name="Text Box 8"/>
          <p:cNvSpPr txBox="1">
            <a:spLocks noChangeArrowheads="1"/>
          </p:cNvSpPr>
          <p:nvPr/>
        </p:nvSpPr>
        <p:spPr bwMode="auto">
          <a:xfrm>
            <a:off x="1042988" y="115888"/>
            <a:ext cx="7813675"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tx1">
                    <a:lumMod val="75000"/>
                    <a:lumOff val="25000"/>
                  </a:schemeClr>
                </a:solidFill>
                <a:latin typeface="Garamond" pitchFamily="18" charset="0"/>
              </a:rPr>
              <a:t>Locations of thermal wells</a:t>
            </a:r>
            <a:endParaRPr lang="en-GB" sz="2800" b="1" dirty="0">
              <a:solidFill>
                <a:schemeClr val="tx1">
                  <a:lumMod val="75000"/>
                  <a:lumOff val="25000"/>
                </a:schemeClr>
              </a:solidFill>
              <a:effectLst>
                <a:outerShdw blurRad="38100" dist="38100" dir="2700000" algn="tl">
                  <a:srgbClr val="C0C0C0"/>
                </a:outerShdw>
              </a:effectLst>
              <a:latin typeface="Garamond" pitchFamily="18" charset="0"/>
            </a:endParaRPr>
          </a:p>
        </p:txBody>
      </p:sp>
      <p:sp>
        <p:nvSpPr>
          <p:cNvPr id="99331" name="Text Box 9"/>
          <p:cNvSpPr txBox="1">
            <a:spLocks noChangeArrowheads="1"/>
          </p:cNvSpPr>
          <p:nvPr/>
        </p:nvSpPr>
        <p:spPr bwMode="auto">
          <a:xfrm>
            <a:off x="6965950" y="5505450"/>
            <a:ext cx="1397000" cy="457200"/>
          </a:xfrm>
          <a:prstGeom prst="rect">
            <a:avLst/>
          </a:prstGeom>
          <a:noFill/>
          <a:ln w="9525">
            <a:noFill/>
            <a:miter lim="800000"/>
            <a:headEnd/>
            <a:tailEnd/>
          </a:ln>
        </p:spPr>
        <p:txBody>
          <a:bodyPr>
            <a:spAutoFit/>
          </a:bodyPr>
          <a:lstStyle/>
          <a:p>
            <a:pPr algn="ctr" eaLnBrk="0" hangingPunct="0">
              <a:spcBef>
                <a:spcPct val="50000"/>
              </a:spcBef>
            </a:pPr>
            <a:endParaRPr lang="hu-HU"/>
          </a:p>
        </p:txBody>
      </p:sp>
      <p:sp>
        <p:nvSpPr>
          <p:cNvPr id="13317" name="Text Box 10"/>
          <p:cNvSpPr txBox="1">
            <a:spLocks noChangeArrowheads="1"/>
          </p:cNvSpPr>
          <p:nvPr/>
        </p:nvSpPr>
        <p:spPr bwMode="auto">
          <a:xfrm>
            <a:off x="7559675" y="5508625"/>
            <a:ext cx="1371600" cy="400050"/>
          </a:xfrm>
          <a:prstGeom prst="rect">
            <a:avLst/>
          </a:prstGeom>
          <a:solidFill>
            <a:schemeClr val="bg1">
              <a:lumMod val="75000"/>
            </a:schemeClr>
          </a:solidFill>
          <a:ln w="9525">
            <a:noFill/>
            <a:miter lim="800000"/>
            <a:headEnd/>
            <a:tailEnd/>
          </a:ln>
        </p:spPr>
        <p:txBody>
          <a:bodyPr lIns="0" rIns="54000">
            <a:spAutoFit/>
          </a:bodyPr>
          <a:lstStyle/>
          <a:p>
            <a:pPr eaLnBrk="0" hangingPunct="0">
              <a:defRPr/>
            </a:pPr>
            <a:r>
              <a:rPr lang="en-GB" sz="1000" b="1" dirty="0">
                <a:solidFill>
                  <a:srgbClr val="C00000"/>
                </a:solidFill>
                <a:latin typeface="Arial" charset="0"/>
              </a:rPr>
              <a:t>Wells in sandstone</a:t>
            </a:r>
          </a:p>
          <a:p>
            <a:pPr eaLnBrk="0" hangingPunct="0">
              <a:defRPr/>
            </a:pPr>
            <a:r>
              <a:rPr lang="en-GB" sz="1000" b="1" dirty="0">
                <a:solidFill>
                  <a:srgbClr val="253C87"/>
                </a:solidFill>
                <a:latin typeface="Arial" charset="0"/>
              </a:rPr>
              <a:t>Wells in carbonate</a:t>
            </a:r>
          </a:p>
        </p:txBody>
      </p:sp>
      <p:pic>
        <p:nvPicPr>
          <p:cNvPr id="99333" name="Picture 2"/>
          <p:cNvPicPr>
            <a:picLocks noChangeAspect="1" noChangeArrowheads="1"/>
          </p:cNvPicPr>
          <p:nvPr/>
        </p:nvPicPr>
        <p:blipFill>
          <a:blip r:embed="rId4" cstate="print"/>
          <a:srcRect/>
          <a:stretch>
            <a:fillRect/>
          </a:stretch>
        </p:blipFill>
        <p:spPr bwMode="auto">
          <a:xfrm>
            <a:off x="1547813" y="1484313"/>
            <a:ext cx="533400" cy="531812"/>
          </a:xfrm>
          <a:prstGeom prst="rect">
            <a:avLst/>
          </a:prstGeom>
          <a:noFill/>
          <a:ln w="9525">
            <a:noFill/>
            <a:miter lim="800000"/>
            <a:headEnd/>
            <a:tailEnd/>
          </a:ln>
        </p:spPr>
      </p:pic>
      <p:sp>
        <p:nvSpPr>
          <p:cNvPr id="10" name="Téglalap 9"/>
          <p:cNvSpPr/>
          <p:nvPr/>
        </p:nvSpPr>
        <p:spPr>
          <a:xfrm>
            <a:off x="5003800" y="2636838"/>
            <a:ext cx="3097213" cy="26638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1" name="Szövegdoboz 10"/>
          <p:cNvSpPr txBox="1"/>
          <p:nvPr/>
        </p:nvSpPr>
        <p:spPr>
          <a:xfrm>
            <a:off x="6732588" y="5013325"/>
            <a:ext cx="1449387" cy="369888"/>
          </a:xfrm>
          <a:prstGeom prst="rect">
            <a:avLst/>
          </a:prstGeom>
          <a:noFill/>
        </p:spPr>
        <p:txBody>
          <a:bodyPr wrap="none">
            <a:spAutoFit/>
          </a:bodyPr>
          <a:lstStyle/>
          <a:p>
            <a:pPr>
              <a:defRPr/>
            </a:pPr>
            <a:r>
              <a:rPr lang="hu-HU" b="1" dirty="0">
                <a:solidFill>
                  <a:schemeClr val="accent6"/>
                </a:solidFill>
              </a:rPr>
              <a:t>220 x 200 km</a:t>
            </a:r>
          </a:p>
        </p:txBody>
      </p:sp>
      <p:pic>
        <p:nvPicPr>
          <p:cNvPr id="12" name="Picture 8"/>
          <p:cNvPicPr>
            <a:picLocks noChangeAspect="1" noChangeArrowheads="1"/>
          </p:cNvPicPr>
          <p:nvPr/>
        </p:nvPicPr>
        <p:blipFill>
          <a:blip r:embed="rId5"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1042988" y="115888"/>
            <a:ext cx="7669212" cy="954107"/>
          </a:xfrm>
          <a:prstGeom prst="rect">
            <a:avLst/>
          </a:prstGeom>
          <a:noFill/>
          <a:ln w="9525">
            <a:noFill/>
            <a:miter lim="800000"/>
            <a:headEnd/>
            <a:tailEnd/>
          </a:ln>
        </p:spPr>
        <p:txBody>
          <a:bodyPr>
            <a:spAutoFit/>
          </a:bodyPr>
          <a:lstStyle/>
          <a:p>
            <a:pPr eaLnBrk="0" hangingPunct="0">
              <a:defRPr/>
            </a:pPr>
            <a:r>
              <a:rPr lang="en-US" sz="2800" b="1" dirty="0">
                <a:solidFill>
                  <a:schemeClr val="tx1">
                    <a:lumMod val="75000"/>
                    <a:lumOff val="25000"/>
                  </a:schemeClr>
                </a:solidFill>
                <a:latin typeface="Garamond" pitchFamily="18" charset="0"/>
              </a:rPr>
              <a:t>The calculated drawdown at the bottom of the Upper </a:t>
            </a:r>
            <a:r>
              <a:rPr lang="en-US" sz="2800" b="1" dirty="0" err="1">
                <a:solidFill>
                  <a:schemeClr val="tx1">
                    <a:lumMod val="75000"/>
                    <a:lumOff val="25000"/>
                  </a:schemeClr>
                </a:solidFill>
                <a:latin typeface="Garamond" pitchFamily="18" charset="0"/>
              </a:rPr>
              <a:t>Pannonian</a:t>
            </a:r>
            <a:r>
              <a:rPr lang="en-US" sz="2800" b="1" dirty="0">
                <a:solidFill>
                  <a:schemeClr val="tx1">
                    <a:lumMod val="75000"/>
                    <a:lumOff val="25000"/>
                  </a:schemeClr>
                </a:solidFill>
                <a:latin typeface="Garamond" pitchFamily="18" charset="0"/>
              </a:rPr>
              <a:t> sequences (</a:t>
            </a:r>
            <a:r>
              <a:rPr lang="en-US" sz="2800" b="1" dirty="0" err="1">
                <a:solidFill>
                  <a:schemeClr val="tx1">
                    <a:lumMod val="75000"/>
                    <a:lumOff val="25000"/>
                  </a:schemeClr>
                </a:solidFill>
                <a:latin typeface="Garamond" pitchFamily="18" charset="0"/>
              </a:rPr>
              <a:t>Tóth</a:t>
            </a:r>
            <a:r>
              <a:rPr lang="en-US" sz="2800" b="1" dirty="0">
                <a:solidFill>
                  <a:schemeClr val="tx1">
                    <a:lumMod val="75000"/>
                    <a:lumOff val="25000"/>
                  </a:schemeClr>
                </a:solidFill>
                <a:latin typeface="Garamond" pitchFamily="18" charset="0"/>
              </a:rPr>
              <a:t>, 2009)</a:t>
            </a:r>
            <a:endParaRPr lang="en-GB" sz="2800" b="1" dirty="0">
              <a:solidFill>
                <a:schemeClr val="tx1">
                  <a:lumMod val="75000"/>
                  <a:lumOff val="25000"/>
                </a:schemeClr>
              </a:solidFill>
              <a:latin typeface="Garamond" pitchFamily="18" charset="0"/>
            </a:endParaRPr>
          </a:p>
        </p:txBody>
      </p:sp>
      <p:grpSp>
        <p:nvGrpSpPr>
          <p:cNvPr id="2" name="Csoportba foglalás 5"/>
          <p:cNvGrpSpPr>
            <a:grpSpLocks/>
          </p:cNvGrpSpPr>
          <p:nvPr/>
        </p:nvGrpSpPr>
        <p:grpSpPr bwMode="auto">
          <a:xfrm>
            <a:off x="1116013" y="1484313"/>
            <a:ext cx="7867650" cy="5062537"/>
            <a:chOff x="0" y="977900"/>
            <a:chExt cx="8339137" cy="5353050"/>
          </a:xfrm>
        </p:grpSpPr>
        <p:pic>
          <p:nvPicPr>
            <p:cNvPr id="22532" name="Kép 5" descr="Fig7_szanyi_tothmodell2.tif"/>
            <p:cNvPicPr>
              <a:picLocks noChangeAspect="1"/>
            </p:cNvPicPr>
            <p:nvPr/>
          </p:nvPicPr>
          <p:blipFill>
            <a:blip r:embed="rId3" cstate="print"/>
            <a:srcRect/>
            <a:stretch>
              <a:fillRect/>
            </a:stretch>
          </p:blipFill>
          <p:spPr bwMode="auto">
            <a:xfrm>
              <a:off x="0" y="977900"/>
              <a:ext cx="8339137" cy="5353050"/>
            </a:xfrm>
            <a:prstGeom prst="rect">
              <a:avLst/>
            </a:prstGeom>
            <a:noFill/>
            <a:ln w="28575">
              <a:solidFill>
                <a:schemeClr val="bg2">
                  <a:lumMod val="90000"/>
                </a:schemeClr>
              </a:solidFill>
              <a:miter lim="800000"/>
              <a:headEnd/>
              <a:tailEnd/>
            </a:ln>
          </p:spPr>
        </p:pic>
        <p:sp>
          <p:nvSpPr>
            <p:cNvPr id="22533" name="Téglalap 6"/>
            <p:cNvSpPr>
              <a:spLocks noChangeArrowheads="1"/>
            </p:cNvSpPr>
            <p:nvPr/>
          </p:nvSpPr>
          <p:spPr bwMode="auto">
            <a:xfrm>
              <a:off x="5118574" y="4660745"/>
              <a:ext cx="176676" cy="152752"/>
            </a:xfrm>
            <a:prstGeom prst="rect">
              <a:avLst/>
            </a:prstGeom>
            <a:noFill/>
            <a:ln w="28575" algn="ctr">
              <a:solidFill>
                <a:schemeClr val="bg2">
                  <a:lumMod val="90000"/>
                </a:schemeClr>
              </a:solidFill>
              <a:miter lim="800000"/>
              <a:headEnd/>
              <a:tailEnd/>
            </a:ln>
          </p:spPr>
          <p:txBody>
            <a:bodyPr wrap="none"/>
            <a:lstStyle/>
            <a:p>
              <a:pPr algn="ctr" eaLnBrk="0" hangingPunct="0">
                <a:defRPr/>
              </a:pPr>
              <a:endParaRPr lang="hu-HU"/>
            </a:p>
          </p:txBody>
        </p:sp>
      </p:grpSp>
      <p:pic>
        <p:nvPicPr>
          <p:cNvPr id="8"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15875">
            <a:solidFill>
              <a:schemeClr val="bg2">
                <a:lumMod val="90000"/>
              </a:schemeClr>
            </a:solidFill>
            <a:miter lim="800000"/>
            <a:headEnd/>
            <a:tailEnd/>
          </a:ln>
        </p:spPr>
      </p:pic>
      <p:pic>
        <p:nvPicPr>
          <p:cNvPr id="5" name="Picture 2" descr="D:\AAA\GEKKO\Kiadványok\12b_ab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100" y="1196752"/>
            <a:ext cx="4081462"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zövegdoboz 5"/>
          <p:cNvSpPr txBox="1">
            <a:spLocks noChangeArrowheads="1"/>
          </p:cNvSpPr>
          <p:nvPr/>
        </p:nvSpPr>
        <p:spPr bwMode="auto">
          <a:xfrm>
            <a:off x="2340137" y="6329140"/>
            <a:ext cx="292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r>
              <a:rPr lang="en-GB" altLang="hu-HU" sz="1400">
                <a:solidFill>
                  <a:schemeClr val="bg1"/>
                </a:solidFill>
              </a:rPr>
              <a:t>Heat exchanger in Hódmezővásárhely</a:t>
            </a:r>
          </a:p>
        </p:txBody>
      </p:sp>
      <p:sp>
        <p:nvSpPr>
          <p:cNvPr id="8" name="Szövegdoboz 6"/>
          <p:cNvSpPr txBox="1">
            <a:spLocks noChangeArrowheads="1"/>
          </p:cNvSpPr>
          <p:nvPr/>
        </p:nvSpPr>
        <p:spPr bwMode="auto">
          <a:xfrm>
            <a:off x="5308762" y="1366615"/>
            <a:ext cx="374491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r>
              <a:rPr lang="en-GB" altLang="hu-HU" sz="1800">
                <a:solidFill>
                  <a:schemeClr val="tx1"/>
                </a:solidFill>
              </a:rPr>
              <a:t>The annual thermal water production  was around 85 Million m</a:t>
            </a:r>
            <a:r>
              <a:rPr lang="en-GB" altLang="hu-HU" sz="1800" baseline="30000">
                <a:solidFill>
                  <a:schemeClr val="tx1"/>
                </a:solidFill>
              </a:rPr>
              <a:t>3</a:t>
            </a:r>
            <a:r>
              <a:rPr lang="hu-HU" altLang="hu-HU" sz="1800">
                <a:solidFill>
                  <a:schemeClr val="tx1"/>
                </a:solidFill>
              </a:rPr>
              <a:t>. (</a:t>
            </a:r>
            <a:r>
              <a:rPr lang="en-GB" altLang="hu-HU" sz="1800">
                <a:solidFill>
                  <a:schemeClr val="tx1"/>
                </a:solidFill>
              </a:rPr>
              <a:t>Hungarian Geological Surv</a:t>
            </a:r>
            <a:r>
              <a:rPr lang="hu-HU" altLang="hu-HU" sz="1800">
                <a:solidFill>
                  <a:schemeClr val="tx1"/>
                </a:solidFill>
              </a:rPr>
              <a:t>e</a:t>
            </a:r>
            <a:r>
              <a:rPr lang="en-GB" altLang="hu-HU" sz="1800">
                <a:solidFill>
                  <a:schemeClr val="tx1"/>
                </a:solidFill>
              </a:rPr>
              <a:t>y 2002)</a:t>
            </a:r>
          </a:p>
          <a:p>
            <a:endParaRPr lang="hu-HU" altLang="hu-HU" sz="1800">
              <a:solidFill>
                <a:schemeClr val="tx1"/>
              </a:solidFill>
            </a:endParaRPr>
          </a:p>
          <a:p>
            <a:r>
              <a:rPr lang="en-US" altLang="hu-HU" sz="1800">
                <a:solidFill>
                  <a:schemeClr val="tx1"/>
                </a:solidFill>
              </a:rPr>
              <a:t>The theoretical total thermal power capacity of these wells</a:t>
            </a:r>
            <a:r>
              <a:rPr lang="hu-HU" altLang="hu-HU" sz="1800">
                <a:solidFill>
                  <a:schemeClr val="tx1"/>
                </a:solidFill>
              </a:rPr>
              <a:t> is 1,513 MW</a:t>
            </a:r>
            <a:r>
              <a:rPr lang="hu-HU" altLang="hu-HU" sz="1800" baseline="-25000">
                <a:solidFill>
                  <a:schemeClr val="tx1"/>
                </a:solidFill>
              </a:rPr>
              <a:t>t</a:t>
            </a:r>
            <a:r>
              <a:rPr lang="hu-HU" altLang="hu-HU" sz="1800">
                <a:solidFill>
                  <a:schemeClr val="tx1"/>
                </a:solidFill>
              </a:rPr>
              <a:t>.</a:t>
            </a:r>
            <a:endParaRPr lang="en-GB" altLang="hu-HU" sz="1800">
              <a:solidFill>
                <a:schemeClr val="tx1"/>
              </a:solidFill>
            </a:endParaRPr>
          </a:p>
          <a:p>
            <a:r>
              <a:rPr lang="hu-HU" altLang="hu-HU" sz="1800">
                <a:solidFill>
                  <a:schemeClr val="tx1"/>
                </a:solidFill>
              </a:rPr>
              <a:t>The </a:t>
            </a:r>
            <a:r>
              <a:rPr lang="en-US" altLang="hu-HU" sz="1800">
                <a:solidFill>
                  <a:schemeClr val="tx1"/>
                </a:solidFill>
              </a:rPr>
              <a:t>effective utilized geothermal</a:t>
            </a:r>
            <a:r>
              <a:rPr lang="hu-HU" altLang="hu-HU" sz="1800">
                <a:solidFill>
                  <a:schemeClr val="tx1"/>
                </a:solidFill>
              </a:rPr>
              <a:t> </a:t>
            </a:r>
            <a:r>
              <a:rPr lang="en-US" altLang="hu-HU" sz="1800">
                <a:solidFill>
                  <a:schemeClr val="tx1"/>
                </a:solidFill>
              </a:rPr>
              <a:t>energy</a:t>
            </a:r>
            <a:r>
              <a:rPr lang="hu-HU" altLang="hu-HU" sz="1800">
                <a:solidFill>
                  <a:schemeClr val="tx1"/>
                </a:solidFill>
              </a:rPr>
              <a:t> </a:t>
            </a:r>
            <a:r>
              <a:rPr lang="en-US" altLang="hu-HU" sz="1800">
                <a:solidFill>
                  <a:schemeClr val="tx1"/>
                </a:solidFill>
              </a:rPr>
              <a:t>can be estimated at</a:t>
            </a:r>
            <a:r>
              <a:rPr lang="hu-HU" altLang="hu-HU" sz="1800">
                <a:solidFill>
                  <a:schemeClr val="tx1"/>
                </a:solidFill>
              </a:rPr>
              <a:t> </a:t>
            </a:r>
            <a:r>
              <a:rPr lang="en-US" altLang="hu-HU" sz="1800">
                <a:solidFill>
                  <a:schemeClr val="tx1"/>
                </a:solidFill>
              </a:rPr>
              <a:t>a level of 6</a:t>
            </a:r>
            <a:r>
              <a:rPr lang="hu-HU" altLang="hu-HU" sz="1800">
                <a:solidFill>
                  <a:schemeClr val="tx1"/>
                </a:solidFill>
              </a:rPr>
              <a:t>15</a:t>
            </a:r>
            <a:r>
              <a:rPr lang="en-US" altLang="hu-HU" sz="1800">
                <a:solidFill>
                  <a:schemeClr val="tx1"/>
                </a:solidFill>
              </a:rPr>
              <a:t> MW</a:t>
            </a:r>
            <a:r>
              <a:rPr lang="en-US" altLang="hu-HU" sz="1800" baseline="-25000">
                <a:solidFill>
                  <a:schemeClr val="tx1"/>
                </a:solidFill>
              </a:rPr>
              <a:t>t</a:t>
            </a:r>
            <a:r>
              <a:rPr lang="hu-HU" altLang="hu-HU" sz="1800">
                <a:solidFill>
                  <a:schemeClr val="tx1"/>
                </a:solidFill>
              </a:rPr>
              <a:t>. </a:t>
            </a:r>
            <a:r>
              <a:rPr lang="en-US" altLang="hu-HU" sz="1800">
                <a:solidFill>
                  <a:schemeClr val="tx1"/>
                </a:solidFill>
              </a:rPr>
              <a:t>This obtains an assumed load</a:t>
            </a:r>
            <a:r>
              <a:rPr lang="hu-HU" altLang="hu-HU" sz="1800">
                <a:solidFill>
                  <a:schemeClr val="tx1"/>
                </a:solidFill>
              </a:rPr>
              <a:t> factor of 40 %.</a:t>
            </a:r>
          </a:p>
          <a:p>
            <a:endParaRPr lang="hu-HU" altLang="hu-HU" sz="1800">
              <a:solidFill>
                <a:schemeClr val="tx1"/>
              </a:solidFill>
            </a:endParaRPr>
          </a:p>
          <a:p>
            <a:r>
              <a:rPr lang="en-US" altLang="hu-HU" sz="1800">
                <a:solidFill>
                  <a:schemeClr val="tx1"/>
                </a:solidFill>
              </a:rPr>
              <a:t>The estimated thermal power applied</a:t>
            </a:r>
            <a:r>
              <a:rPr lang="hu-HU" altLang="hu-HU" sz="1800">
                <a:solidFill>
                  <a:schemeClr val="tx1"/>
                </a:solidFill>
              </a:rPr>
              <a:t> </a:t>
            </a:r>
            <a:r>
              <a:rPr lang="en-US" altLang="hu-HU" sz="1800">
                <a:solidFill>
                  <a:schemeClr val="tx1"/>
                </a:solidFill>
              </a:rPr>
              <a:t>in the field</a:t>
            </a:r>
            <a:r>
              <a:rPr lang="hu-HU" altLang="hu-HU" sz="1800">
                <a:solidFill>
                  <a:schemeClr val="tx1"/>
                </a:solidFill>
              </a:rPr>
              <a:t> </a:t>
            </a:r>
            <a:r>
              <a:rPr lang="en-US" altLang="hu-HU" sz="1800">
                <a:solidFill>
                  <a:schemeClr val="tx1"/>
                </a:solidFill>
              </a:rPr>
              <a:t>of</a:t>
            </a:r>
            <a:r>
              <a:rPr lang="hu-HU" altLang="hu-HU" sz="1800">
                <a:solidFill>
                  <a:schemeClr val="tx1"/>
                </a:solidFill>
              </a:rPr>
              <a:t>:</a:t>
            </a:r>
          </a:p>
          <a:p>
            <a:pPr>
              <a:buFont typeface="Arial" panose="020B0604020202020204" pitchFamily="34" charset="0"/>
              <a:buChar char="•"/>
            </a:pPr>
            <a:r>
              <a:rPr lang="en-US" altLang="hu-HU" sz="1800">
                <a:solidFill>
                  <a:schemeClr val="tx1"/>
                </a:solidFill>
              </a:rPr>
              <a:t> bathing and swimming 272 MW</a:t>
            </a:r>
            <a:r>
              <a:rPr lang="en-US" altLang="hu-HU" sz="1800" baseline="-25000">
                <a:solidFill>
                  <a:schemeClr val="tx1"/>
                </a:solidFill>
              </a:rPr>
              <a:t>t</a:t>
            </a:r>
            <a:endParaRPr lang="hu-HU" altLang="hu-HU" sz="1800">
              <a:solidFill>
                <a:schemeClr val="tx1"/>
              </a:solidFill>
            </a:endParaRPr>
          </a:p>
          <a:p>
            <a:pPr>
              <a:buFont typeface="Arial" panose="020B0604020202020204" pitchFamily="34" charset="0"/>
              <a:buChar char="•"/>
            </a:pPr>
            <a:r>
              <a:rPr lang="hu-HU" altLang="hu-HU" sz="1800">
                <a:solidFill>
                  <a:schemeClr val="tx1"/>
                </a:solidFill>
              </a:rPr>
              <a:t> a</a:t>
            </a:r>
            <a:r>
              <a:rPr lang="en-US" altLang="hu-HU" sz="1800">
                <a:solidFill>
                  <a:schemeClr val="tx1"/>
                </a:solidFill>
              </a:rPr>
              <a:t>gricultural 212 MWt</a:t>
            </a:r>
            <a:endParaRPr lang="hu-HU" altLang="hu-HU" sz="1800">
              <a:solidFill>
                <a:schemeClr val="tx1"/>
              </a:solidFill>
            </a:endParaRPr>
          </a:p>
          <a:p>
            <a:pPr>
              <a:buFont typeface="Arial" panose="020B0604020202020204" pitchFamily="34" charset="0"/>
              <a:buChar char="•"/>
            </a:pPr>
            <a:r>
              <a:rPr lang="hu-HU" altLang="hu-HU" sz="1800">
                <a:solidFill>
                  <a:schemeClr val="tx1"/>
                </a:solidFill>
              </a:rPr>
              <a:t> district and space heating 119 MW</a:t>
            </a:r>
            <a:r>
              <a:rPr lang="hu-HU" altLang="hu-HU" sz="1800" baseline="-25000">
                <a:solidFill>
                  <a:schemeClr val="tx1"/>
                </a:solidFill>
              </a:rPr>
              <a:t>t</a:t>
            </a:r>
            <a:endParaRPr lang="en-GB" altLang="hu-HU" sz="1800" baseline="-25000">
              <a:solidFill>
                <a:schemeClr val="tx1"/>
              </a:solidFill>
            </a:endParaRPr>
          </a:p>
          <a:p>
            <a:pPr>
              <a:buFont typeface="Arial" panose="020B0604020202020204" pitchFamily="34" charset="0"/>
              <a:buChar char="•"/>
            </a:pPr>
            <a:r>
              <a:rPr lang="hu-HU" altLang="hu-HU" sz="1800">
                <a:solidFill>
                  <a:schemeClr val="tx1"/>
                </a:solidFill>
              </a:rPr>
              <a:t> other users 12 MW</a:t>
            </a:r>
            <a:r>
              <a:rPr lang="hu-HU" altLang="hu-HU" sz="1800" baseline="-25000">
                <a:solidFill>
                  <a:schemeClr val="tx1"/>
                </a:solidFill>
              </a:rPr>
              <a:t>t</a:t>
            </a:r>
            <a:endParaRPr lang="en-GB" altLang="hu-HU" sz="1800">
              <a:solidFill>
                <a:schemeClr val="tx1"/>
              </a:solidFill>
            </a:endParaRPr>
          </a:p>
          <a:p>
            <a:endParaRPr lang="en-GB" altLang="hu-HU" sz="1800">
              <a:solidFill>
                <a:schemeClr val="tx1"/>
              </a:solidFill>
            </a:endParaRPr>
          </a:p>
        </p:txBody>
      </p:sp>
      <p:sp>
        <p:nvSpPr>
          <p:cNvPr id="9" name="Text Box 2"/>
          <p:cNvSpPr txBox="1">
            <a:spLocks noChangeArrowheads="1"/>
          </p:cNvSpPr>
          <p:nvPr/>
        </p:nvSpPr>
        <p:spPr bwMode="auto">
          <a:xfrm>
            <a:off x="993143" y="188640"/>
            <a:ext cx="8478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spcBef>
                <a:spcPct val="50000"/>
              </a:spcBef>
            </a:pPr>
            <a:r>
              <a:rPr lang="hu-HU" altLang="hu-HU" sz="2800" b="1" dirty="0" err="1">
                <a:solidFill>
                  <a:schemeClr val="tx1"/>
                </a:solidFill>
                <a:latin typeface="Garamond" panose="02020404030301010803" pitchFamily="18" charset="0"/>
              </a:rPr>
              <a:t>Geothermal</a:t>
            </a:r>
            <a:r>
              <a:rPr lang="hu-HU" altLang="hu-HU" sz="2800" b="1" dirty="0">
                <a:solidFill>
                  <a:schemeClr val="tx1"/>
                </a:solidFill>
                <a:latin typeface="Garamond" panose="02020404030301010803" pitchFamily="18" charset="0"/>
              </a:rPr>
              <a:t> </a:t>
            </a:r>
            <a:r>
              <a:rPr lang="hu-HU" altLang="hu-HU" sz="2800" b="1" dirty="0" err="1" smtClean="0">
                <a:solidFill>
                  <a:schemeClr val="tx1"/>
                </a:solidFill>
                <a:latin typeface="Garamond" panose="02020404030301010803" pitchFamily="18" charset="0"/>
              </a:rPr>
              <a:t>production</a:t>
            </a:r>
            <a:r>
              <a:rPr lang="hu-HU" altLang="hu-HU" sz="2800" b="1" dirty="0" smtClean="0">
                <a:solidFill>
                  <a:schemeClr val="tx1"/>
                </a:solidFill>
                <a:latin typeface="Garamond" panose="02020404030301010803" pitchFamily="18" charset="0"/>
              </a:rPr>
              <a:t>: </a:t>
            </a:r>
            <a:r>
              <a:rPr lang="hu-HU" altLang="hu-HU" sz="2800" b="1" dirty="0" err="1" smtClean="0">
                <a:solidFill>
                  <a:schemeClr val="tx1"/>
                </a:solidFill>
                <a:latin typeface="Garamond" panose="02020404030301010803" pitchFamily="18" charset="0"/>
              </a:rPr>
              <a:t>Direct</a:t>
            </a:r>
            <a:r>
              <a:rPr lang="hu-HU" altLang="hu-HU" sz="2800" b="1" dirty="0" smtClean="0">
                <a:solidFill>
                  <a:schemeClr val="tx1"/>
                </a:solidFill>
                <a:latin typeface="Garamond" panose="02020404030301010803" pitchFamily="18" charset="0"/>
              </a:rPr>
              <a:t> </a:t>
            </a:r>
            <a:r>
              <a:rPr lang="hu-HU" altLang="hu-HU" sz="2800" b="1" dirty="0" err="1">
                <a:solidFill>
                  <a:schemeClr val="tx1"/>
                </a:solidFill>
                <a:latin typeface="Garamond" panose="02020404030301010803" pitchFamily="18" charset="0"/>
              </a:rPr>
              <a:t>heat</a:t>
            </a:r>
            <a:r>
              <a:rPr lang="hu-HU" altLang="hu-HU" sz="2800" b="1" dirty="0">
                <a:solidFill>
                  <a:schemeClr val="tx1"/>
                </a:solidFill>
                <a:latin typeface="Garamond" panose="02020404030301010803" pitchFamily="18" charset="0"/>
              </a:rPr>
              <a:t> (</a:t>
            </a:r>
            <a:r>
              <a:rPr lang="hu-HU" altLang="hu-HU" sz="2800" b="1" dirty="0" smtClean="0">
                <a:solidFill>
                  <a:schemeClr val="tx1"/>
                </a:solidFill>
                <a:latin typeface="Garamond" panose="02020404030301010803" pitchFamily="18" charset="0"/>
              </a:rPr>
              <a:t>Tóth </a:t>
            </a:r>
            <a:r>
              <a:rPr lang="hu-HU" altLang="hu-HU" sz="2800" b="1" dirty="0">
                <a:solidFill>
                  <a:schemeClr val="tx1"/>
                </a:solidFill>
                <a:latin typeface="Garamond" panose="02020404030301010803" pitchFamily="18" charset="0"/>
              </a:rPr>
              <a:t>2009)</a:t>
            </a:r>
            <a:endParaRPr lang="en-GB" altLang="hu-HU" sz="2800" b="1"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511896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1043608" y="260648"/>
            <a:ext cx="7993062" cy="523220"/>
          </a:xfrm>
          <a:prstGeom prst="rect">
            <a:avLst/>
          </a:prstGeom>
          <a:noFill/>
          <a:ln w="9525">
            <a:noFill/>
            <a:miter lim="800000"/>
            <a:headEnd/>
            <a:tailEnd/>
          </a:ln>
        </p:spPr>
        <p:txBody>
          <a:bodyPr>
            <a:spAutoFit/>
          </a:bodyPr>
          <a:lstStyle/>
          <a:p>
            <a:pPr>
              <a:spcBef>
                <a:spcPct val="5000"/>
              </a:spcBef>
            </a:pPr>
            <a:r>
              <a:rPr lang="hu-HU" sz="2800" b="1" dirty="0" err="1" smtClean="0">
                <a:latin typeface="Garamond" pitchFamily="18" charset="0"/>
              </a:rPr>
              <a:t>Geothermal</a:t>
            </a:r>
            <a:r>
              <a:rPr lang="hu-HU" sz="2800" b="1" dirty="0" smtClean="0">
                <a:latin typeface="Garamond" pitchFamily="18" charset="0"/>
              </a:rPr>
              <a:t> </a:t>
            </a:r>
            <a:r>
              <a:rPr lang="hu-HU" sz="2800" b="1" dirty="0" err="1" smtClean="0">
                <a:latin typeface="Garamond" pitchFamily="18" charset="0"/>
              </a:rPr>
              <a:t>systems</a:t>
            </a:r>
            <a:r>
              <a:rPr lang="hu-HU" sz="2800" b="1" dirty="0" smtClean="0">
                <a:latin typeface="Garamond" pitchFamily="18" charset="0"/>
              </a:rPr>
              <a:t> </a:t>
            </a:r>
            <a:r>
              <a:rPr lang="hu-HU" sz="2800" b="1" dirty="0" err="1" smtClean="0">
                <a:latin typeface="Garamond" pitchFamily="18" charset="0"/>
              </a:rPr>
              <a:t>with</a:t>
            </a:r>
            <a:r>
              <a:rPr lang="hu-HU" sz="2800" b="1" dirty="0" smtClean="0">
                <a:latin typeface="Garamond" pitchFamily="18" charset="0"/>
              </a:rPr>
              <a:t> </a:t>
            </a:r>
            <a:r>
              <a:rPr lang="hu-HU" sz="2800" b="1" dirty="0" err="1" smtClean="0">
                <a:latin typeface="Garamond" pitchFamily="18" charset="0"/>
              </a:rPr>
              <a:t>reinjection</a:t>
            </a:r>
            <a:endParaRPr lang="en-GB" sz="2800" b="1" dirty="0">
              <a:latin typeface="Garamond" pitchFamily="18" charset="0"/>
            </a:endParaRPr>
          </a:p>
        </p:txBody>
      </p:sp>
      <p:pic>
        <p:nvPicPr>
          <p:cNvPr id="18" name="Kép 17" descr="délalföld2.JPG"/>
          <p:cNvPicPr>
            <a:picLocks noChangeAspect="1"/>
          </p:cNvPicPr>
          <p:nvPr/>
        </p:nvPicPr>
        <p:blipFill>
          <a:blip r:embed="rId3" cstate="print"/>
          <a:stretch>
            <a:fillRect/>
          </a:stretch>
        </p:blipFill>
        <p:spPr>
          <a:xfrm>
            <a:off x="1403648" y="1196752"/>
            <a:ext cx="7375026" cy="5256584"/>
          </a:xfrm>
          <a:prstGeom prst="rect">
            <a:avLst/>
          </a:prstGeom>
        </p:spPr>
      </p:pic>
      <p:sp>
        <p:nvSpPr>
          <p:cNvPr id="6" name="Ellipszis 5"/>
          <p:cNvSpPr/>
          <p:nvPr/>
        </p:nvSpPr>
        <p:spPr>
          <a:xfrm>
            <a:off x="2051720" y="5877272"/>
            <a:ext cx="108000" cy="108000"/>
          </a:xfrm>
          <a:prstGeom prst="ellipse">
            <a:avLst/>
          </a:prstGeom>
          <a:solidFill>
            <a:srgbClr val="FF0000"/>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p:cNvSpPr/>
          <p:nvPr/>
        </p:nvSpPr>
        <p:spPr>
          <a:xfrm>
            <a:off x="6732240" y="5805264"/>
            <a:ext cx="108000" cy="108000"/>
          </a:xfrm>
          <a:prstGeom prst="ellipse">
            <a:avLst/>
          </a:prstGeom>
          <a:solidFill>
            <a:srgbClr val="FF0000"/>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extLst>
      <p:ext uri="{BB962C8B-B14F-4D97-AF65-F5344CB8AC3E}">
        <p14:creationId xmlns:p14="http://schemas.microsoft.com/office/powerpoint/2010/main" val="1073005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églalap 20"/>
          <p:cNvSpPr/>
          <p:nvPr/>
        </p:nvSpPr>
        <p:spPr>
          <a:xfrm>
            <a:off x="1338742" y="914400"/>
            <a:ext cx="5040560" cy="5616624"/>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434" name="Text Box 2"/>
          <p:cNvSpPr txBox="1">
            <a:spLocks noChangeArrowheads="1"/>
          </p:cNvSpPr>
          <p:nvPr/>
        </p:nvSpPr>
        <p:spPr bwMode="auto">
          <a:xfrm>
            <a:off x="971550" y="188913"/>
            <a:ext cx="6719888" cy="461665"/>
          </a:xfrm>
          <a:prstGeom prst="rect">
            <a:avLst/>
          </a:prstGeom>
          <a:noFill/>
          <a:ln w="9525">
            <a:noFill/>
            <a:miter lim="800000"/>
            <a:headEnd/>
            <a:tailEnd/>
          </a:ln>
        </p:spPr>
        <p:txBody>
          <a:bodyPr>
            <a:spAutoFit/>
          </a:bodyPr>
          <a:lstStyle/>
          <a:p>
            <a:pPr>
              <a:spcBef>
                <a:spcPct val="50000"/>
              </a:spcBef>
            </a:pPr>
            <a:r>
              <a:rPr lang="hu-HU" sz="2400" b="1" dirty="0" err="1" smtClean="0">
                <a:latin typeface="Garamond" pitchFamily="18" charset="0"/>
              </a:rPr>
              <a:t>Geothermal</a:t>
            </a:r>
            <a:r>
              <a:rPr lang="hu-HU" sz="2400" b="1" dirty="0" smtClean="0">
                <a:latin typeface="Garamond" pitchFamily="18" charset="0"/>
              </a:rPr>
              <a:t> </a:t>
            </a:r>
            <a:r>
              <a:rPr lang="hu-HU" sz="2400" b="1" dirty="0" err="1">
                <a:latin typeface="Garamond" pitchFamily="18" charset="0"/>
              </a:rPr>
              <a:t>c</a:t>
            </a:r>
            <a:r>
              <a:rPr lang="hu-HU" sz="2400" b="1" dirty="0" err="1" smtClean="0">
                <a:latin typeface="Garamond" pitchFamily="18" charset="0"/>
              </a:rPr>
              <a:t>ascade</a:t>
            </a:r>
            <a:r>
              <a:rPr lang="hu-HU" sz="2400" b="1" dirty="0" smtClean="0">
                <a:latin typeface="Garamond" pitchFamily="18" charset="0"/>
              </a:rPr>
              <a:t> </a:t>
            </a:r>
            <a:r>
              <a:rPr lang="hu-HU" sz="2400" b="1" dirty="0" err="1" smtClean="0">
                <a:latin typeface="Garamond" pitchFamily="18" charset="0"/>
              </a:rPr>
              <a:t>system</a:t>
            </a:r>
            <a:r>
              <a:rPr lang="hu-HU" sz="2400" b="1" dirty="0" smtClean="0">
                <a:latin typeface="Garamond" pitchFamily="18" charset="0"/>
              </a:rPr>
              <a:t> </a:t>
            </a:r>
            <a:r>
              <a:rPr lang="hu-HU" sz="2400" b="1" dirty="0" err="1" smtClean="0">
                <a:latin typeface="Garamond" pitchFamily="18" charset="0"/>
              </a:rPr>
              <a:t>in</a:t>
            </a:r>
            <a:r>
              <a:rPr lang="hu-HU" sz="2400" b="1" dirty="0" smtClean="0">
                <a:latin typeface="Garamond" pitchFamily="18" charset="0"/>
              </a:rPr>
              <a:t> Makó</a:t>
            </a:r>
            <a:endParaRPr lang="hu-HU" sz="2400" b="1" dirty="0">
              <a:latin typeface="Garamond" pitchFamily="18" charset="0"/>
            </a:endParaRPr>
          </a:p>
        </p:txBody>
      </p:sp>
      <p:grpSp>
        <p:nvGrpSpPr>
          <p:cNvPr id="20" name="Csoportba foglalás 19"/>
          <p:cNvGrpSpPr/>
          <p:nvPr/>
        </p:nvGrpSpPr>
        <p:grpSpPr>
          <a:xfrm>
            <a:off x="1403648" y="1052736"/>
            <a:ext cx="4925969" cy="5400600"/>
            <a:chOff x="1510528" y="1044293"/>
            <a:chExt cx="4261283" cy="4767392"/>
          </a:xfrm>
        </p:grpSpPr>
        <p:pic>
          <p:nvPicPr>
            <p:cNvPr id="5" name="Kép 4" descr="Makó.JPG"/>
            <p:cNvPicPr>
              <a:picLocks noChangeAspect="1"/>
            </p:cNvPicPr>
            <p:nvPr/>
          </p:nvPicPr>
          <p:blipFill>
            <a:blip r:embed="rId3" cstate="print"/>
            <a:stretch>
              <a:fillRect/>
            </a:stretch>
          </p:blipFill>
          <p:spPr>
            <a:xfrm>
              <a:off x="1510528" y="1044293"/>
              <a:ext cx="4014963" cy="4767392"/>
            </a:xfrm>
            <a:prstGeom prst="rect">
              <a:avLst/>
            </a:prstGeom>
          </p:spPr>
        </p:pic>
        <p:sp>
          <p:nvSpPr>
            <p:cNvPr id="7" name="Ellipszis 6"/>
            <p:cNvSpPr/>
            <p:nvPr/>
          </p:nvSpPr>
          <p:spPr bwMode="auto">
            <a:xfrm>
              <a:off x="4076176" y="1069679"/>
              <a:ext cx="1695635" cy="2379215"/>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hu-HU" sz="2400" b="0" i="0" u="none" strike="noStrike" cap="none" normalizeH="0" baseline="0" smtClean="0">
                <a:ln>
                  <a:noFill/>
                </a:ln>
                <a:solidFill>
                  <a:srgbClr val="FF0000"/>
                </a:solidFill>
                <a:effectLst/>
                <a:latin typeface="Times New Roman" pitchFamily="18" charset="0"/>
              </a:endParaRPr>
            </a:p>
          </p:txBody>
        </p:sp>
        <p:sp>
          <p:nvSpPr>
            <p:cNvPr id="8" name="Ellipszis 7"/>
            <p:cNvSpPr/>
            <p:nvPr/>
          </p:nvSpPr>
          <p:spPr bwMode="auto">
            <a:xfrm>
              <a:off x="3694437" y="2942866"/>
              <a:ext cx="577048" cy="514906"/>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hu-HU" sz="2400" b="0" i="0" u="none" strike="noStrike" cap="none" normalizeH="0" baseline="0" smtClean="0">
                <a:ln>
                  <a:noFill/>
                </a:ln>
                <a:solidFill>
                  <a:srgbClr val="FF0000"/>
                </a:solidFill>
                <a:effectLst/>
                <a:latin typeface="Times New Roman" pitchFamily="18" charset="0"/>
              </a:endParaRPr>
            </a:p>
          </p:txBody>
        </p:sp>
        <p:sp>
          <p:nvSpPr>
            <p:cNvPr id="10" name="Ellipszis 9"/>
            <p:cNvSpPr/>
            <p:nvPr/>
          </p:nvSpPr>
          <p:spPr bwMode="auto">
            <a:xfrm>
              <a:off x="2703098" y="3540630"/>
              <a:ext cx="778275" cy="751641"/>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hu-HU" sz="2400" b="0" i="0" u="none" strike="noStrike" cap="none" normalizeH="0" baseline="0" smtClean="0">
                <a:ln>
                  <a:noFill/>
                </a:ln>
                <a:solidFill>
                  <a:srgbClr val="FF0000"/>
                </a:solidFill>
                <a:effectLst/>
                <a:latin typeface="Times New Roman" pitchFamily="18" charset="0"/>
              </a:endParaRPr>
            </a:p>
          </p:txBody>
        </p:sp>
        <p:sp>
          <p:nvSpPr>
            <p:cNvPr id="11" name="Ellipszis 10"/>
            <p:cNvSpPr/>
            <p:nvPr/>
          </p:nvSpPr>
          <p:spPr bwMode="auto">
            <a:xfrm>
              <a:off x="2984222" y="2962100"/>
              <a:ext cx="640672" cy="514906"/>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hu-HU" sz="2400" b="0" i="0" u="none" strike="noStrike" cap="none" normalizeH="0" baseline="0" smtClean="0">
                <a:ln>
                  <a:noFill/>
                </a:ln>
                <a:solidFill>
                  <a:srgbClr val="FF0000"/>
                </a:solidFill>
                <a:effectLst/>
                <a:latin typeface="Times New Roman" pitchFamily="18" charset="0"/>
              </a:endParaRPr>
            </a:p>
          </p:txBody>
        </p:sp>
        <p:sp>
          <p:nvSpPr>
            <p:cNvPr id="12" name="Szövegdoboz 11"/>
            <p:cNvSpPr txBox="1"/>
            <p:nvPr/>
          </p:nvSpPr>
          <p:spPr>
            <a:xfrm>
              <a:off x="4440977" y="2365818"/>
              <a:ext cx="875561" cy="276999"/>
            </a:xfrm>
            <a:prstGeom prst="rect">
              <a:avLst/>
            </a:prstGeom>
            <a:noFill/>
          </p:spPr>
          <p:txBody>
            <a:bodyPr wrap="none" rtlCol="0">
              <a:spAutoFit/>
            </a:bodyPr>
            <a:lstStyle/>
            <a:p>
              <a:r>
                <a:rPr lang="hu-HU" sz="1200" b="1" dirty="0" smtClean="0">
                  <a:latin typeface="Tahoma" pitchFamily="34" charset="0"/>
                  <a:ea typeface="Tahoma" pitchFamily="34" charset="0"/>
                  <a:cs typeface="Tahoma" pitchFamily="34" charset="0"/>
                </a:rPr>
                <a:t>90/62 </a:t>
              </a:r>
              <a:r>
                <a:rPr lang="hu-HU" sz="1200" b="1" baseline="30000" dirty="0" err="1" smtClean="0">
                  <a:latin typeface="Tahoma" pitchFamily="34" charset="0"/>
                  <a:ea typeface="Tahoma" pitchFamily="34" charset="0"/>
                  <a:cs typeface="Tahoma" pitchFamily="34" charset="0"/>
                </a:rPr>
                <a:t>o</a:t>
              </a:r>
              <a:r>
                <a:rPr lang="hu-HU" sz="1200" b="1" dirty="0" err="1" smtClean="0">
                  <a:latin typeface="Tahoma" pitchFamily="34" charset="0"/>
                  <a:ea typeface="Tahoma" pitchFamily="34" charset="0"/>
                  <a:cs typeface="Tahoma" pitchFamily="34" charset="0"/>
                </a:rPr>
                <a:t>C</a:t>
              </a:r>
              <a:endParaRPr lang="hu-HU" sz="1200" b="1" dirty="0">
                <a:latin typeface="Tahoma" pitchFamily="34" charset="0"/>
                <a:ea typeface="Tahoma" pitchFamily="34" charset="0"/>
                <a:cs typeface="Tahoma" pitchFamily="34" charset="0"/>
              </a:endParaRPr>
            </a:p>
          </p:txBody>
        </p:sp>
        <p:sp>
          <p:nvSpPr>
            <p:cNvPr id="13" name="Szövegdoboz 12"/>
            <p:cNvSpPr txBox="1"/>
            <p:nvPr/>
          </p:nvSpPr>
          <p:spPr>
            <a:xfrm>
              <a:off x="3634586" y="3095267"/>
              <a:ext cx="875561" cy="276999"/>
            </a:xfrm>
            <a:prstGeom prst="rect">
              <a:avLst/>
            </a:prstGeom>
            <a:noFill/>
          </p:spPr>
          <p:txBody>
            <a:bodyPr wrap="none" rtlCol="0">
              <a:spAutoFit/>
            </a:bodyPr>
            <a:lstStyle/>
            <a:p>
              <a:r>
                <a:rPr lang="hu-HU" sz="1200" b="1" dirty="0" smtClean="0">
                  <a:latin typeface="Tahoma" pitchFamily="34" charset="0"/>
                  <a:ea typeface="Tahoma" pitchFamily="34" charset="0"/>
                  <a:cs typeface="Tahoma" pitchFamily="34" charset="0"/>
                </a:rPr>
                <a:t>60/55 </a:t>
              </a:r>
              <a:r>
                <a:rPr lang="hu-HU" sz="1200" b="1" baseline="30000" dirty="0" err="1" smtClean="0">
                  <a:latin typeface="Tahoma" pitchFamily="34" charset="0"/>
                  <a:ea typeface="Tahoma" pitchFamily="34" charset="0"/>
                  <a:cs typeface="Tahoma" pitchFamily="34" charset="0"/>
                </a:rPr>
                <a:t>o</a:t>
              </a:r>
              <a:r>
                <a:rPr lang="hu-HU" sz="1200" b="1" dirty="0" err="1" smtClean="0">
                  <a:latin typeface="Tahoma" pitchFamily="34" charset="0"/>
                  <a:ea typeface="Tahoma" pitchFamily="34" charset="0"/>
                  <a:cs typeface="Tahoma" pitchFamily="34" charset="0"/>
                </a:rPr>
                <a:t>C</a:t>
              </a:r>
              <a:endParaRPr lang="hu-HU" sz="1200" b="1" dirty="0">
                <a:latin typeface="Tahoma" pitchFamily="34" charset="0"/>
                <a:ea typeface="Tahoma" pitchFamily="34" charset="0"/>
                <a:cs typeface="Tahoma" pitchFamily="34" charset="0"/>
              </a:endParaRPr>
            </a:p>
          </p:txBody>
        </p:sp>
        <p:sp>
          <p:nvSpPr>
            <p:cNvPr id="14" name="Szövegdoboz 13"/>
            <p:cNvSpPr txBox="1"/>
            <p:nvPr/>
          </p:nvSpPr>
          <p:spPr>
            <a:xfrm>
              <a:off x="2735048" y="3709304"/>
              <a:ext cx="777777" cy="276999"/>
            </a:xfrm>
            <a:prstGeom prst="rect">
              <a:avLst/>
            </a:prstGeom>
            <a:noFill/>
          </p:spPr>
          <p:txBody>
            <a:bodyPr wrap="none" rtlCol="0">
              <a:spAutoFit/>
            </a:bodyPr>
            <a:lstStyle/>
            <a:p>
              <a:r>
                <a:rPr lang="hu-HU" sz="1200" b="1" dirty="0" smtClean="0">
                  <a:latin typeface="Tahoma" pitchFamily="34" charset="0"/>
                  <a:ea typeface="Tahoma" pitchFamily="34" charset="0"/>
                  <a:cs typeface="Tahoma" pitchFamily="34" charset="0"/>
                </a:rPr>
                <a:t>28/5 </a:t>
              </a:r>
              <a:r>
                <a:rPr lang="hu-HU" sz="1200" b="1" baseline="30000" dirty="0" err="1" smtClean="0">
                  <a:latin typeface="Tahoma" pitchFamily="34" charset="0"/>
                  <a:ea typeface="Tahoma" pitchFamily="34" charset="0"/>
                  <a:cs typeface="Tahoma" pitchFamily="34" charset="0"/>
                </a:rPr>
                <a:t>o</a:t>
              </a:r>
              <a:r>
                <a:rPr lang="hu-HU" sz="1200" b="1" dirty="0" err="1" smtClean="0">
                  <a:latin typeface="Tahoma" pitchFamily="34" charset="0"/>
                  <a:ea typeface="Tahoma" pitchFamily="34" charset="0"/>
                  <a:cs typeface="Tahoma" pitchFamily="34" charset="0"/>
                </a:rPr>
                <a:t>C</a:t>
              </a:r>
              <a:endParaRPr lang="hu-HU" sz="1200" b="1" dirty="0">
                <a:latin typeface="Tahoma" pitchFamily="34" charset="0"/>
                <a:ea typeface="Tahoma" pitchFamily="34" charset="0"/>
                <a:cs typeface="Tahoma" pitchFamily="34" charset="0"/>
              </a:endParaRPr>
            </a:p>
          </p:txBody>
        </p:sp>
        <p:sp>
          <p:nvSpPr>
            <p:cNvPr id="15" name="Szövegdoboz 14"/>
            <p:cNvSpPr txBox="1"/>
            <p:nvPr/>
          </p:nvSpPr>
          <p:spPr>
            <a:xfrm>
              <a:off x="2918455" y="3089348"/>
              <a:ext cx="875561" cy="276999"/>
            </a:xfrm>
            <a:prstGeom prst="rect">
              <a:avLst/>
            </a:prstGeom>
            <a:noFill/>
          </p:spPr>
          <p:txBody>
            <a:bodyPr wrap="none" rtlCol="0">
              <a:spAutoFit/>
            </a:bodyPr>
            <a:lstStyle/>
            <a:p>
              <a:r>
                <a:rPr lang="hu-HU" sz="1200" b="1" dirty="0" smtClean="0">
                  <a:latin typeface="Tahoma" pitchFamily="34" charset="0"/>
                  <a:ea typeface="Tahoma" pitchFamily="34" charset="0"/>
                  <a:cs typeface="Tahoma" pitchFamily="34" charset="0"/>
                </a:rPr>
                <a:t>55/28 </a:t>
              </a:r>
              <a:r>
                <a:rPr lang="hu-HU" sz="1200" b="1" baseline="30000" dirty="0" err="1" smtClean="0">
                  <a:latin typeface="Tahoma" pitchFamily="34" charset="0"/>
                  <a:ea typeface="Tahoma" pitchFamily="34" charset="0"/>
                  <a:cs typeface="Tahoma" pitchFamily="34" charset="0"/>
                </a:rPr>
                <a:t>o</a:t>
              </a:r>
              <a:r>
                <a:rPr lang="hu-HU" sz="1200" b="1" dirty="0" err="1" smtClean="0">
                  <a:latin typeface="Tahoma" pitchFamily="34" charset="0"/>
                  <a:ea typeface="Tahoma" pitchFamily="34" charset="0"/>
                  <a:cs typeface="Tahoma" pitchFamily="34" charset="0"/>
                </a:rPr>
                <a:t>C</a:t>
              </a:r>
              <a:endParaRPr lang="hu-HU" sz="1200" b="1" dirty="0">
                <a:latin typeface="Tahoma" pitchFamily="34" charset="0"/>
                <a:ea typeface="Tahoma" pitchFamily="34" charset="0"/>
                <a:cs typeface="Tahoma" pitchFamily="34" charset="0"/>
              </a:endParaRPr>
            </a:p>
          </p:txBody>
        </p:sp>
        <p:sp>
          <p:nvSpPr>
            <p:cNvPr id="16" name="Szövegdoboz 15"/>
            <p:cNvSpPr txBox="1"/>
            <p:nvPr/>
          </p:nvSpPr>
          <p:spPr>
            <a:xfrm>
              <a:off x="4151463" y="2140188"/>
              <a:ext cx="1545063" cy="298859"/>
            </a:xfrm>
            <a:prstGeom prst="rect">
              <a:avLst/>
            </a:prstGeom>
            <a:noFill/>
          </p:spPr>
          <p:txBody>
            <a:bodyPr wrap="none" rtlCol="0">
              <a:spAutoFit/>
            </a:bodyPr>
            <a:lstStyle/>
            <a:p>
              <a:r>
                <a:rPr lang="hu-HU" sz="1600" b="1" dirty="0" err="1" smtClean="0">
                  <a:latin typeface="Tahoma" pitchFamily="34" charset="0"/>
                  <a:ea typeface="Tahoma" pitchFamily="34" charset="0"/>
                  <a:cs typeface="Tahoma" pitchFamily="34" charset="0"/>
                </a:rPr>
                <a:t>District</a:t>
              </a:r>
              <a:r>
                <a:rPr lang="hu-HU" sz="1600" b="1" dirty="0" smtClean="0">
                  <a:latin typeface="Tahoma" pitchFamily="34" charset="0"/>
                  <a:ea typeface="Tahoma" pitchFamily="34" charset="0"/>
                  <a:cs typeface="Tahoma" pitchFamily="34" charset="0"/>
                </a:rPr>
                <a:t> </a:t>
              </a:r>
              <a:r>
                <a:rPr lang="hu-HU" sz="1600" b="1" dirty="0" err="1" smtClean="0">
                  <a:latin typeface="Tahoma" pitchFamily="34" charset="0"/>
                  <a:ea typeface="Tahoma" pitchFamily="34" charset="0"/>
                  <a:cs typeface="Tahoma" pitchFamily="34" charset="0"/>
                </a:rPr>
                <a:t>heating</a:t>
              </a:r>
              <a:endParaRPr lang="hu-HU" sz="1600" b="1" dirty="0">
                <a:latin typeface="Tahoma" pitchFamily="34" charset="0"/>
                <a:ea typeface="Tahoma" pitchFamily="34" charset="0"/>
                <a:cs typeface="Tahoma" pitchFamily="34" charset="0"/>
              </a:endParaRPr>
            </a:p>
          </p:txBody>
        </p:sp>
        <p:sp>
          <p:nvSpPr>
            <p:cNvPr id="17" name="Szövegdoboz 16"/>
            <p:cNvSpPr txBox="1"/>
            <p:nvPr/>
          </p:nvSpPr>
          <p:spPr>
            <a:xfrm>
              <a:off x="3623209" y="3485882"/>
              <a:ext cx="1915313" cy="298859"/>
            </a:xfrm>
            <a:prstGeom prst="rect">
              <a:avLst/>
            </a:prstGeom>
            <a:noFill/>
          </p:spPr>
          <p:txBody>
            <a:bodyPr wrap="none" rtlCol="0">
              <a:spAutoFit/>
            </a:bodyPr>
            <a:lstStyle/>
            <a:p>
              <a:r>
                <a:rPr lang="hu-HU" sz="1600" b="1" dirty="0" err="1" smtClean="0">
                  <a:latin typeface="Tahoma" pitchFamily="34" charset="0"/>
                  <a:ea typeface="Tahoma" pitchFamily="34" charset="0"/>
                  <a:cs typeface="Tahoma" pitchFamily="34" charset="0"/>
                </a:rPr>
                <a:t>Domestic</a:t>
              </a:r>
              <a:r>
                <a:rPr lang="hu-HU" sz="1600" b="1" dirty="0" smtClean="0">
                  <a:latin typeface="Tahoma" pitchFamily="34" charset="0"/>
                  <a:ea typeface="Tahoma" pitchFamily="34" charset="0"/>
                  <a:cs typeface="Tahoma" pitchFamily="34" charset="0"/>
                </a:rPr>
                <a:t> hot </a:t>
              </a:r>
              <a:r>
                <a:rPr lang="hu-HU" sz="1600" b="1" dirty="0" err="1" smtClean="0">
                  <a:latin typeface="Tahoma" pitchFamily="34" charset="0"/>
                  <a:ea typeface="Tahoma" pitchFamily="34" charset="0"/>
                  <a:cs typeface="Tahoma" pitchFamily="34" charset="0"/>
                </a:rPr>
                <a:t>water</a:t>
              </a:r>
              <a:endParaRPr lang="hu-HU" sz="1600" b="1" dirty="0">
                <a:latin typeface="Tahoma" pitchFamily="34" charset="0"/>
                <a:ea typeface="Tahoma" pitchFamily="34" charset="0"/>
                <a:cs typeface="Tahoma" pitchFamily="34" charset="0"/>
              </a:endParaRPr>
            </a:p>
          </p:txBody>
        </p:sp>
        <p:sp>
          <p:nvSpPr>
            <p:cNvPr id="18" name="Szövegdoboz 17"/>
            <p:cNvSpPr txBox="1"/>
            <p:nvPr/>
          </p:nvSpPr>
          <p:spPr>
            <a:xfrm>
              <a:off x="2480560" y="2761624"/>
              <a:ext cx="1223349" cy="298859"/>
            </a:xfrm>
            <a:prstGeom prst="rect">
              <a:avLst/>
            </a:prstGeom>
            <a:noFill/>
          </p:spPr>
          <p:txBody>
            <a:bodyPr wrap="none" rtlCol="0">
              <a:spAutoFit/>
            </a:bodyPr>
            <a:lstStyle/>
            <a:p>
              <a:r>
                <a:rPr lang="hu-HU" sz="1600" b="1" dirty="0" err="1" smtClean="0">
                  <a:latin typeface="Tahoma" pitchFamily="34" charset="0"/>
                  <a:ea typeface="Tahoma" pitchFamily="34" charset="0"/>
                  <a:cs typeface="Tahoma" pitchFamily="34" charset="0"/>
                </a:rPr>
                <a:t>Spa</a:t>
              </a:r>
              <a:r>
                <a:rPr lang="hu-HU" sz="1600" b="1" dirty="0" smtClean="0">
                  <a:latin typeface="Tahoma" pitchFamily="34" charset="0"/>
                  <a:ea typeface="Tahoma" pitchFamily="34" charset="0"/>
                  <a:cs typeface="Tahoma" pitchFamily="34" charset="0"/>
                </a:rPr>
                <a:t> </a:t>
              </a:r>
              <a:r>
                <a:rPr lang="hu-HU" sz="1600" b="1" dirty="0" err="1" smtClean="0">
                  <a:latin typeface="Tahoma" pitchFamily="34" charset="0"/>
                  <a:ea typeface="Tahoma" pitchFamily="34" charset="0"/>
                  <a:cs typeface="Tahoma" pitchFamily="34" charset="0"/>
                </a:rPr>
                <a:t>heating</a:t>
              </a:r>
              <a:endParaRPr lang="hu-HU" sz="1600" b="1" dirty="0">
                <a:latin typeface="Tahoma" pitchFamily="34" charset="0"/>
                <a:ea typeface="Tahoma" pitchFamily="34" charset="0"/>
                <a:cs typeface="Tahoma" pitchFamily="34" charset="0"/>
              </a:endParaRPr>
            </a:p>
          </p:txBody>
        </p:sp>
        <p:sp>
          <p:nvSpPr>
            <p:cNvPr id="19" name="Szövegdoboz 18"/>
            <p:cNvSpPr txBox="1"/>
            <p:nvPr/>
          </p:nvSpPr>
          <p:spPr>
            <a:xfrm>
              <a:off x="2923429" y="4199055"/>
              <a:ext cx="1388366" cy="298859"/>
            </a:xfrm>
            <a:prstGeom prst="rect">
              <a:avLst/>
            </a:prstGeom>
            <a:noFill/>
          </p:spPr>
          <p:txBody>
            <a:bodyPr wrap="none" rtlCol="0">
              <a:spAutoFit/>
            </a:bodyPr>
            <a:lstStyle/>
            <a:p>
              <a:r>
                <a:rPr lang="hu-HU" sz="1600" b="1" dirty="0" err="1" smtClean="0">
                  <a:latin typeface="Tahoma" pitchFamily="34" charset="0"/>
                  <a:ea typeface="Tahoma" pitchFamily="34" charset="0"/>
                  <a:cs typeface="Tahoma" pitchFamily="34" charset="0"/>
                </a:rPr>
                <a:t>Snow</a:t>
              </a:r>
              <a:r>
                <a:rPr lang="hu-HU" sz="1600" b="1" dirty="0" smtClean="0">
                  <a:latin typeface="Tahoma" pitchFamily="34" charset="0"/>
                  <a:ea typeface="Tahoma" pitchFamily="34" charset="0"/>
                  <a:cs typeface="Tahoma" pitchFamily="34" charset="0"/>
                </a:rPr>
                <a:t> </a:t>
              </a:r>
              <a:r>
                <a:rPr lang="hu-HU" sz="1600" b="1" dirty="0" err="1" smtClean="0">
                  <a:latin typeface="Tahoma" pitchFamily="34" charset="0"/>
                  <a:ea typeface="Tahoma" pitchFamily="34" charset="0"/>
                  <a:cs typeface="Tahoma" pitchFamily="34" charset="0"/>
                </a:rPr>
                <a:t>melting</a:t>
              </a:r>
              <a:endParaRPr lang="hu-HU" sz="1600" b="1" dirty="0">
                <a:latin typeface="Tahoma" pitchFamily="34" charset="0"/>
                <a:ea typeface="Tahoma" pitchFamily="34" charset="0"/>
                <a:cs typeface="Tahoma" pitchFamily="34" charset="0"/>
              </a:endParaRPr>
            </a:p>
          </p:txBody>
        </p:sp>
      </p:grpSp>
      <p:pic>
        <p:nvPicPr>
          <p:cNvPr id="3076" name="Picture 4" descr="http://www.termalfurdo.net/kepek/hirek/4741_mako-furdo3_20140314123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09" y="2998164"/>
            <a:ext cx="2601430" cy="1729951"/>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6333" y="914400"/>
            <a:ext cx="2602789" cy="1952092"/>
          </a:xfrm>
          <a:prstGeom prst="rect">
            <a:avLst/>
          </a:prstGeom>
          <a:ln>
            <a:noFill/>
          </a:ln>
        </p:spPr>
      </p:pic>
      <p:pic>
        <p:nvPicPr>
          <p:cNvPr id="3078" name="Picture 6" descr="http://www.goyettemechanical.com/images/Design%20Build%20Images/snow_melt_1.jpg"/>
          <p:cNvPicPr>
            <a:picLocks noChangeAspect="1" noChangeArrowheads="1"/>
          </p:cNvPicPr>
          <p:nvPr/>
        </p:nvPicPr>
        <p:blipFill rotWithShape="1">
          <a:blip r:embed="rId6">
            <a:extLst>
              <a:ext uri="{28A0092B-C50C-407E-A947-70E740481C1C}">
                <a14:useLocalDpi xmlns:a14="http://schemas.microsoft.com/office/drawing/2010/main" val="0"/>
              </a:ext>
            </a:extLst>
          </a:blip>
          <a:srcRect t="12935" b="-12935"/>
          <a:stretch/>
        </p:blipFill>
        <p:spPr bwMode="auto">
          <a:xfrm>
            <a:off x="6475208" y="4835360"/>
            <a:ext cx="2602800" cy="1954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p:cNvPicPr>
            <a:picLocks noChangeAspect="1" noChangeArrowheads="1"/>
          </p:cNvPicPr>
          <p:nvPr/>
        </p:nvPicPr>
        <p:blipFill>
          <a:blip r:embed="rId7" cstate="print"/>
          <a:srcRect/>
          <a:stretch>
            <a:fillRect/>
          </a:stretch>
        </p:blipFill>
        <p:spPr bwMode="auto">
          <a:xfrm>
            <a:off x="107950" y="5949950"/>
            <a:ext cx="768350" cy="768350"/>
          </a:xfrm>
          <a:prstGeom prst="rect">
            <a:avLst/>
          </a:prstGeom>
          <a:noFill/>
          <a:ln w="15875">
            <a:solidFill>
              <a:schemeClr val="bg2">
                <a:lumMod val="90000"/>
              </a:schemeClr>
            </a:solidFill>
            <a:miter lim="800000"/>
            <a:headEnd/>
            <a:tailEnd/>
          </a:ln>
        </p:spPr>
      </p:pic>
    </p:spTree>
    <p:extLst>
      <p:ext uri="{BB962C8B-B14F-4D97-AF65-F5344CB8AC3E}">
        <p14:creationId xmlns:p14="http://schemas.microsoft.com/office/powerpoint/2010/main" val="327221093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9"/>
          <p:cNvSpPr txBox="1">
            <a:spLocks noChangeArrowheads="1"/>
          </p:cNvSpPr>
          <p:nvPr/>
        </p:nvSpPr>
        <p:spPr bwMode="auto">
          <a:xfrm>
            <a:off x="6965950" y="5505450"/>
            <a:ext cx="1397000" cy="457200"/>
          </a:xfrm>
          <a:prstGeom prst="rect">
            <a:avLst/>
          </a:prstGeom>
          <a:noFill/>
          <a:ln w="9525">
            <a:noFill/>
            <a:miter lim="800000"/>
            <a:headEnd/>
            <a:tailEnd/>
          </a:ln>
        </p:spPr>
        <p:txBody>
          <a:bodyPr>
            <a:spAutoFit/>
          </a:bodyPr>
          <a:lstStyle/>
          <a:p>
            <a:pPr algn="ctr" eaLnBrk="0" hangingPunct="0">
              <a:spcBef>
                <a:spcPct val="50000"/>
              </a:spcBef>
            </a:pPr>
            <a:endParaRPr lang="hu-HU"/>
          </a:p>
        </p:txBody>
      </p:sp>
      <p:pic>
        <p:nvPicPr>
          <p:cNvPr id="12"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15" name="Rectangle 2"/>
          <p:cNvSpPr txBox="1">
            <a:spLocks noChangeArrowheads="1"/>
          </p:cNvSpPr>
          <p:nvPr/>
        </p:nvSpPr>
        <p:spPr bwMode="auto">
          <a:xfrm>
            <a:off x="1043608" y="0"/>
            <a:ext cx="7772400" cy="90872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pPr eaLnBrk="0" hangingPunct="0">
              <a:spcBef>
                <a:spcPct val="50000"/>
              </a:spcBef>
            </a:pPr>
            <a:r>
              <a:rPr lang="hu-HU" sz="2800" b="1" dirty="0" err="1" smtClean="0">
                <a:latin typeface="Garamond" pitchFamily="18" charset="0"/>
              </a:rPr>
              <a:t>First</a:t>
            </a:r>
            <a:r>
              <a:rPr lang="hu-HU" sz="2800" b="1" dirty="0" smtClean="0">
                <a:latin typeface="Garamond" pitchFamily="18" charset="0"/>
              </a:rPr>
              <a:t> </a:t>
            </a:r>
            <a:r>
              <a:rPr lang="hu-HU" sz="2800" b="1" dirty="0" err="1" smtClean="0">
                <a:latin typeface="Garamond" pitchFamily="18" charset="0"/>
              </a:rPr>
              <a:t>steps</a:t>
            </a:r>
            <a:r>
              <a:rPr lang="hu-HU" sz="2800" b="1" dirty="0" smtClean="0">
                <a:latin typeface="Garamond" pitchFamily="18" charset="0"/>
              </a:rPr>
              <a:t> of a g</a:t>
            </a:r>
            <a:r>
              <a:rPr lang="en-US" sz="2800" b="1" dirty="0" err="1" smtClean="0">
                <a:latin typeface="Garamond" pitchFamily="18" charset="0"/>
              </a:rPr>
              <a:t>eothermal</a:t>
            </a:r>
            <a:r>
              <a:rPr lang="en-US" sz="2800" b="1" dirty="0" smtClean="0">
                <a:latin typeface="Garamond" pitchFamily="18" charset="0"/>
              </a:rPr>
              <a:t> project</a:t>
            </a:r>
            <a:endParaRPr lang="en-US" sz="2800" b="1" dirty="0">
              <a:latin typeface="Garamond"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1331640" y="908720"/>
            <a:ext cx="3712077" cy="553491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t="272"/>
          <a:stretch>
            <a:fillRect/>
          </a:stretch>
        </p:blipFill>
        <p:spPr bwMode="auto">
          <a:xfrm>
            <a:off x="5004048" y="908720"/>
            <a:ext cx="3822700" cy="5503204"/>
          </a:xfrm>
          <a:prstGeom prst="rect">
            <a:avLst/>
          </a:prstGeom>
          <a:noFill/>
          <a:ln w="9525">
            <a:noFill/>
            <a:miter lim="800000"/>
            <a:headEnd/>
            <a:tailEnd/>
          </a:ln>
        </p:spPr>
      </p:pic>
      <p:sp>
        <p:nvSpPr>
          <p:cNvPr id="13" name="Téglalap 12"/>
          <p:cNvSpPr/>
          <p:nvPr/>
        </p:nvSpPr>
        <p:spPr>
          <a:xfrm>
            <a:off x="1331640" y="908720"/>
            <a:ext cx="7488832" cy="55446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9"/>
          <p:cNvSpPr txBox="1">
            <a:spLocks noChangeArrowheads="1"/>
          </p:cNvSpPr>
          <p:nvPr/>
        </p:nvSpPr>
        <p:spPr bwMode="auto">
          <a:xfrm>
            <a:off x="6965950" y="5505450"/>
            <a:ext cx="1397000" cy="457200"/>
          </a:xfrm>
          <a:prstGeom prst="rect">
            <a:avLst/>
          </a:prstGeom>
          <a:noFill/>
          <a:ln w="9525">
            <a:noFill/>
            <a:miter lim="800000"/>
            <a:headEnd/>
            <a:tailEnd/>
          </a:ln>
        </p:spPr>
        <p:txBody>
          <a:bodyPr>
            <a:spAutoFit/>
          </a:bodyPr>
          <a:lstStyle/>
          <a:p>
            <a:pPr algn="ctr" eaLnBrk="0" hangingPunct="0">
              <a:spcBef>
                <a:spcPct val="50000"/>
              </a:spcBef>
            </a:pPr>
            <a:endParaRPr lang="hu-HU"/>
          </a:p>
        </p:txBody>
      </p:sp>
      <p:pic>
        <p:nvPicPr>
          <p:cNvPr id="12"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15" name="Rectangle 2"/>
          <p:cNvSpPr txBox="1">
            <a:spLocks noChangeArrowheads="1"/>
          </p:cNvSpPr>
          <p:nvPr/>
        </p:nvSpPr>
        <p:spPr bwMode="auto">
          <a:xfrm>
            <a:off x="1043608" y="0"/>
            <a:ext cx="8100392" cy="90872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pPr eaLnBrk="0" hangingPunct="0">
              <a:spcBef>
                <a:spcPct val="50000"/>
              </a:spcBef>
            </a:pPr>
            <a:r>
              <a:rPr lang="hu-HU" sz="2800" b="1" dirty="0" smtClean="0">
                <a:latin typeface="Garamond" pitchFamily="18" charset="0"/>
              </a:rPr>
              <a:t>The g</a:t>
            </a:r>
            <a:r>
              <a:rPr lang="en-US" sz="2800" b="1" dirty="0" err="1" smtClean="0">
                <a:latin typeface="Garamond" pitchFamily="18" charset="0"/>
              </a:rPr>
              <a:t>eothermal</a:t>
            </a:r>
            <a:r>
              <a:rPr lang="en-US" sz="2800" b="1" dirty="0" smtClean="0">
                <a:latin typeface="Garamond" pitchFamily="18" charset="0"/>
              </a:rPr>
              <a:t> project of </a:t>
            </a:r>
            <a:r>
              <a:rPr lang="hu-HU" sz="2800" b="1" dirty="0" err="1" smtClean="0">
                <a:latin typeface="Garamond" pitchFamily="18" charset="0"/>
              </a:rPr>
              <a:t>the</a:t>
            </a:r>
            <a:r>
              <a:rPr lang="hu-HU" sz="2800" b="1" dirty="0" smtClean="0">
                <a:latin typeface="Garamond" pitchFamily="18" charset="0"/>
              </a:rPr>
              <a:t> </a:t>
            </a:r>
            <a:r>
              <a:rPr lang="en-US" sz="2800" b="1" dirty="0" smtClean="0">
                <a:latin typeface="Garamond" pitchFamily="18" charset="0"/>
              </a:rPr>
              <a:t>University</a:t>
            </a:r>
            <a:r>
              <a:rPr lang="hu-HU" sz="2800" b="1" dirty="0" smtClean="0">
                <a:latin typeface="Garamond" pitchFamily="18" charset="0"/>
              </a:rPr>
              <a:t> of </a:t>
            </a:r>
            <a:r>
              <a:rPr lang="en-US" sz="2800" b="1" dirty="0" smtClean="0">
                <a:latin typeface="Garamond" pitchFamily="18" charset="0"/>
              </a:rPr>
              <a:t>Szeged</a:t>
            </a:r>
            <a:endParaRPr lang="en-US" sz="2800" b="1" dirty="0">
              <a:latin typeface="Garamond" pitchFamily="18" charset="0"/>
            </a:endParaRPr>
          </a:p>
        </p:txBody>
      </p:sp>
      <p:sp>
        <p:nvSpPr>
          <p:cNvPr id="8" name="Ellipszis 7"/>
          <p:cNvSpPr/>
          <p:nvPr/>
        </p:nvSpPr>
        <p:spPr>
          <a:xfrm>
            <a:off x="6300192" y="3429000"/>
            <a:ext cx="72008" cy="72008"/>
          </a:xfrm>
          <a:prstGeom prst="ellipse">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Szeg_terkep.jpg"/>
          <p:cNvPicPr>
            <a:picLocks noChangeAspect="1"/>
          </p:cNvPicPr>
          <p:nvPr/>
        </p:nvPicPr>
        <p:blipFill>
          <a:blip r:embed="rId4" cstate="print"/>
          <a:stretch>
            <a:fillRect/>
          </a:stretch>
        </p:blipFill>
        <p:spPr>
          <a:xfrm>
            <a:off x="1259632" y="1556792"/>
            <a:ext cx="7566933" cy="4671017"/>
          </a:xfrm>
          <a:prstGeom prst="rect">
            <a:avLst/>
          </a:prstGeom>
          <a:ln>
            <a:solidFill>
              <a:schemeClr val="accent1"/>
            </a:solid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9"/>
          <p:cNvSpPr txBox="1">
            <a:spLocks noChangeArrowheads="1"/>
          </p:cNvSpPr>
          <p:nvPr/>
        </p:nvSpPr>
        <p:spPr bwMode="auto">
          <a:xfrm>
            <a:off x="6965950" y="5505450"/>
            <a:ext cx="1397000" cy="457200"/>
          </a:xfrm>
          <a:prstGeom prst="rect">
            <a:avLst/>
          </a:prstGeom>
          <a:noFill/>
          <a:ln w="9525">
            <a:noFill/>
            <a:miter lim="800000"/>
            <a:headEnd/>
            <a:tailEnd/>
          </a:ln>
        </p:spPr>
        <p:txBody>
          <a:bodyPr>
            <a:spAutoFit/>
          </a:bodyPr>
          <a:lstStyle/>
          <a:p>
            <a:pPr algn="ctr" eaLnBrk="0" hangingPunct="0">
              <a:spcBef>
                <a:spcPct val="50000"/>
              </a:spcBef>
            </a:pPr>
            <a:endParaRPr lang="hu-HU"/>
          </a:p>
        </p:txBody>
      </p:sp>
      <p:pic>
        <p:nvPicPr>
          <p:cNvPr id="12"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15" name="Rectangle 2"/>
          <p:cNvSpPr txBox="1">
            <a:spLocks noChangeArrowheads="1"/>
          </p:cNvSpPr>
          <p:nvPr/>
        </p:nvSpPr>
        <p:spPr bwMode="auto">
          <a:xfrm>
            <a:off x="1043608" y="0"/>
            <a:ext cx="7772400" cy="90872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pPr eaLnBrk="0" hangingPunct="0">
              <a:spcBef>
                <a:spcPct val="50000"/>
              </a:spcBef>
            </a:pPr>
            <a:r>
              <a:rPr lang="hu-HU" sz="2800" b="1" dirty="0" err="1" smtClean="0">
                <a:latin typeface="Garamond" pitchFamily="18" charset="0"/>
              </a:rPr>
              <a:t>Thermal</a:t>
            </a:r>
            <a:r>
              <a:rPr lang="hu-HU" sz="2800" b="1" dirty="0" smtClean="0">
                <a:latin typeface="Garamond" pitchFamily="18" charset="0"/>
              </a:rPr>
              <a:t> </a:t>
            </a:r>
            <a:r>
              <a:rPr lang="hu-HU" sz="2800" b="1" dirty="0" err="1" smtClean="0">
                <a:latin typeface="Garamond" pitchFamily="18" charset="0"/>
              </a:rPr>
              <a:t>wells</a:t>
            </a:r>
            <a:r>
              <a:rPr lang="hu-HU" sz="2800" b="1" dirty="0" smtClean="0">
                <a:latin typeface="Garamond" pitchFamily="18" charset="0"/>
              </a:rPr>
              <a:t> </a:t>
            </a:r>
            <a:r>
              <a:rPr lang="hu-HU" sz="2800" b="1" dirty="0" err="1" smtClean="0">
                <a:latin typeface="Garamond" pitchFamily="18" charset="0"/>
              </a:rPr>
              <a:t>in</a:t>
            </a:r>
            <a:r>
              <a:rPr lang="hu-HU" sz="2800" b="1" dirty="0" smtClean="0">
                <a:latin typeface="Garamond" pitchFamily="18" charset="0"/>
              </a:rPr>
              <a:t> Szeged</a:t>
            </a:r>
            <a:endParaRPr lang="en-US" sz="2800" b="1" dirty="0">
              <a:latin typeface="Garamond" pitchFamily="18" charset="0"/>
            </a:endParaRPr>
          </a:p>
        </p:txBody>
      </p:sp>
      <p:sp>
        <p:nvSpPr>
          <p:cNvPr id="8" name="Ellipszis 7"/>
          <p:cNvSpPr/>
          <p:nvPr/>
        </p:nvSpPr>
        <p:spPr>
          <a:xfrm>
            <a:off x="6300192" y="3429000"/>
            <a:ext cx="72008" cy="72008"/>
          </a:xfrm>
          <a:prstGeom prst="ellipse">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descr="Alapterkep.jpg"/>
          <p:cNvPicPr>
            <a:picLocks noChangeAspect="1"/>
          </p:cNvPicPr>
          <p:nvPr/>
        </p:nvPicPr>
        <p:blipFill>
          <a:blip r:embed="rId4" cstate="print"/>
          <a:stretch>
            <a:fillRect/>
          </a:stretch>
        </p:blipFill>
        <p:spPr>
          <a:xfrm>
            <a:off x="1259632" y="908720"/>
            <a:ext cx="7275366" cy="5702099"/>
          </a:xfrm>
          <a:prstGeom prst="rect">
            <a:avLst/>
          </a:prstGeom>
        </p:spPr>
      </p:pic>
      <p:sp>
        <p:nvSpPr>
          <p:cNvPr id="10" name="Ellipszis 9"/>
          <p:cNvSpPr/>
          <p:nvPr/>
        </p:nvSpPr>
        <p:spPr>
          <a:xfrm>
            <a:off x="3635896" y="3501008"/>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p:cNvSpPr/>
          <p:nvPr/>
        </p:nvSpPr>
        <p:spPr>
          <a:xfrm rot="5400000">
            <a:off x="4932040" y="3068960"/>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99672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42988" y="188913"/>
            <a:ext cx="8101012" cy="358775"/>
          </a:xfrm>
        </p:spPr>
        <p:txBody>
          <a:bodyPr/>
          <a:lstStyle/>
          <a:p>
            <a:pPr>
              <a:defRPr/>
            </a:pPr>
            <a:r>
              <a:rPr lang="en-GB" sz="2800" b="1" dirty="0" smtClean="0">
                <a:solidFill>
                  <a:schemeClr val="tx1">
                    <a:lumMod val="75000"/>
                    <a:lumOff val="25000"/>
                  </a:schemeClr>
                </a:solidFill>
                <a:latin typeface="Garamond" pitchFamily="18" charset="0"/>
              </a:rPr>
              <a:t>Outline</a:t>
            </a:r>
          </a:p>
        </p:txBody>
      </p:sp>
      <p:sp>
        <p:nvSpPr>
          <p:cNvPr id="6147" name="Text Box 3"/>
          <p:cNvSpPr txBox="1">
            <a:spLocks noChangeArrowheads="1"/>
          </p:cNvSpPr>
          <p:nvPr/>
        </p:nvSpPr>
        <p:spPr bwMode="auto">
          <a:xfrm>
            <a:off x="1258888" y="1484313"/>
            <a:ext cx="7129462" cy="4176712"/>
          </a:xfrm>
          <a:prstGeom prst="rect">
            <a:avLst/>
          </a:prstGeom>
          <a:noFill/>
          <a:ln w="9525">
            <a:noFill/>
            <a:miter lim="800000"/>
            <a:headEnd/>
            <a:tailEnd/>
          </a:ln>
        </p:spPr>
        <p:txBody>
          <a:bodyPr/>
          <a:lstStyle/>
          <a:p>
            <a:pPr marL="271463" indent="-271463" eaLnBrk="0" hangingPunct="0">
              <a:spcAft>
                <a:spcPct val="50000"/>
              </a:spcAft>
              <a:buFont typeface="Calibri" pitchFamily="34" charset="0"/>
              <a:buChar char="−"/>
            </a:pPr>
            <a:r>
              <a:rPr lang="hu-HU" sz="2000" dirty="0" err="1" smtClean="0"/>
              <a:t>Geological</a:t>
            </a:r>
            <a:r>
              <a:rPr lang="hu-HU" sz="2000" dirty="0" smtClean="0"/>
              <a:t> </a:t>
            </a:r>
            <a:r>
              <a:rPr lang="hu-HU" sz="2000" dirty="0" err="1" smtClean="0"/>
              <a:t>settings</a:t>
            </a:r>
            <a:endParaRPr lang="hu-HU" sz="2000" dirty="0" smtClean="0"/>
          </a:p>
          <a:p>
            <a:pPr marL="271463" indent="-271463" eaLnBrk="0" hangingPunct="0">
              <a:spcAft>
                <a:spcPct val="50000"/>
              </a:spcAft>
              <a:buFont typeface="Calibri" pitchFamily="34" charset="0"/>
              <a:buChar char="−"/>
            </a:pPr>
            <a:r>
              <a:rPr lang="en-GB" sz="2000" dirty="0" err="1" smtClean="0"/>
              <a:t>Hydrogeological</a:t>
            </a:r>
            <a:r>
              <a:rPr lang="en-GB" sz="2000" dirty="0" smtClean="0"/>
              <a:t> background</a:t>
            </a:r>
            <a:endParaRPr lang="hu-HU" sz="2000" dirty="0" smtClean="0"/>
          </a:p>
          <a:p>
            <a:pPr marL="271463" indent="-271463" eaLnBrk="0" hangingPunct="0">
              <a:spcAft>
                <a:spcPct val="50000"/>
              </a:spcAft>
              <a:buFont typeface="Calibri" pitchFamily="34" charset="0"/>
              <a:buChar char="−"/>
            </a:pPr>
            <a:r>
              <a:rPr lang="hu-HU" sz="2000" dirty="0" err="1" smtClean="0"/>
              <a:t>Overwiev</a:t>
            </a:r>
            <a:r>
              <a:rPr lang="hu-HU" sz="2000" dirty="0" smtClean="0"/>
              <a:t> of </a:t>
            </a:r>
            <a:r>
              <a:rPr lang="hu-HU" sz="2000" dirty="0" err="1" smtClean="0"/>
              <a:t>the</a:t>
            </a:r>
            <a:r>
              <a:rPr lang="hu-HU" sz="2000" dirty="0" smtClean="0"/>
              <a:t> </a:t>
            </a:r>
            <a:r>
              <a:rPr lang="hu-HU" sz="2000" dirty="0" err="1" smtClean="0"/>
              <a:t>geothermal</a:t>
            </a:r>
            <a:r>
              <a:rPr lang="hu-HU" sz="2000" dirty="0" smtClean="0"/>
              <a:t> project</a:t>
            </a:r>
          </a:p>
          <a:p>
            <a:pPr marL="271463" indent="-271463" eaLnBrk="0" hangingPunct="0">
              <a:spcAft>
                <a:spcPct val="50000"/>
              </a:spcAft>
              <a:buFont typeface="Calibri" pitchFamily="34" charset="0"/>
              <a:buChar char="−"/>
            </a:pPr>
            <a:r>
              <a:rPr lang="hu-HU" sz="2000" dirty="0" smtClean="0"/>
              <a:t>Financial </a:t>
            </a:r>
            <a:r>
              <a:rPr lang="hu-HU" sz="2000" dirty="0" err="1" smtClean="0"/>
              <a:t>data</a:t>
            </a:r>
            <a:r>
              <a:rPr lang="hu-HU" sz="2000" dirty="0" smtClean="0"/>
              <a:t> of </a:t>
            </a:r>
            <a:r>
              <a:rPr lang="hu-HU" sz="2000" dirty="0" err="1" smtClean="0"/>
              <a:t>the</a:t>
            </a:r>
            <a:r>
              <a:rPr lang="hu-HU" sz="2000" dirty="0" smtClean="0"/>
              <a:t> project</a:t>
            </a:r>
          </a:p>
          <a:p>
            <a:pPr marL="271463" indent="-271463" eaLnBrk="0" hangingPunct="0">
              <a:spcAft>
                <a:spcPct val="50000"/>
              </a:spcAft>
              <a:buFont typeface="Calibri" pitchFamily="34" charset="0"/>
              <a:buChar char="−"/>
            </a:pPr>
            <a:r>
              <a:rPr lang="hu-HU" sz="2000" dirty="0"/>
              <a:t>The </a:t>
            </a:r>
            <a:r>
              <a:rPr lang="hu-HU" sz="2000" dirty="0" err="1"/>
              <a:t>cascade</a:t>
            </a:r>
            <a:r>
              <a:rPr lang="hu-HU" sz="2000" dirty="0"/>
              <a:t> </a:t>
            </a:r>
            <a:r>
              <a:rPr lang="hu-HU" sz="2000" dirty="0" err="1" smtClean="0"/>
              <a:t>system</a:t>
            </a:r>
            <a:endParaRPr lang="hu-HU" sz="2000" dirty="0"/>
          </a:p>
          <a:p>
            <a:pPr marL="271463" indent="-271463">
              <a:spcAft>
                <a:spcPts val="1200"/>
              </a:spcAft>
              <a:buFont typeface="Calibri" pitchFamily="34" charset="0"/>
              <a:buChar char="−"/>
            </a:pPr>
            <a:r>
              <a:rPr lang="en-GB" sz="2000" dirty="0" smtClean="0"/>
              <a:t>Conclusions</a:t>
            </a:r>
            <a:endParaRPr lang="en-GB" sz="2000" dirty="0"/>
          </a:p>
        </p:txBody>
      </p:sp>
      <p:pic>
        <p:nvPicPr>
          <p:cNvPr id="6"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9"/>
          <p:cNvSpPr txBox="1">
            <a:spLocks noChangeArrowheads="1"/>
          </p:cNvSpPr>
          <p:nvPr/>
        </p:nvSpPr>
        <p:spPr bwMode="auto">
          <a:xfrm>
            <a:off x="6965950" y="5505450"/>
            <a:ext cx="1397000" cy="457200"/>
          </a:xfrm>
          <a:prstGeom prst="rect">
            <a:avLst/>
          </a:prstGeom>
          <a:noFill/>
          <a:ln w="9525">
            <a:noFill/>
            <a:miter lim="800000"/>
            <a:headEnd/>
            <a:tailEnd/>
          </a:ln>
        </p:spPr>
        <p:txBody>
          <a:bodyPr>
            <a:spAutoFit/>
          </a:bodyPr>
          <a:lstStyle/>
          <a:p>
            <a:pPr algn="ctr" eaLnBrk="0" hangingPunct="0">
              <a:spcBef>
                <a:spcPct val="50000"/>
              </a:spcBef>
            </a:pPr>
            <a:endParaRPr lang="hu-HU"/>
          </a:p>
        </p:txBody>
      </p:sp>
      <p:pic>
        <p:nvPicPr>
          <p:cNvPr id="12"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15" name="Rectangle 2"/>
          <p:cNvSpPr txBox="1">
            <a:spLocks noChangeArrowheads="1"/>
          </p:cNvSpPr>
          <p:nvPr/>
        </p:nvSpPr>
        <p:spPr bwMode="auto">
          <a:xfrm>
            <a:off x="1043608" y="0"/>
            <a:ext cx="7772400" cy="90872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pPr eaLnBrk="0" hangingPunct="0">
              <a:spcBef>
                <a:spcPct val="50000"/>
              </a:spcBef>
            </a:pPr>
            <a:r>
              <a:rPr lang="en-US" sz="2800" b="1" dirty="0" err="1" smtClean="0">
                <a:latin typeface="Garamond" pitchFamily="18" charset="0"/>
              </a:rPr>
              <a:t>Potentiometric</a:t>
            </a:r>
            <a:r>
              <a:rPr lang="en-US" sz="2800" b="1" dirty="0" smtClean="0">
                <a:latin typeface="Garamond" pitchFamily="18" charset="0"/>
              </a:rPr>
              <a:t> surface during operation</a:t>
            </a:r>
            <a:endParaRPr lang="en-US" sz="2800" b="1" dirty="0">
              <a:latin typeface="Garamond" pitchFamily="18" charset="0"/>
            </a:endParaRPr>
          </a:p>
        </p:txBody>
      </p:sp>
      <p:sp>
        <p:nvSpPr>
          <p:cNvPr id="8" name="Ellipszis 7"/>
          <p:cNvSpPr/>
          <p:nvPr/>
        </p:nvSpPr>
        <p:spPr>
          <a:xfrm>
            <a:off x="6300192" y="3429000"/>
            <a:ext cx="72008" cy="72008"/>
          </a:xfrm>
          <a:prstGeom prst="ellipse">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p:cNvSpPr/>
          <p:nvPr/>
        </p:nvSpPr>
        <p:spPr>
          <a:xfrm>
            <a:off x="3635896" y="3501008"/>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p:cNvSpPr/>
          <p:nvPr/>
        </p:nvSpPr>
        <p:spPr>
          <a:xfrm rot="5400000">
            <a:off x="4932040" y="3068960"/>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descr="D:\Munka\Szeged_Lovi\ABRAK\h19.jpg"/>
          <p:cNvPicPr>
            <a:picLocks noChangeAspect="1" noChangeArrowheads="1"/>
          </p:cNvPicPr>
          <p:nvPr/>
        </p:nvPicPr>
        <p:blipFill>
          <a:blip r:embed="rId4" cstate="print"/>
          <a:srcRect/>
          <a:stretch>
            <a:fillRect/>
          </a:stretch>
        </p:blipFill>
        <p:spPr bwMode="auto">
          <a:xfrm>
            <a:off x="1259632" y="1006003"/>
            <a:ext cx="7272808" cy="5699450"/>
          </a:xfrm>
          <a:prstGeom prst="rect">
            <a:avLst/>
          </a:prstGeom>
          <a:noFill/>
        </p:spPr>
      </p:pic>
    </p:spTree>
    <p:extLst>
      <p:ext uri="{BB962C8B-B14F-4D97-AF65-F5344CB8AC3E}">
        <p14:creationId xmlns:p14="http://schemas.microsoft.com/office/powerpoint/2010/main" val="258898076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1042988" y="115888"/>
            <a:ext cx="7813675" cy="523220"/>
          </a:xfrm>
          <a:prstGeom prst="rect">
            <a:avLst/>
          </a:prstGeom>
          <a:noFill/>
          <a:ln w="9525">
            <a:noFill/>
            <a:miter lim="800000"/>
            <a:headEnd/>
            <a:tailEnd/>
          </a:ln>
          <a:effectLst/>
        </p:spPr>
        <p:txBody>
          <a:bodyPr>
            <a:spAutoFit/>
          </a:bodyPr>
          <a:lstStyle/>
          <a:p>
            <a:pPr>
              <a:spcBef>
                <a:spcPct val="50000"/>
              </a:spcBef>
              <a:defRPr/>
            </a:pPr>
            <a:r>
              <a:rPr lang="en-GB" sz="2800" b="1" dirty="0" smtClean="0">
                <a:latin typeface="Garamond" pitchFamily="18" charset="0"/>
              </a:rPr>
              <a:t>Geothermal cascade system in the city </a:t>
            </a:r>
            <a:r>
              <a:rPr lang="en-GB" sz="2800" b="1" dirty="0" err="1" smtClean="0">
                <a:latin typeface="Garamond" pitchFamily="18" charset="0"/>
              </a:rPr>
              <a:t>center</a:t>
            </a:r>
            <a:endParaRPr lang="en-GB" sz="2800" b="1" dirty="0">
              <a:effectLst>
                <a:outerShdw blurRad="38100" dist="38100" dir="2700000" algn="tl">
                  <a:srgbClr val="C0C0C0"/>
                </a:outerShdw>
              </a:effectLst>
              <a:latin typeface="Garamond" pitchFamily="18" charset="0"/>
            </a:endParaRPr>
          </a:p>
        </p:txBody>
      </p:sp>
      <p:pic>
        <p:nvPicPr>
          <p:cNvPr id="9" name="Kép 8" descr="Szeged_termál.jpg"/>
          <p:cNvPicPr>
            <a:picLocks noChangeAspect="1"/>
          </p:cNvPicPr>
          <p:nvPr/>
        </p:nvPicPr>
        <p:blipFill>
          <a:blip r:embed="rId3" cstate="print"/>
          <a:stretch>
            <a:fillRect/>
          </a:stretch>
        </p:blipFill>
        <p:spPr>
          <a:xfrm>
            <a:off x="1259632" y="1052736"/>
            <a:ext cx="7690454" cy="5328592"/>
          </a:xfrm>
          <a:prstGeom prst="rect">
            <a:avLst/>
          </a:prstGeom>
          <a:ln w="15875">
            <a:solidFill>
              <a:schemeClr val="accent1"/>
            </a:solidFill>
          </a:ln>
        </p:spPr>
      </p:pic>
      <p:sp>
        <p:nvSpPr>
          <p:cNvPr id="351237" name="Text Box 5"/>
          <p:cNvSpPr txBox="1">
            <a:spLocks noChangeArrowheads="1"/>
          </p:cNvSpPr>
          <p:nvPr/>
        </p:nvSpPr>
        <p:spPr bwMode="auto">
          <a:xfrm>
            <a:off x="1331640" y="1556792"/>
            <a:ext cx="3421063" cy="701675"/>
          </a:xfrm>
          <a:prstGeom prst="rect">
            <a:avLst/>
          </a:prstGeom>
          <a:solidFill>
            <a:schemeClr val="bg1"/>
          </a:solidFill>
          <a:ln w="9525">
            <a:noFill/>
            <a:miter lim="800000"/>
            <a:headEnd/>
            <a:tailEnd/>
          </a:ln>
        </p:spPr>
        <p:txBody>
          <a:bodyPr>
            <a:spAutoFit/>
          </a:bodyPr>
          <a:lstStyle/>
          <a:p>
            <a:r>
              <a:rPr lang="en-GB" sz="2000" b="1" dirty="0" smtClean="0">
                <a:latin typeface="Arial" charset="0"/>
              </a:rPr>
              <a:t>Investment: </a:t>
            </a:r>
            <a:r>
              <a:rPr lang="en-US" sz="2000" b="1" dirty="0" smtClean="0">
                <a:latin typeface="Arial" charset="0"/>
              </a:rPr>
              <a:t>6.6 million €</a:t>
            </a:r>
          </a:p>
          <a:p>
            <a:r>
              <a:rPr lang="en-US" sz="2000" b="1" dirty="0" smtClean="0">
                <a:latin typeface="Arial" charset="0"/>
              </a:rPr>
              <a:t>Yearly profit: 0.45 million </a:t>
            </a:r>
            <a:r>
              <a:rPr lang="en-GB" sz="2000" b="1" dirty="0" smtClean="0">
                <a:latin typeface="Arial" charset="0"/>
              </a:rPr>
              <a:t>€</a:t>
            </a:r>
            <a:endParaRPr lang="en-GB" sz="2000" b="1" dirty="0">
              <a:latin typeface="Arial" charset="0"/>
            </a:endParaRPr>
          </a:p>
        </p:txBody>
      </p:sp>
      <p:pic>
        <p:nvPicPr>
          <p:cNvPr id="7"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animEffect transition="in" filter="slide(fromBottom)">
                                      <p:cBhvr>
                                        <p:cTn id="7" dur="500"/>
                                        <p:tgtEl>
                                          <p:spTgt spid="35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 descr="http://szegedcafe.hu/wp-content/uploads/2013/02/130228_art_hotel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149080"/>
            <a:ext cx="2771401" cy="18346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484784"/>
            <a:ext cx="2466975" cy="1847850"/>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sp>
        <p:nvSpPr>
          <p:cNvPr id="5" name="Téglalap 4"/>
          <p:cNvSpPr/>
          <p:nvPr/>
        </p:nvSpPr>
        <p:spPr>
          <a:xfrm>
            <a:off x="0" y="6180138"/>
            <a:ext cx="4786313" cy="1724025"/>
          </a:xfrm>
          <a:prstGeom prst="rect">
            <a:avLst/>
          </a:prstGeom>
        </p:spPr>
        <p:txBody>
          <a:bodyPr>
            <a:spAutoFit/>
          </a:bodyPr>
          <a:lstStyle/>
          <a:p>
            <a:pPr fontAlgn="base">
              <a:spcBef>
                <a:spcPct val="0"/>
              </a:spcBef>
              <a:spcAft>
                <a:spcPct val="0"/>
              </a:spcAft>
              <a:defRPr/>
            </a:pPr>
            <a:r>
              <a:rPr lang="hu-HU" dirty="0">
                <a:solidFill>
                  <a:srgbClr val="000000"/>
                </a:solidFill>
              </a:rPr>
              <a:t/>
            </a:r>
            <a:br>
              <a:rPr lang="hu-HU" dirty="0">
                <a:solidFill>
                  <a:srgbClr val="000000"/>
                </a:solidFill>
              </a:rPr>
            </a:br>
            <a:r>
              <a:rPr lang="hu-HU" sz="4400" dirty="0">
                <a:solidFill>
                  <a:srgbClr val="000000"/>
                </a:solidFill>
                <a:latin typeface="Arial"/>
              </a:rPr>
              <a:t/>
            </a:r>
            <a:br>
              <a:rPr lang="hu-HU" sz="4400" dirty="0">
                <a:solidFill>
                  <a:srgbClr val="000000"/>
                </a:solidFill>
                <a:latin typeface="Arial"/>
              </a:rPr>
            </a:br>
            <a:endParaRPr lang="hu-HU" sz="4400" dirty="0">
              <a:solidFill>
                <a:srgbClr val="000000"/>
              </a:solidFill>
              <a:latin typeface="Arial"/>
            </a:endParaRPr>
          </a:p>
        </p:txBody>
      </p:sp>
      <p:sp>
        <p:nvSpPr>
          <p:cNvPr id="18440" name="Téglalap 7"/>
          <p:cNvSpPr>
            <a:spLocks noChangeArrowheads="1"/>
          </p:cNvSpPr>
          <p:nvPr/>
        </p:nvSpPr>
        <p:spPr bwMode="auto">
          <a:xfrm>
            <a:off x="971600" y="332656"/>
            <a:ext cx="81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fontAlgn="base">
              <a:spcBef>
                <a:spcPct val="0"/>
              </a:spcBef>
              <a:spcAft>
                <a:spcPct val="0"/>
              </a:spcAft>
            </a:pPr>
            <a:r>
              <a:rPr lang="hu-HU" sz="2800" b="1" dirty="0" err="1" smtClean="0">
                <a:solidFill>
                  <a:srgbClr val="000000"/>
                </a:solidFill>
                <a:latin typeface="Garamond" pitchFamily="18" charset="0"/>
              </a:rPr>
              <a:t>Sites</a:t>
            </a:r>
            <a:r>
              <a:rPr lang="hu-HU" sz="2800" b="1" dirty="0" smtClean="0">
                <a:solidFill>
                  <a:srgbClr val="000000"/>
                </a:solidFill>
                <a:latin typeface="Garamond" pitchFamily="18" charset="0"/>
              </a:rPr>
              <a:t> of </a:t>
            </a:r>
            <a:r>
              <a:rPr lang="hu-HU" sz="2800" b="1" dirty="0" err="1" smtClean="0">
                <a:solidFill>
                  <a:srgbClr val="000000"/>
                </a:solidFill>
                <a:latin typeface="Garamond" pitchFamily="18" charset="0"/>
              </a:rPr>
              <a:t>the</a:t>
            </a:r>
            <a:r>
              <a:rPr lang="hu-HU" sz="2800" b="1" dirty="0" smtClean="0">
                <a:solidFill>
                  <a:srgbClr val="000000"/>
                </a:solidFill>
                <a:latin typeface="Garamond" pitchFamily="18" charset="0"/>
              </a:rPr>
              <a:t> </a:t>
            </a:r>
            <a:r>
              <a:rPr lang="hu-HU" sz="2800" b="1" dirty="0" err="1" smtClean="0">
                <a:solidFill>
                  <a:srgbClr val="000000"/>
                </a:solidFill>
                <a:latin typeface="Garamond" pitchFamily="18" charset="0"/>
              </a:rPr>
              <a:t>geothermal</a:t>
            </a:r>
            <a:r>
              <a:rPr lang="hu-HU" sz="2800" b="1" dirty="0" smtClean="0">
                <a:solidFill>
                  <a:srgbClr val="000000"/>
                </a:solidFill>
                <a:latin typeface="Garamond" pitchFamily="18" charset="0"/>
              </a:rPr>
              <a:t> project </a:t>
            </a:r>
            <a:r>
              <a:rPr lang="hu-HU" sz="2800" b="1" dirty="0" err="1" smtClean="0">
                <a:solidFill>
                  <a:srgbClr val="000000"/>
                </a:solidFill>
                <a:latin typeface="Garamond" pitchFamily="18" charset="0"/>
              </a:rPr>
              <a:t>in</a:t>
            </a:r>
            <a:r>
              <a:rPr lang="hu-HU" sz="2800" b="1" dirty="0" smtClean="0">
                <a:solidFill>
                  <a:srgbClr val="000000"/>
                </a:solidFill>
                <a:latin typeface="Garamond" pitchFamily="18" charset="0"/>
              </a:rPr>
              <a:t> </a:t>
            </a:r>
            <a:r>
              <a:rPr lang="hu-HU" sz="2800" b="1" dirty="0" err="1" smtClean="0">
                <a:solidFill>
                  <a:srgbClr val="000000"/>
                </a:solidFill>
                <a:latin typeface="Garamond" pitchFamily="18" charset="0"/>
              </a:rPr>
              <a:t>the</a:t>
            </a:r>
            <a:r>
              <a:rPr lang="hu-HU" sz="2800" b="1" dirty="0" smtClean="0">
                <a:solidFill>
                  <a:srgbClr val="000000"/>
                </a:solidFill>
                <a:latin typeface="Garamond" pitchFamily="18" charset="0"/>
              </a:rPr>
              <a:t> city center</a:t>
            </a:r>
            <a:endParaRPr lang="hu-HU" sz="2800" dirty="0">
              <a:solidFill>
                <a:srgbClr val="000000"/>
              </a:solidFill>
              <a:latin typeface="Garamond" pitchFamily="18" charset="0"/>
            </a:endParaRPr>
          </a:p>
        </p:txBody>
      </p:sp>
      <p:pic>
        <p:nvPicPr>
          <p:cNvPr id="5122" name="Picture 2" descr="http://pb.jegy.hu/hungary/images/12483/100_eves_a_Delmagyarorsz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988840"/>
            <a:ext cx="2819199" cy="19565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http://szeged.hu/images/stories/hirek/fejlesztesek/13230-klinika/klinika_latvanyterv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1484784"/>
            <a:ext cx="2624082" cy="19779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AutoShape 8" descr="data:image/jpeg;base64,/9j/4AAQSkZJRgABAQAAAQABAAD/2wCEAAkGBhQSERQUExQWFRUWFxgYGBcYGBoYFxkgHBwaGRcaHBcYHiYeHhkjGRgYHy8gJCcpLCwsFx8xNTAqNSYrLCkBCQoKDgwOGg8PGiwkHyQsLCwsLCwsLCwsLCwsLCwsLCwsLCwsLCwsKSwsLCwsLCwsLCwpLCwsLCwsLCwsLCksLP/AABEIAMIBAwMBIgACEQEDEQH/xAAcAAACAgMBAQAAAAAAAAAAAAAFBgMEAQIHAAj/xABFEAACAQMCAwYDBQUGBQMFAQABAhEAAyEEEgUxQQYTIlFhcTKBkQehscHwFCNCUtEVYnKC4fEzkqKywkRTkxYkQ3SDc//EABkBAAMBAQEAAAAAAAAAAAAAAAABAgMEBf/EACkRAAICAgICAgECBwAAAAAAAAABAhESIQMxQWEiURMEMlJxgZGxwdH/2gAMAwEAAhEDEQA/AOb9ntRa02om7b/aAVEIAObDPxfxKcAdZOeVXO0ujttfU2VW1Y2LC8rigKpYuGMlyWxJzKimXX8J040dnX6RAbmnZXcQSGyN+5WgyshgRAwYqjxbQ6uRqLhV7+tJXu1UMuxdtzIGDySMnHWQKUVZMnRQs6DT6027Gms3bTd5cusSUclSB4EEqMbfCCf5s1Q7LaHvdR+zbgi3vAxZQx8PiADDKsSsSPPMjFG+G9udQrK6fvF2qHU2gzWl3iQGUKp3TAJ8wDBp07P9j9K119Qqp/xUa0qAr3OwTsdZ/wCISZZT5CtEsmqM267LPZLsX+xajUuCpS4R3UbtyrJJUyYIHhE5OJxJFNoNDNdxezYZFuXVQvOwMY3REx9RU1/iSW5kyVG4gZaMZgZjIrf4xRi22In2l9orlq9aFjU7GtqWZAZG6QAGic7WJ2sAIEyTApOudpL92437TfgNZ7gsIJK7twO0wQGgEtGcecVL2n0qXL9y7alldjtgjLSsB1MFZnGMkYnNC9fwqF3veFy6CouKG3OsAiAZIO1VUE5A3KBOY5M29s2jFUOvZHjL6u8gu20Wxp7ZS3d27HgbQUW4WwzJloJIXdHPcKfaftANdoXX9xaZLyG1Z3KrraC5OYXmymARgHymkLUXDtUB2IGQpJ8PnC8hmcjnWdWyskgENMzJbdMTJJxBBIgH4snANV+TVDw2WDYs3S+xhaW3axuHiusIGckB2LdMQs+tULhZjJJJknJJknmc9fxqOIre3cIB55EY+RH31PZdFvg3BW1V1bNsqHadu47QSBgT5k4HqaZOGdiLqP3WptNaLnZbYrILydgxgqWGcjGavfY3w4PrCzK020Lq4BhW3KIJ5ZXcIjMnyruL2FJUkAlTKkgEg8pB6GMVceLNbMp8lOjhF7sJstMLlu4HVTLj4ZLAAspBhVG7I5/fS5rdD4CcN49ofASOgHuZyT7Tk09fafxptS37vf3NoMjQdssCDuIOCmcEZMGkXUEFSqvudiBtCmDMHHQEcvWuVJ5alaLi21ZVs23tyVgykzzgbtvInzEZrtv2JcBKWbmovWdtxiBbuMCGKMA52g42kkGRzk+Vc47HdmLly7bc6d71jvjbdcjbkTuZeoGSMfD6ivo21tAAEADAAwAByAHlXVCHkicvBD2gs3H0t9bIVrjW2VFeCpJEQQ2I98edfLnFLN2xqLlt1XcpdSoAKqxG1toXAIZRBXyHtX1bvobr+zemvkNcs2y4JZX2jcGIjfjm3IgmcgGqcWTGSR89arUudPY3u9twoVVYk7xbfbM/wBW3ETJBVoC+GVnWW17xgfCAfOfeD6mmDttwhNNqXtHU/tDqxVmhgUiIVt3NssIBIAgzmAtkzzAPy8zPTrWDXyNoo2GoRThARsZcknJBG/0YEgiMeEe9bahzsCAzaVmKSoUndG4kDJ+EcyYiKxrNGUW0xiLilhz6MykZGcrzEjPOQQCnZ/hFzXaixpVfB3BQThBl2MwcbiSY9fSqH7K1rgDjTLqm2mz3ptESQSyqHjA5EQNw5E5ihy9fIfnXYu1HZ65w7hN21eddTZY7NOFtqTZbezFzdI8M2wQeZkgAgCub6/iFy1a/ZE7vumdL42BWcllDW1N3aG3IGKxgyzDlFNoSdhfsL2EHEWe336WrmzdbWN5aOrAfCkHrkyIHWu1dn/sh0Wk1K6hN7MohVcyoJUKW8yT4jnHj5YEcs+xvSn+07ZLBGh3K7WDsCuAGGNhwc4585r6H3UIWVGun0du3JRFWYnaoEwNqzHkAAPQVDr+9JUWtoEncTMgRiD5z6GrG+qWu4slr4pwJhVLGM5gdJEekiYGadCcxE7X8AcNdLalQkhlsjcijcCWbwg+IusgHDCRzM0q6jTLobCb7oe7eaD8SqqusDxSJOZiRBHPwxR3tXdt3d+o01u4Rui4wypJyx2zJhRzHwxjmSqz2n1PeDTwsrZtorOwEMbgYtLbiASCeZklWPpWckvIgrouzpZAxLrJYgKNSVgklTNsbcrBx1NYoE/fYG+4YAA3MwMAAAEbOgAHUYwSM16kkv4f8f9JxC3ani9u7HD7YZLjhbZubD3aW43XGG0+JRbU45Y6UE4Pxu6NK2kTvG1Ch7YR1BthIkNvMFV2YAkgwuMignHePDVap9Qtx7UWfCmN5YxbZAVgEQx8RztU88UO4sj93avtfR7l34gtxu9WAFUOsAD4AZkkyPc1CWJrJZF7szxWxZuX+9eUuW3QFVdVJLeFlCZURBysjMDAkt2F7QNpBcuHT3bivBZxIARASzKGw5kgmOQBzAwkaS0e+8RUMhJh+TFc7MEZJG3mOfOruj7T37SOiNCsxYjopOJXoMEqehGKtOticR47c8S0uusrqLVxldJQhljHiZZHq0DcCYkSBQHiGtGosrL7biBFhHHisopkshIJuKABEAtEwBS43EiSdsCTJ2yq9eSiAAR0z8uVWtMqOuCLTboLboLK4G7cJ+EEHkM7jPnWcn5kJRpEFgyf3Yk7G3LJkADxNjzGYEx6irNq4qWyrWzuZ4Ux4fCIZSGBgjcMgznPSrtrVg3gFUlDcUXCEWQRIJWBEbFkegPuWThvCU1uqRbhG4d4HZWHjIAO9UIgT6ZBzGKzcl0WKPBuDm+x2Ebww8G5FLAyrBN0AsMQPKT0rrGh+zq1p9OLd1Ev5JZtu055EEGQQOs5xPSptH9n9iz3iIWZWCEh9rCfECYAHOKh0Olv2DeFq6wRHChD+8tgFEaNjZAlj8JHOrWyqOaaHslqNTqXtra2nxgFgbaDaQk5kmCVxJOc9aYexHZg6fiDafV2VZLlojx/8MwQykGCCZERI5nrAro3ZniRuWXa4Avd3LgbbJELzIBz0mPxqxYFrULusXhcB5+LcPZlPL2IpqWLE42qC+m0i21CIqooEBVAAHyFTMsgiJkRHv7UD0u9ZCNsZeaHxWz6hSZUeikffVLtnqLraR12lDg7kDXAYOAu0hlO6PiEROTXV+eNWcsuKSOW8Z4fF/wDZxDLlU7stcAJhoXxbjLKAZnmcYFP3YP7NLNpU1F5C110BNq4q7bbSTIBHOAOfL50s/Z/2Z1Q19q4VfuwdxugDqrYM9CQR867aEFZcHHjtjnJ9IrafSIm7YqruYu0ADcx5sY5kwM1MDUht1rtrrsxNkNL/AG37W6fTWHt3brpcuIVUWhN3xSu5ZxjPMjlHUUfmlvtd2ITWDvEhNSoUJc3MAIIIwp5gTB9fplNOtFR7Pnzi2jveIsLnwh4cy0FiNzR18MGc4HsHL7IuxQ1fe6hyjGyNtu2waO8IDW3Yr/ACDK5J6jz6JwX7MtjXBqLnfW7umS06iVG5WDTA5wwLBjmWyOZLfwzQJYRUQfCqgsfiaAACzfxMY5mslE2c6VHzv9pfZU6K5aQkN+7lnXAZyzFvDyTG3A6AGlrg1i414C1a75sxbAdgw6iFIaI9QeVMP2huH4hqF7zvIdi1zuwslVgiBGFjbM5ic0N7M97b3atGuWhYKHvVUkHoqZGwksFwx5TANT5LT+J0Ltpxm4ODaM6jTPpbwulbaW4RQqADxW3kgMswsH4ZOOfL+Ds/eW2tMReRl7vbg43EsX5CIHPp6Cukaj7QNDryt3iNoi5YDrbVZuWm3mDutggtthWncJzHITz/AEuuRHG2yArW/GjncHyxHiI3KCpA8JBJEggxDdCj0dG+yxdRd1VvUGwL1t7jlrq/uxZdp3naoAJItiQpKkXVnOK7eGoP2ZsBNJp1W2lsC0ngttuRZE+Fv4hnnmZ5miYNVRk5Em6obumRp3KpkbTIBkeXt6VtUWs1y2U3vgSonH8RC9egmfYGn0CNTprNq0QVRLSjMgBAB59I96SO1Gj0utsN3ZW2LDBWJm3bVQT4wNkM4CkKoz4oxNRcY7b2tVbdWG0I5iPEQQgjeHGwAFmGZnBERNc6452jJUJadmA3AZJ37wozMHkssCIB2j3zctFpFnhnDNOLS7rtwHJjC4JJBg2yQCIOTOcxyr1UU7SWIUMiAhVEd45iAABgESAAK9QocflFV/MUuL61bl4utpLIhQVSdsgeJgDyDHMDA+VMD3LFzSRb3d4g3sSAB4WaB7RsPPEnn0Vb7DxYEk884joP10o/2cAaSVWCI2gkboUBiRJnEGDia5eWNpNdmxHxPVmxZuWxphaXU7XDtO/Z8QRGJhreBmJPXlheYxyMgjJ5cwCRB8jj5VPqFZ3jJI8InB8OAPTlyqqa2iqQEtsjljI5kcuuPp99H+yvZ06vUi0XCrt3loOQI5DzM9aXbFyGBiR5U3dke2B0O8FSyOsqIwGyFJY52jIMczPlQwM9oOzV3SP3aBipZTgTkYTxROZ5dT7U3cE7I3hdtX0K22LBipBUqY8YjJyAQZgyx96EXvtLvFBG0vEFlSCffd8PsAaE3O2msYyHb/mc/gRWK4n5YUdd47xm5YvCLXeIUUmDDiC4wPahmi7Q23OoEEb2DAGN3/DRTKfFzU5ANc0PazWSGYlo/m3n7yTVyz23DY1FmR5gAx+BH31pTRp8WtnSuxZD29QBkd/cH1H+tDuI9mUHd3bLwd6AMrQYYhcXEM9a37A8d0zB1S6BuYEBjnlBBJ6z50O195lUHa1tgUJa2dyHaQd0dDieRzRe9iUX4DPDddfXVpauvvBR8sBvxtwWWAwhuonHOjOo4zpDea1cud3dUgeOVUyARsc+E8+Ug0maDiz3dfp90MviG8DJlOTRgHA6DlTB2ls6W4727rKl02wRu8O6VhYY+EmREc6GSGbek2PElGIlbiGN3ow+FvmDVscXe1AuhXH8yQr/ADtsYPyPypF0OluaW9pdtxu5uMkpPgG5TyUyFMx8MU1cS40lpyl60xQAHvVhjEZ3IIbGRKzy5CrjOSIlCLGPR8QS5OxgSOY5MPdTkfMVZNKWmNq6QFcOBlGBh0jmvRlPXMVbPEb1kwZuJ53Btb5XBzH+JfnW0eVPswlxNdDDtqTZQ3R8YtuwUko5/gfwk+x+Fv8AKTRgGrb+jNL7ImfFV9ReYIxVd7AEhZjcRyEnAk4mrFwZrTbTQmfP3azUai9cv3dVZ7l76C1aEYhG8YVSdxll+PlOMhhQzsN2fva+5b04ZxpjcD3fiNvcqyZgjxsikAyOnlXb+MdhU1Wtt6m6wZETb3ZUNuPiHM8khjK9T5VP2I7K/wBn6Y2ZVmLuxZRG6T4JnqEgVGOzTOkc47c/ZcmmFoaGxduvdciSd+zaAcjbtgwTJ9QPKifD/slulNG10WO8tahnuqfEGtsykqWjxsNpiZ5geddUrIp4oWTM7QK9XorKigkyq0m9tluvbZHQlQd6QxwUC7WJGILOcNHwYpt4jdZbTG2pZwPCoIBJ6ZbFc243q9RpyiOXuPdUhLYb94xZyUnAB2sXgGME9EEw9lrQETs21y0bjuRudjcume9gydzQoLHasAf3ueaV9atvvFBtm4dqYUk7wTlsTk4WDyGAJzTPZ0fENFF42xcFxirCHbu2AGSpJU7lJ8UGMgkRjZey1x17+6qoBtZAVFs3DDGbTgh/ECj7CAu7+GQQc5Rb9FJ0Jt3SatmZrVpwhJKhQdok8gOgHLb05dK9TNqO1utDEWnRUGFBa2hECMqQIMjlXqmol2LPEbemFvurQUFSym48zcyIYTJQ4aVJxuxFCOHa0LdgE5G0HkJ9YIkE/dUL2j3QYgn4huHUmG8UjJEx58vKqVxgVEYPXnmpRoMdvittNQ7eFh0YLIOMkkQesfKg3GPG5IRbY5hVAiD1nrPOqmljcZn4T9elFNJYVlBJyPTHmPz5+dUAIGmIiQRNEuIWCUFyNqiEVTJIAnqc9KPAAIpYZAJnyHl9I+lL2v1TXWzIXoD0pN7KrRLpddCAKAD/ADQJqjqtfdJIZj9al0qAnaR4hyHXzq1e0tsje0s4WSimCQMAn1jnHSknugVg/UXjCsuARBjzHP686l0F9nfaTiGORPIE9fap9Lr1YMi2rYwWUEbgSPOfSa9w3XI1wA2kBg+JZXoenKrGQWNWpIIlG8wfz5x9abuBds2tEJqPEvRx+cdPUY9qTTo0YTZYk/yPAb5EYb7j6VPqbgtMtsZhRv8AVjkx5RQ0mNNrZ1/TNbZ7V1Np/eJ4gM5YD8DVzttwY3LgIYZtgQR5M3Ue/rXKuCca7lk8TG1uDYJBWCDBj+HzHTmK6v2k4oXFi9YAuIyvIZobmvIwciTg/WssXFaNMlJrIBajXagLZRxK23tw0ZAVlPxrg4HVQfU049oAxBjIa2cESP4s+fI9D65ik8dorRDK+602Qd4hZ/xCV++mji9oXLOmugkNtEMrQRKqeY6SKFJ+QlBWsRf4XfdNZpSzBldSAxEN4lmD/wAtHdZ2me3ea2dt0b9ux/A4BBI2uBDDkMg+9A30rBrR3AiyylZG1oHSQIOCek+tGO1l60DtcwfA4DDwsAwmG5BoBx7VSkmZuDXYW4Vrbd9LikQEO0i6B4ZAYA5IIzgz1Aq1ZN6wwVbmD8KtLJ/hydy+kGPSlTs5pz3us0+6d9oMhJ3A/EoIOZX4T151R/tK9pkugsw27WAHjtRGBEeHKnKhedUrT0Q0n2dKt8eAxeU2j/NO62f8wyP8wHvRK3dBAIgg8iMg+xpT4hxSyCu9WAYKVuqN0TgSF8Qg9QCM9K20LAqXsPBBz3ZGxiOpQyvI5xM+VaLk+zGXF9DcGrBagmj460fvE5YLIJj/ABW/iHyLUV0+pW4JRgw9OnofI+hrVNPoxaa7Jpr26sV6mSZmpVTE1qorDtSeylow2a8FrIFRarWpaXc7Kg82IA++gCR1HI5qprkRkK3Nuw4IaIzy59aU+N9vWRz3Ko6LImd24/wt4chMe5rlvaTtNqNQ7XGbbu2jYDIG3oJAPufX0NZS5YotQbC3aHhwTU3FRhcUGAxSScDqpgxyn0r1A9PqwygsJPmGweg/h8q9XK+ZWalHg/DCtpm3KwZcLyj36zQDiOlKOVCnBjzz7im7atu2q7S0AeLGJPLpkfOq+qdGKzuUT1kR5c8eVXFJ/KPksWuHWGZxEjmCc4wZGPSaI2hG1RyJE/PMZ8uVW9TeCklSpkg4A558XhxIny5x5VR0zfvU/wAQ/IVdbsPIS12oIkDnhR8/96WtfrT3rxyHhHyxRziLEOT/ACndnrAmKDs2mcye8tk+RDD780kaPos6LXDuzcuxKnYjR4hIz7gDz9apXNO9si4rbxM7x5+TDmD6VZuaEPbRLdxGgk5O0meWD1rbhmju2bm5wyqFJP8AK0DAxj/aqAmuaNLZW825Dgm2oBKk/gp8j5xUGiuWTdG1bikzElSuQenP76oWuIN3hdvFuncD1B5imHhfZC4WFxSoSCVDEhiCPKPX7qBAzh+jQP3m4OiAt5GR8IKn1+WKht3DqDtYfvDO1gOfXa0dPI9PapzwHUWb21h3ZXxb58Eee7kR6VLqtYEtsdPAlodwIb0j+VTnl5UAVyq2YUtucnxqPhXyE/zfrzlz7C9pBaJsXpa0wJSIMHHIH0HLyH92kptK95AwVi4hTg+IR4W9SAIPyqxasXLYG4bWHiXInB9D5/dNDA6fqrdi6L2xgDuG1T4SwKqD4WzM7vpRbV23u8KsG2SHQpkYONykffyoFwrVLqbCuygnAIIz+vzFM/Ch/wDYXlQ7SjNEgGIKtyODiayy8M0cKSaEy3xTUpbcugdVkH+Fhj6HHpTZ2i1qC1pnuEAXEiT8MgA5PIczzoS11wl1WRLnegSV8JUgRIUyMjnkcqJbEbhtnvyV7shCYOCJXIE45UVFrQXOL+Rp2ctJb1Nt0wGlTB8JkYxy5gVW4kXFy6jqGEPblTmNxK+BjGM8iOfLzFaTh6Wbtu7acFFvDcEYgRuwWUHlGZon2u1V2zq3hA9tgrDMNkAHJwfED5UvlHodxk9l+5qX/s6y+6GRQrK0QxTmIbrCTiDUvCtVLaxJa1AS8GUtIEQSIyRCrjOD1qhw3WJf0Wo3KQLdxXIcARgAnny55nrUnZwBNShkkOpt5O4QciCcxuAqs/DJ/H214CvB+KXDcth2S4twXAtxIBYocZXwkwGzAiptDxKxccd27IxxtJNu8p59fiX0G4cqWTea1dU7duzUbztMpB8FzHMfxHl150Z7SPatsXWN9spc8OSNhBO4DluRhmPnVJ30ZuLWmM1jjF1G23F3joRCuR7fCx9Bt+dGuH6+3c+FvEOamVYe6nPz5Vz/AIpxFrF0nvtyStwI+SAWBbYxz8LcgSMHFW9TxewuoFtwyOzQsglXkwGVxlWmOcc4k1am/Jk+NXofy1D+McZtaZA10xMhQBJYgTA+XU4qhoOI3EcLcYFDMFs4HPx85H96ffFCO3/E7LIiBg7q87By5EGf6VeaSsycXey9wzt/YvuEAZAZlmKhQegmes0D+0njMFbIUbh4txOfkByxMk0qPxV8TB2sXEoAZOSCIGPSYoXrb/fuXuF2PKd0T7j6VyS/UXGkWoUzF3iM+ANMz6fodKD8TtFypkQDG3Imfu9PmKsWtDIaSUAwAT4vXH5VUv3dh2BzJI6z1E+n5YiD0wXeiyjcupJ3c/QY+VerXXW/3jSVB+Z6egFeroSVAPus7KtzAdT5qZHzGR9RQnUcEuj4XEj+ZRI+kV0e9d2qW8hS1dbcSTknnVR9GjQia7gV+SSFM+WPTlQXX2rtqCVKmTB+c4PnXT7icvcUt9udHNm0Bgtdj/pY1diEi5xVzMmZESRnIjn7VTirt3hRWcjAnlV3X9jtVaUO1ssrCQUO/puyBkQPMVVoqmBansa51+FmHsagBrMUxBH+2GPxqj+pUT9RXV+z+oD6W2ygNKAE/wB4Yb5jNcXVqMcE7UX9If3ZG0/wsJH0PX1FKvoHsfe2nD9+ldWIBUh1MwBkAyfIz9YpF4fw+9bYkDBUwylWAIyv3jqOtb8a7YX9UpVyoU9FED+vOglu8ynwkj2MUqBaCel1117my47eMFYJiJGDHnMVU0Lw4nrg/nU9vjl0ASwYDowBrB1ttstZAPmjEZ9jIpjGnsuCS6QxZST4HKETziOeQcetdC7F32fT6tQxYgtt3RP/AA8Ax69a5z2cvlNVKxLICJErnb0/zGukdhbJS9eVoHeKGgGRgwY+tRKh/KhbXtFBAuWmE9Vhx+R+40z8F1qX9FqApkK05BHRWIIYc8GguusWGuoCTbhirnKEYImTiNwH1q92JtT+2WCdwYGGxDBgUmRg4qMF2i3yy6YPv8Jtt02n0+7BxTBx/Uu1qyyhGFy0JDcwRBkH59fKk27w6/ZchCSApaAcQIkgQV6jpTCmtZ+F2bh2ko+1pIUZJBzEDMUsZJDcoSaJuzzB799NhtretkbcEAiZgjHI0CGn7m4bqMCqXLbEoYBBPVV8J+E9JmrvAuNDv7JKus3NswGUzKnxKSPrFb8V0ad9dWBIYzGCAciY9D1oypbQfjTfxZntNrWt6t127keHU5XDAE5yDnd5VNxW/auW9PdeAbtoCSdpJXwkTPOCMVNxS4zWdM/hIAKkMJkodplhnInzqrYsBtA6P/8AiclRG/DzAxmN2J9KKi+guapvaM9oNKb+lsjBADWySPFK4Hi9VIMEdKuau8LmnsB2AfuyASOTpBB3DzZBj+9QG1qha09y2I2rcDpHqsGPIT084oZr+INAB3EASAMRMBufIx+AqXNp0ZSkvCDGr46FF27bbu2d2aB8JOZ8PInnmgd3jihl8RYkN4hAAx6+9CNXrll13TsBUHoTmT6c/XlQe7dJO7PPr/SoUHLszsYn4kq7wCYIyx5yT6468hVfT3SCA7Mg8ognyjH9OVCxqFM7iSY8JjH44+nU8qp3brEAdOgz86pcdgHNdxmcEQB8z6GZyf6elVSq3ZIPKIXlP15EnP6wI3mQPl5Ve4ch3O27aV6cyZzC4ORE1f40loC1b1yoApXIxnn6fdWak/tVzkqDJJ5xz9AQB7AV6jGP0SdY4zehAPM/hQagtn7QF1bKi2XDf4gR0zmKKW7jH/8AG/yAI/6SapaNWSkcvf8AI0t9vpNuwoMHe7Cf7qj7804cL2bg1zw84Dqy9OcsAKWftVYI2lNvaQVumRkc0BOPKmnugoRb7Myk75lJ+EDocY610ZuO39NL3rS3EtKEDWWggttIBRzJJ8AlSYmuavagHxGDnkIzz5TjNP8AcW/a7q5qIu2EfvXKLDq0eEukwUQmfD5DGKJFkb9irOs0q3UuL+0NLNcHwM7EsyMvQAnbyBEDB5VzfVaZrTsjiGUlWGDBHPIrp3EFe4X1OlV0tEfvdp2NqQCNxtrGCFDRcwWkgedQ9sezVq/pEvaZVHdW9w2iA1uNx+YktnPxdTTiyWczYdayMisJXk51oI8prLVhhmt3FAGOlZArbZFGOCcIW4A75E/D0x50m6Asdnr7NcR4wggkASRGMFhJ9R5cq6f2R4qr6pQu6djyCjKehGGAqh2T4Tbub0YCNpjA9B5etMDdi7JgrKHnKyp+qEVi6bstSpNFfioHe3Bz8Zwekmf6Vt2eCpqEgAbldTA9mH4VR4h9nu9i4usXPNixLcoHiPi5AD4qg0XZ7Waa6lwMbqoZ2FiJwRz8RGDUKNO7NHyJxpom1lq5bvPtuHwl0AcblgnIzmIA+lXey1oJptRbdRcC/vAo6gySPF6rQTjPEtR3rP8As5AbIWZIwJ8S88gn4Rzqz2V7RILrreHchkKzcZVUmcAExmCeYFNZJilg467BOpVUYuishW4GVSsSog8xKyDPXlFHu13Z23fureVlDuLZGdrGYQEMM+VC/wC2LUx3ijpk7f8AugGjGtRL2k07+Ftu5JmeRxBH+Gnm/I3xpNYso6S1ePD3RDuu2L38UsSDznMzDc/Stey+tuXGvWriBS9kxBOSpkYIwQZ69avdnU2tdRSQblsxPi8SgbTnnjz8qp6PUXBftXG2naxkgFTDnMrywTOI5UXF7FU1aFbi2vBODHIxBBPl7jA5dYoTd1iumXzBEAE9fM4n686O9p+Cstwp4iVYT4fCQSZgicDB888qDdqba27jqpnxEkgBR05AAeHrOKlRRzyu7YJLbROII686gDTJOPwH6Aq4vDmKC4w8EgT5CRz8udXdTw9rDMrW23EqJyBBzI94BE8pM8q10FEvC+BrcRWfcBugsqqQuQCWBYECJ5+/nVC8ttGcCZDFQBtzBwwLExjqORAyedHeF8KDrddrNxltKzFUYbwF8MkgEKS2SYOFMCl99E7sGEOG8UBgTkwFMQQx/wBYrSjOwxp7GlvqGvFrPwyyqpHwwcs2TugwOXinpQ/T6a2trexRbuGQF2m4slAQgB2sGVmkkdMQc1b3FfA1sKdvTcxkZ5kLCkxiY9RFULLiRu+EdPyFDY0mTAg/wn/p/OvURu8acnwuqAYCqoAAGAADJ5Dzr1KkVZb7BaPdqWHLAHtJ/wBK7DYshVAHIVzjsJpwNSxH8UHp0Vj09SK6SprKUrNY9GQPEPY/lSH9rjhbmjxnurxMCTm4AJ9PCafB8XyP4j+lc5+2C6f2nTAQY0059bt3+lKPYMT+AcOF++qFmCEt8MAiAT1B6jlTtYDNfNjVXQ6oq3LYIVBdliJuCfEykfDyPMg0icK4i9i6LmwNE+GY5iOdMnD9aNQL2ov6bvQu1YGwi2s4hWO4ks2W8yBVyGlekG9Dpri372nt3jasrtuoFRWYC5O5QzyFUOpjB+KjXZrgWjtr3dy2uqhzi7LMk+IBV+FfC0/DmZ9ke1xLhuT3Vy0f7ouKf+hoqfQ6rRnVWGt6u7aBLm5cLtuSEi2ZuKQM460KxCZxrQdxqb1r/wBu46fIMQPuiqZGaM9r1T9tvd3e79SVbvSVJYlVLZUAYMjA6UKtqS2K0RJqRnNS90ZUHEkfjUmntRcg9P8ASrHEcMh/XOlewLmo0arZaB5e/MUQ7MD917Maj1Szaf8Awn+tWewOsW3dLXCNg5SAQG6Eg4IA86jwUPfYx4ux5g/hP5U7JyFJ/DeIrd1avbCBWAykBWMGTtXA5gGOo5U1ozRyHM9fX2qJAiU1iaXNR9oOkt3XtXLhR0YqwKmJHqOYq1pu2Ojf4dTa+bR+MVJQYuoDEgET1zVe7wu0eaLWF4lbYeG4jdcMDyz0NWpoFQE1HYvTP/BHtj8INDtX2G8At279xbcyE3GAYwRMwefKOdNhNYc4+lOwoS9H2Z1enuLcS4Lu2fCxOcEfFk9aGa6zq7ZYtYlSSfCeU8hPWB6V0RxULtRr6GpNeRG4r2jts6sVcEou4lGEMMHnz5DImlv9gS+jXX7m1vOxBMGViWZZySCOXPNdWeypGVU+4Brn/GdHba4/7tI3EfCPOqSvoTl1ZFo+AWRZCAsX2w7dDLFljmBAjlBq7dS49m2HQQFCw5J3G23xTJ5jBHqfSF5+GqpGwsnI+BiPu5Vt/a2oS2LYuBgGLS67myACJnlgdJxzptNAnHyhq49wtNNo0vW12m7dUp3MhRAMBrZ/dkEMRkHHUyRQC5oLmkV01am1adCVCgnxbW7vvEB3KwzlcAk4E0y9k/tN/Z7Itaiw7wfjtFSPP4HIOB6nlVntV2s0XErAsjWNphklblpxuMeEFgdkT5k10ppr2cbTUvRxe4wJnzrR7PUSR5x9x5+vWvCzmAZOQIyT7Cj/AGd0JVjvQXFYEAAll3ZhnCGdihWbcNwEScVmkbN0Lxse/wAsivUzjh1nIOoggkEWyXTBjwt1HWvU6JzC/ZPiAt3lkZYRjkJ6e/Sukg1xXRXSHwSsHwnkZHL/AHpst9untqqsbc7eoM8jHI+1cafg1496H8PknyH5mua/ay865B5aaz95uN/5VPe+0EtyKZ8g3rHM+tD+K8Vt3m728iM20LJ7wCFwohWjqKpSpmjSurFU8qbeAaM2tLdvPcQBgAlkxuubmVWJBxsiSBzJAPIZGnX6X/27f0u+v9/2q63aWyRtKptER4G5AjbmZ6CtMl5Q8X4aLPbXh1lrVnVWECbz3d9EBVA8blYDkCyhpAxKyOZpNdcj5026jtgly33TgMkKNuwx4CxXr0Lv/wAxqieLafpYQ/8A8h+Z9qMt9Bh7F25ZEcvuqHTfEf11FM44xZP/AKdP/hSspxiyP/TJ/wDBa/pRn6Fh7Ftmi8T+sipeKfwfP8qPHiWlJ3NplB/wEf8AY4rL39E/xWo9QbwP/eaeXoMPaIbNs91AwNkZyTitOycEuPb8xRO3r9JEZGI+Mjp/eQ1rwuxpbTErdbIiC6H/AMVqcgwYc7EXYFj0IH0aPyrpwbn7/kK5VwnV2LXK6T4mYYT+Ilo/4nSadbfbOwZ+Pp/CD+DGpk0NQYidu+GD9uumPi2t9UWfvFK44cveERzWfvg09drLK6m8Llu7tGwKQd65BbptI5EUsXuB6gOCrK0SJ3JPtDRVRkvsTjL6BGt0WwAqSM9DWycUuIJW5dX/AA3GqzxPR6gLFxDtnntgemRiqtnRFkDbZB6/oVeiXaGvgjcSu2Tdtaswo+F3EtAkhQwMn6ekmnPsNxa5qdLuuuWeSCYA9OQHmDXLeG8TvW7LIhIRjtbJxPhx/Kcj7qdfso1Z23bZOQx/EH/yNTJaCxk7Xccu6Swt62gueMKwbEAgkEEeoj50pp9rnR9Mw/wuD+Ipw7WWQ2ivgidq78f3Du/AGuKa3ULuBXygyI9qUVY26OjWPtX0p+JLy/5Q34NQC92q07kw8SxOVYflSUzncduJ/XUVslsFTMbhPp6itFGiGx0d+v8ApVJyDMEGr2nuh7at0ZQfuzSJqtPsuMvLaSOfkcfdTqxDbdbai/4mP3Af1oTdNBRqXH8bfU1f0TlkMmSDFLGgLOlsKzQw6N/2kj76scN1N1AzW7roVEgTIgScBpj5edBTr2RmEA8xU2i4xtOVmQV5+YjyoproVJ9ljiOpe9de7cKs7ncx2IJPnAEV6otxFeoAkfVSwhQWAgyfLl+HSaILY71FMS3Ll+HpQZ9SdxbMhYGSI6YgcvQ+VFeH6lkTd7fjHPz9KxmqSaEtOynrtGR0iCJ9PKaI6LxIo59PX9RVDXX2e4SWGI+IxMY8v9qn0HhIg4J/06TiI++lLcSpvdhFeAv5D6ip17Nv12j3P9BW+k4gxYE49cY/U0wbeR5zy/UVnmzs43GYvp2abqVHtP8ASpx2Zx8Y+n+tG1P661kDH6++lkzXFAZezA/n/wCn/Wt//plY+M/Si/I8x8/yzWdpPn8v96MmGKAp7M/3z/y/0NRt2ZMYcfQimAzj/b86wTg/6foUZsMELh7MN5p+vlUZ7MOei/UU0ivCfWjNhghQfsu/8q/UVp/9NP8A+39I/rTlHKvD86ebF+NCZ/YFwfwuPaf61GdFdTk1xfm3506MPSvKaeYsBPtcS1C8nB9wJ+og1MnaC6MNbVh6R/5A/jTPcVTzUH3FQvoLZ5oPoB+FGS+gwYvLxe1suWzaZFuGWjOZmQZaDMchRHsrxTT6a+1wXSQ/NSACMEcyR5+XSrDcEtHow+f9aq3uzKnkx+Yqs0Q+P0PqdodPdVl3wGBBkGMgg5Ejl61zDiHAwpQi2SN21tskQcAyPWprnZUgypHyJU/hWn9l6lPhZ/qG/GaalXkl8foF8X0q27iQIDf7N+K1Ua34yOhE/T/ejd3Wajk6q4HR0/QqB9UhIL6YSJyjEc/QQK0UzOXGX+F8UF1NgUL3SBYAAHUY69Jz50v9qrAF6R/EiH5gQaZuymg09zUMAbyBkJZSFzBHwk9fr1qDtlwa33oS1dUkZAueB4PQxIJkc+R9KtSRm4sSlXmKv8Ks4YzAI/Dr+vXyrc8Maydzww+EgEHn7GouIeHC4HL3HP6zg+woyvoh/RPqtEm47sEDJGQZxPyxU+n7NI8g3e7aAFlSysYMeIHwg+x9qHi8rIVPxDl1Py9+o9Kv6G4wVRPhiQf9Prj/AEqG2hFJGkA1iiDX7JOVg9ef5V6jL0FlK7e3WxM8wYgEwOsnpVrS3It7TmeknHXpiP1FCkvMcbuc+Y58z/Wp00frHXBOBPXBolFVsKMXrZ7zbhQZEiAIPSas6VgqkSTnw/7YkRz5c6H37sMQMjl/TmJolpPh2wCevLHtgnEGiS0AQtyF6GOflHPHy8vOmXh97cojEe5nrSjobygMp5ZifEYz+dMnBMJjl6nPWuaSpmv6e86ChWeh++a0WR5ms7vUff8A0rYKPn7f6VJ6BstyfP8AXtWyz6/fNR7v1FZBH6BoHRIhOP1+NbZM/o1HuHn91ZB+f696ADHB+APqOVy2g5De0T7AA/Wq3E+GPp7ht3IDDMgjaQeRB6g+fvWLPFFRIbEVFr9eXILHAACzzj4vzq2liZRcnNohLe/1BFeDz+h+jUfej0/Xl61sev15frNQa9G4P4+lalju54msB81i8SCKBG4I/Gtv1yFag1ru9aADPCuBLeQs94WxkL4S0+8EQJ96GanTd27IYlTEgyD6g+R/Oq+u7RNprJO1mWeg5T1MkYn9ZrZbpOcyROedU1pGavJpmR8qwT7Vk1p+udSaG2aiuadT8Sg+4mpNtYKe1MRUHDLYYMo2sMgqTIoMeHd7auvcYtdQ3FOAASs7f+nafnTGT6igt60O81NskgXLa3BHPkUeP+VfrVRZEo2Jl+8ShHqD90V7SAQNzeE/EIz7T0x+FQFunzqJRmuyjzwsumttJYFY/lmGHmBE8qjfUm2SD8JEqZOOkY9oNVLl2BCnAHP78VNp38PiACMevLrnHtU0InGrttlmeesNA+nSvVTbuj5j0A/1+dep0h0YsWg5jAE5Mx9KIPp2CxblgRBzy8jHOJoaXnkI9OY++iC66EnErHv5cqmSYMqPoCQSu4kHP08vzmsaR9jAEQQefWtm12+emDzz8gek1WZIg+KOk45c6qn0wGSzdVgYgwOkT9Dy5cqOcJuGOh+WaUtE2MAe+/8AKR9Jpg4ZqFHIxHPzHpXLyRorieMg6HPkPzrccpj9fSoFvfrrWwbFQemicEj/AGH9KyWPSP17VCG5Vnf8vekBJvbpBrDFs8vXnH+9a4jFZ3c/ypgA+1Vrdp2JGUgjM9QOXlBOPajnAuGNe7u2gAG0GSfCqgDJPlQjj9r/AO3u/wCEn7wfyot2Y1Z7loP/AKdZ+YFWlcTKUsW2voL6jg9mITUlm82tbLZ/zhiQP7xWPahOoLo7K2GGPatV1ZmrWuG5bbealT/lOP8ApZR8qJKtonj5LdMg07TzPT2qW4oP6P5VpY6VvH6HSszdnh863+VYHua0ZwOZ58ulAFXjdkvprq9Tbb7hI/Cp9BqS9q20zuRT9VFbkA488H50L7OXD+zIOqFkP+ViPwiqvRNfILlvesT71EXrG70qLLxJDdrXvK13VgnE8voB9TSsdI800G4xfFu5auHzZCBzhhIx/iUUU1DFRO2B0a42xT7YLH6UE1t+ys7/ABMSCTG2dsEf38HAjbgVcI72ZzkktCnxOxsuMuME8v8ASqzkTjl0nnUt67uZj5kmoGruS0edJ22eNWhqN2DCjzz09qqxWKdCLZsqf4SfUcj9xr1VBcPr9a9RQqJtOfEPcVvphNzOcjnnqK9XqQyu/wCQ/CmCzkQcgjI86xXqifgTINFbGw4HM9P7y/1NXeHKJ5fxn/urNerOfkF2NCHNZX8/6V6vVgj0yyRyrQn8a9XqlmphMjNRatyAYJFer1VEzn2UdYZ0t0nJ2Nk56Gt+yh/c3f8A9cf9lZr1ax6OXk/0WbwhzHkfxWr93/g2v8T/AIW69XqJftJ4v3oiXkalTlXq9WJ3M2t0l9pzGtsx5J/3mvV6tOL9xlzft/sMdhiV59T+LVS4J8N7/wD3uflXq9UPyaLx/UJn8q2t869XqyRoSWx+vlUXDVBS45EsoaGOWEHEHmOQ+lZr1ax6MZ9oWuK3m7t23Hd/NJnn586XreQT1isV6t4dHNy9lIcjWpr1erpOY1NZNer1AGyisV6vUD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131" name="Picture 11" descr="http://www.delmagyar.hu/cikk/5/4148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4581128"/>
            <a:ext cx="2650208" cy="20342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http://www.klinikaikozpont.u-szeged.hu/in1st/images/stories/intezet/1b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4221088"/>
            <a:ext cx="2808645" cy="22521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8"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extLst>
      <p:ext uri="{BB962C8B-B14F-4D97-AF65-F5344CB8AC3E}">
        <p14:creationId xmlns:p14="http://schemas.microsoft.com/office/powerpoint/2010/main" val="1851572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15616" y="188640"/>
            <a:ext cx="7313613" cy="720080"/>
          </a:xfrm>
        </p:spPr>
        <p:txBody>
          <a:bodyPr/>
          <a:lstStyle/>
          <a:p>
            <a:pPr eaLnBrk="1" hangingPunct="1"/>
            <a:r>
              <a:rPr lang="hu-HU" sz="2800" b="1" dirty="0" err="1" smtClean="0">
                <a:latin typeface="Garamond" pitchFamily="18" charset="0"/>
              </a:rPr>
              <a:t>Parameters</a:t>
            </a:r>
            <a:r>
              <a:rPr lang="hu-HU" sz="2800" b="1" dirty="0" smtClean="0">
                <a:latin typeface="Garamond" pitchFamily="18" charset="0"/>
              </a:rPr>
              <a:t> of </a:t>
            </a:r>
            <a:r>
              <a:rPr lang="hu-HU" sz="2800" b="1" dirty="0" err="1" smtClean="0">
                <a:latin typeface="Garamond" pitchFamily="18" charset="0"/>
              </a:rPr>
              <a:t>the</a:t>
            </a:r>
            <a:r>
              <a:rPr lang="hu-HU" sz="2800" b="1" dirty="0" smtClean="0">
                <a:latin typeface="Garamond" pitchFamily="18" charset="0"/>
              </a:rPr>
              <a:t> </a:t>
            </a:r>
            <a:r>
              <a:rPr lang="hu-HU" sz="2800" b="1" dirty="0" err="1" smtClean="0">
                <a:latin typeface="Garamond" pitchFamily="18" charset="0"/>
              </a:rPr>
              <a:t>downtown</a:t>
            </a:r>
            <a:r>
              <a:rPr lang="hu-HU" sz="2800" b="1" dirty="0" smtClean="0">
                <a:latin typeface="Garamond" pitchFamily="18" charset="0"/>
              </a:rPr>
              <a:t> </a:t>
            </a:r>
            <a:r>
              <a:rPr lang="hu-HU" sz="2800" b="1" dirty="0" err="1" smtClean="0">
                <a:latin typeface="Garamond" pitchFamily="18" charset="0"/>
              </a:rPr>
              <a:t>geothermal</a:t>
            </a:r>
            <a:r>
              <a:rPr lang="hu-HU" sz="2800" b="1" dirty="0" smtClean="0">
                <a:latin typeface="Garamond" pitchFamily="18" charset="0"/>
              </a:rPr>
              <a:t> </a:t>
            </a:r>
            <a:r>
              <a:rPr lang="hu-HU" sz="2800" b="1" dirty="0" err="1" smtClean="0">
                <a:latin typeface="Garamond" pitchFamily="18" charset="0"/>
              </a:rPr>
              <a:t>circle</a:t>
            </a:r>
            <a:endParaRPr lang="hu-HU" sz="2800" b="1" dirty="0" smtClean="0">
              <a:latin typeface="Garamond" pitchFamily="18" charset="0"/>
            </a:endParaRPr>
          </a:p>
        </p:txBody>
      </p:sp>
      <p:sp>
        <p:nvSpPr>
          <p:cNvPr id="5" name="Rectangle 4"/>
          <p:cNvSpPr txBox="1">
            <a:spLocks noChangeArrowheads="1"/>
          </p:cNvSpPr>
          <p:nvPr/>
        </p:nvSpPr>
        <p:spPr bwMode="auto">
          <a:xfrm>
            <a:off x="1259632" y="1412776"/>
            <a:ext cx="5400600" cy="4680520"/>
          </a:xfrm>
          <a:prstGeom prst="rect">
            <a:avLst/>
          </a:prstGeom>
          <a:noFill/>
          <a:ln w="9525">
            <a:noFill/>
            <a:miter lim="800000"/>
            <a:headEnd/>
            <a:tailEnd/>
          </a:ln>
        </p:spPr>
        <p:txBody>
          <a:bodyPr lIns="36000" rIns="0"/>
          <a:lstStyle/>
          <a:p>
            <a:pPr marL="342900" indent="-342900">
              <a:spcBef>
                <a:spcPts val="600"/>
              </a:spcBef>
              <a:buClr>
                <a:srgbClr val="006666"/>
              </a:buClr>
              <a:buSzPct val="70000"/>
              <a:defRPr/>
            </a:pPr>
            <a:r>
              <a:rPr lang="hu-HU" b="1" dirty="0" err="1" smtClean="0">
                <a:solidFill>
                  <a:srgbClr val="000000"/>
                </a:solidFill>
                <a:latin typeface="Arial"/>
              </a:rPr>
              <a:t>Construction</a:t>
            </a:r>
            <a:r>
              <a:rPr lang="hu-HU" b="1" dirty="0" smtClean="0">
                <a:solidFill>
                  <a:srgbClr val="000000"/>
                </a:solidFill>
                <a:latin typeface="Arial"/>
              </a:rPr>
              <a:t> of </a:t>
            </a:r>
            <a:r>
              <a:rPr lang="hu-HU" b="1" dirty="0" err="1" smtClean="0">
                <a:solidFill>
                  <a:srgbClr val="000000"/>
                </a:solidFill>
                <a:latin typeface="Arial"/>
              </a:rPr>
              <a:t>the</a:t>
            </a:r>
            <a:r>
              <a:rPr lang="hu-HU" b="1" dirty="0" smtClean="0">
                <a:solidFill>
                  <a:srgbClr val="000000"/>
                </a:solidFill>
                <a:latin typeface="Arial"/>
              </a:rPr>
              <a:t> </a:t>
            </a:r>
            <a:r>
              <a:rPr lang="hu-HU" b="1" dirty="0" smtClean="0">
                <a:latin typeface="Garamond" pitchFamily="18" charset="0"/>
              </a:rPr>
              <a:t>4.4 </a:t>
            </a:r>
            <a:r>
              <a:rPr lang="hu-HU" b="1" dirty="0" err="1" smtClean="0">
                <a:latin typeface="Garamond" pitchFamily="18" charset="0"/>
              </a:rPr>
              <a:t>MW</a:t>
            </a:r>
            <a:r>
              <a:rPr lang="hu-HU" b="1" baseline="-25000" dirty="0" err="1" smtClean="0">
                <a:latin typeface="Garamond" pitchFamily="18" charset="0"/>
              </a:rPr>
              <a:t>th</a:t>
            </a:r>
            <a:r>
              <a:rPr lang="hu-HU" b="1" dirty="0" smtClean="0">
                <a:latin typeface="Garamond" pitchFamily="18" charset="0"/>
              </a:rPr>
              <a:t>  </a:t>
            </a:r>
            <a:r>
              <a:rPr lang="hu-HU" b="1" dirty="0" smtClean="0">
                <a:solidFill>
                  <a:srgbClr val="000000"/>
                </a:solidFill>
                <a:latin typeface="Arial"/>
              </a:rPr>
              <a:t>project</a:t>
            </a: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1 </a:t>
            </a:r>
            <a:r>
              <a:rPr lang="hu-HU" dirty="0" err="1" smtClean="0">
                <a:solidFill>
                  <a:srgbClr val="000000"/>
                </a:solidFill>
                <a:latin typeface="Arial"/>
              </a:rPr>
              <a:t>production</a:t>
            </a:r>
            <a:r>
              <a:rPr lang="hu-HU" dirty="0" smtClean="0">
                <a:solidFill>
                  <a:srgbClr val="000000"/>
                </a:solidFill>
                <a:latin typeface="Arial"/>
              </a:rPr>
              <a:t> </a:t>
            </a:r>
            <a:r>
              <a:rPr lang="hu-HU" dirty="0" err="1" smtClean="0">
                <a:solidFill>
                  <a:srgbClr val="000000"/>
                </a:solidFill>
                <a:latin typeface="Arial"/>
              </a:rPr>
              <a:t>well</a:t>
            </a:r>
            <a:r>
              <a:rPr lang="hu-HU" dirty="0" smtClean="0">
                <a:solidFill>
                  <a:srgbClr val="000000"/>
                </a:solidFill>
                <a:latin typeface="Arial"/>
              </a:rPr>
              <a:t>  (1995 m)</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2 </a:t>
            </a:r>
            <a:r>
              <a:rPr lang="hu-HU" dirty="0" err="1" smtClean="0">
                <a:solidFill>
                  <a:srgbClr val="000000"/>
                </a:solidFill>
                <a:latin typeface="Arial"/>
              </a:rPr>
              <a:t>injection</a:t>
            </a:r>
            <a:r>
              <a:rPr lang="hu-HU" dirty="0" smtClean="0">
                <a:solidFill>
                  <a:srgbClr val="000000"/>
                </a:solidFill>
                <a:latin typeface="Arial"/>
              </a:rPr>
              <a:t> </a:t>
            </a:r>
            <a:r>
              <a:rPr lang="hu-HU" dirty="0" err="1" smtClean="0">
                <a:solidFill>
                  <a:srgbClr val="000000"/>
                </a:solidFill>
                <a:latin typeface="Arial"/>
              </a:rPr>
              <a:t>wells</a:t>
            </a:r>
            <a:r>
              <a:rPr lang="hu-HU" dirty="0" smtClean="0">
                <a:solidFill>
                  <a:srgbClr val="000000"/>
                </a:solidFill>
                <a:latin typeface="Arial"/>
              </a:rPr>
              <a:t>  (1350 m; 1750 m)</a:t>
            </a:r>
            <a:endParaRPr lang="hu-HU" dirty="0">
              <a:solidFill>
                <a:srgbClr val="000000"/>
              </a:solidFill>
              <a:latin typeface="Arial"/>
            </a:endParaRPr>
          </a:p>
          <a:p>
            <a:pPr marL="252000" indent="-252000">
              <a:spcBef>
                <a:spcPts val="300"/>
              </a:spcBef>
              <a:buSzPct val="100000"/>
              <a:buFont typeface="Arial" pitchFamily="34" charset="0"/>
              <a:buChar char="•"/>
              <a:defRPr/>
            </a:pPr>
            <a:r>
              <a:rPr lang="hu-HU" dirty="0" err="1" smtClean="0">
                <a:solidFill>
                  <a:srgbClr val="000000"/>
                </a:solidFill>
                <a:latin typeface="Arial"/>
              </a:rPr>
              <a:t>pipe</a:t>
            </a:r>
            <a:r>
              <a:rPr lang="hu-HU" dirty="0" smtClean="0">
                <a:solidFill>
                  <a:srgbClr val="000000"/>
                </a:solidFill>
                <a:latin typeface="Arial"/>
              </a:rPr>
              <a:t> line ~ 3300 m</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25 </a:t>
            </a:r>
            <a:r>
              <a:rPr lang="hu-HU" dirty="0" err="1" smtClean="0">
                <a:solidFill>
                  <a:srgbClr val="000000"/>
                </a:solidFill>
                <a:latin typeface="Arial"/>
              </a:rPr>
              <a:t>new</a:t>
            </a:r>
            <a:r>
              <a:rPr lang="hu-HU" dirty="0" smtClean="0">
                <a:solidFill>
                  <a:srgbClr val="000000"/>
                </a:solidFill>
                <a:latin typeface="Arial"/>
              </a:rPr>
              <a:t> </a:t>
            </a:r>
            <a:r>
              <a:rPr lang="hu-HU" dirty="0" err="1" smtClean="0">
                <a:solidFill>
                  <a:srgbClr val="000000"/>
                </a:solidFill>
                <a:latin typeface="Arial"/>
              </a:rPr>
              <a:t>heating</a:t>
            </a:r>
            <a:r>
              <a:rPr lang="hu-HU" dirty="0" smtClean="0">
                <a:solidFill>
                  <a:srgbClr val="000000"/>
                </a:solidFill>
                <a:latin typeface="Arial"/>
              </a:rPr>
              <a:t> </a:t>
            </a:r>
            <a:r>
              <a:rPr lang="hu-HU" dirty="0" err="1" smtClean="0">
                <a:solidFill>
                  <a:srgbClr val="000000"/>
                </a:solidFill>
                <a:latin typeface="Arial"/>
              </a:rPr>
              <a:t>centres</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Online PLC </a:t>
            </a:r>
            <a:r>
              <a:rPr lang="hu-HU" dirty="0" err="1" smtClean="0">
                <a:solidFill>
                  <a:srgbClr val="000000"/>
                </a:solidFill>
                <a:latin typeface="Arial"/>
              </a:rPr>
              <a:t>control</a:t>
            </a:r>
            <a:r>
              <a:rPr lang="hu-HU" dirty="0" smtClean="0">
                <a:solidFill>
                  <a:srgbClr val="000000"/>
                </a:solidFill>
                <a:latin typeface="Arial"/>
              </a:rPr>
              <a:t> </a:t>
            </a:r>
            <a:r>
              <a:rPr lang="hu-HU" dirty="0" err="1" smtClean="0">
                <a:solidFill>
                  <a:srgbClr val="000000"/>
                </a:solidFill>
                <a:latin typeface="Arial"/>
              </a:rPr>
              <a:t>system</a:t>
            </a:r>
            <a:endParaRPr lang="hu-HU" dirty="0" smtClean="0">
              <a:solidFill>
                <a:srgbClr val="000000"/>
              </a:solidFill>
              <a:latin typeface="Arial"/>
            </a:endParaRPr>
          </a:p>
          <a:p>
            <a:pPr marL="342900" indent="-342900" fontAlgn="base">
              <a:spcBef>
                <a:spcPts val="1800"/>
              </a:spcBef>
              <a:spcAft>
                <a:spcPts val="600"/>
              </a:spcAft>
              <a:buClr>
                <a:srgbClr val="006666"/>
              </a:buClr>
              <a:buSzPct val="70000"/>
              <a:defRPr/>
            </a:pPr>
            <a:r>
              <a:rPr lang="hu-HU" b="1" dirty="0" err="1" smtClean="0">
                <a:solidFill>
                  <a:srgbClr val="000000"/>
                </a:solidFill>
                <a:latin typeface="Arial"/>
              </a:rPr>
              <a:t>Oucomes</a:t>
            </a:r>
            <a:r>
              <a:rPr lang="hu-HU" b="1" dirty="0" smtClean="0">
                <a:solidFill>
                  <a:srgbClr val="000000"/>
                </a:solidFill>
                <a:latin typeface="Arial"/>
              </a:rPr>
              <a:t> of </a:t>
            </a:r>
            <a:r>
              <a:rPr lang="hu-HU" b="1" dirty="0" err="1" smtClean="0">
                <a:solidFill>
                  <a:srgbClr val="000000"/>
                </a:solidFill>
                <a:latin typeface="Arial"/>
              </a:rPr>
              <a:t>the</a:t>
            </a:r>
            <a:r>
              <a:rPr lang="hu-HU" b="1" dirty="0" smtClean="0">
                <a:solidFill>
                  <a:srgbClr val="000000"/>
                </a:solidFill>
                <a:latin typeface="Arial"/>
              </a:rPr>
              <a:t> project</a:t>
            </a: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Produced geothermal energy</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55 239 </a:t>
            </a:r>
            <a:r>
              <a:rPr lang="en-GB" dirty="0" smtClean="0">
                <a:latin typeface="Arial" pitchFamily="34" charset="0"/>
                <a:cs typeface="Arial" pitchFamily="34" charset="0"/>
              </a:rPr>
              <a:t>GJ/y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Natural gas reduction</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1 800 000 </a:t>
            </a:r>
            <a:r>
              <a:rPr lang="en-GB" dirty="0" smtClean="0">
                <a:latin typeface="Arial" pitchFamily="34" charset="0"/>
                <a:cs typeface="Arial" pitchFamily="34" charset="0"/>
              </a:rPr>
              <a:t>m</a:t>
            </a:r>
            <a:r>
              <a:rPr lang="en-GB" baseline="30000" dirty="0" smtClean="0">
                <a:latin typeface="Arial" pitchFamily="34" charset="0"/>
                <a:cs typeface="Arial" pitchFamily="34" charset="0"/>
              </a:rPr>
              <a:t>3</a:t>
            </a:r>
            <a:r>
              <a:rPr lang="en-GB" dirty="0" smtClean="0">
                <a:latin typeface="Arial" pitchFamily="34" charset="0"/>
                <a:cs typeface="Arial" pitchFamily="34" charset="0"/>
              </a:rPr>
              <a:t>/y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CO</a:t>
            </a:r>
            <a:r>
              <a:rPr lang="en-GB" baseline="-25000" dirty="0" smtClean="0">
                <a:latin typeface="Arial" pitchFamily="34" charset="0"/>
                <a:cs typeface="Arial" pitchFamily="34" charset="0"/>
              </a:rPr>
              <a:t>2</a:t>
            </a:r>
            <a:r>
              <a:rPr lang="en-GB" dirty="0" smtClean="0">
                <a:latin typeface="Arial" pitchFamily="34" charset="0"/>
                <a:cs typeface="Arial" pitchFamily="34" charset="0"/>
              </a:rPr>
              <a:t> </a:t>
            </a:r>
            <a:r>
              <a:rPr lang="hu-HU" dirty="0" err="1" smtClean="0">
                <a:latin typeface="Arial" pitchFamily="34" charset="0"/>
                <a:cs typeface="Arial" pitchFamily="34" charset="0"/>
              </a:rPr>
              <a:t>reduction</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3 633 </a:t>
            </a:r>
            <a:r>
              <a:rPr lang="en-GB" dirty="0" smtClean="0">
                <a:latin typeface="Arial" pitchFamily="34" charset="0"/>
                <a:cs typeface="Arial" pitchFamily="34" charset="0"/>
              </a:rPr>
              <a:t>t/y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Spending on investment</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6 600 000 €</a:t>
            </a:r>
          </a:p>
          <a:p>
            <a:pPr marL="252000" indent="-252000" eaLnBrk="0" hangingPunct="0">
              <a:spcBef>
                <a:spcPts val="300"/>
              </a:spcBef>
              <a:buFont typeface="Arial" pitchFamily="34" charset="0"/>
              <a:buChar char="•"/>
            </a:pPr>
            <a:r>
              <a:rPr lang="hu-HU" dirty="0" err="1" smtClean="0">
                <a:latin typeface="Arial" pitchFamily="34" charset="0"/>
                <a:cs typeface="Arial" pitchFamily="34" charset="0"/>
              </a:rPr>
              <a:t>Investment</a:t>
            </a:r>
            <a:r>
              <a:rPr lang="hu-HU" dirty="0" smtClean="0">
                <a:latin typeface="Arial" pitchFamily="34" charset="0"/>
                <a:cs typeface="Arial" pitchFamily="34" charset="0"/>
              </a:rPr>
              <a:t>/</a:t>
            </a:r>
            <a:r>
              <a:rPr lang="hu-HU" dirty="0" err="1" smtClean="0">
                <a:latin typeface="Arial" pitchFamily="34" charset="0"/>
                <a:cs typeface="Arial" pitchFamily="34" charset="0"/>
              </a:rPr>
              <a:t>produced</a:t>
            </a:r>
            <a:r>
              <a:rPr lang="hu-HU" dirty="0" smtClean="0">
                <a:latin typeface="Arial" pitchFamily="34" charset="0"/>
                <a:cs typeface="Arial" pitchFamily="34" charset="0"/>
              </a:rPr>
              <a:t> </a:t>
            </a:r>
            <a:r>
              <a:rPr lang="hu-HU" dirty="0" err="1" smtClean="0">
                <a:latin typeface="Arial" pitchFamily="34" charset="0"/>
                <a:cs typeface="Arial" pitchFamily="34" charset="0"/>
              </a:rPr>
              <a:t>energy</a:t>
            </a:r>
            <a:r>
              <a:rPr lang="hu-HU" dirty="0" smtClean="0">
                <a:latin typeface="Arial" pitchFamily="34" charset="0"/>
                <a:cs typeface="Arial" pitchFamily="34" charset="0"/>
              </a:rPr>
              <a:t>: 1 410 €/kW)</a:t>
            </a:r>
          </a:p>
          <a:p>
            <a:pPr marL="252000" indent="-252000" eaLnBrk="0" hangingPunct="0">
              <a:spcBef>
                <a:spcPts val="300"/>
              </a:spcBef>
              <a:buFont typeface="Arial" pitchFamily="34" charset="0"/>
              <a:buChar char="•"/>
            </a:pPr>
            <a:r>
              <a:rPr lang="hu-HU" dirty="0" err="1" smtClean="0">
                <a:latin typeface="Arial" pitchFamily="34" charset="0"/>
                <a:cs typeface="Arial" pitchFamily="34" charset="0"/>
              </a:rPr>
              <a:t>Specific</a:t>
            </a:r>
            <a:r>
              <a:rPr lang="hu-HU" dirty="0" smtClean="0">
                <a:latin typeface="Arial" pitchFamily="34" charset="0"/>
                <a:cs typeface="Arial" pitchFamily="34" charset="0"/>
              </a:rPr>
              <a:t> </a:t>
            </a:r>
            <a:r>
              <a:rPr lang="hu-HU" dirty="0" err="1" smtClean="0">
                <a:latin typeface="Arial" pitchFamily="34" charset="0"/>
                <a:cs typeface="Arial" pitchFamily="34" charset="0"/>
              </a:rPr>
              <a:t>investment</a:t>
            </a:r>
            <a:r>
              <a:rPr lang="hu-HU" dirty="0" smtClean="0">
                <a:latin typeface="Arial" pitchFamily="34" charset="0"/>
                <a:cs typeface="Arial" pitchFamily="34" charset="0"/>
              </a:rPr>
              <a:t> of CO</a:t>
            </a:r>
            <a:r>
              <a:rPr lang="hu-HU" baseline="-25000" dirty="0" smtClean="0">
                <a:latin typeface="Arial" pitchFamily="34" charset="0"/>
                <a:cs typeface="Arial" pitchFamily="34" charset="0"/>
              </a:rPr>
              <a:t>2</a:t>
            </a:r>
            <a:r>
              <a:rPr lang="hu-HU" dirty="0" smtClean="0">
                <a:latin typeface="Arial" pitchFamily="34" charset="0"/>
                <a:cs typeface="Arial" pitchFamily="34" charset="0"/>
              </a:rPr>
              <a:t> </a:t>
            </a:r>
            <a:r>
              <a:rPr lang="en-GB" dirty="0" smtClean="0">
                <a:latin typeface="Arial" pitchFamily="34" charset="0"/>
                <a:cs typeface="Arial" pitchFamily="34" charset="0"/>
              </a:rPr>
              <a:t>reduction</a:t>
            </a:r>
            <a:r>
              <a:rPr lang="hu-HU" dirty="0" smtClean="0">
                <a:latin typeface="Arial" pitchFamily="34" charset="0"/>
                <a:cs typeface="Arial" pitchFamily="34" charset="0"/>
              </a:rPr>
              <a:t>: 1 830 €/t</a:t>
            </a:r>
            <a:endParaRPr lang="en-GB"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Maintenance cost</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280 000 €/y</a:t>
            </a:r>
          </a:p>
        </p:txBody>
      </p:sp>
      <p:pic>
        <p:nvPicPr>
          <p:cNvPr id="4" name="Picture 8"/>
          <p:cNvPicPr>
            <a:picLocks noChangeAspect="1" noChangeArrowheads="1"/>
          </p:cNvPicPr>
          <p:nvPr/>
        </p:nvPicPr>
        <p:blipFill>
          <a:blip r:embed="rId2"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pic>
        <p:nvPicPr>
          <p:cNvPr id="6" name="Picture 2" descr="Németh Lászlóné termálkutat nézett"/>
          <p:cNvPicPr>
            <a:picLocks noChangeAspect="1" noChangeArrowheads="1"/>
          </p:cNvPicPr>
          <p:nvPr/>
        </p:nvPicPr>
        <p:blipFill>
          <a:blip r:embed="rId3" cstate="print"/>
          <a:srcRect/>
          <a:stretch>
            <a:fillRect/>
          </a:stretch>
        </p:blipFill>
        <p:spPr bwMode="auto">
          <a:xfrm>
            <a:off x="5724128" y="1412776"/>
            <a:ext cx="3156017" cy="2088232"/>
          </a:xfrm>
          <a:prstGeom prst="rect">
            <a:avLst/>
          </a:prstGeom>
          <a:noFill/>
          <a:ln w="15875">
            <a:solidFill>
              <a:schemeClr val="bg2">
                <a:lumMod val="75000"/>
              </a:schemeClr>
            </a:solidFill>
          </a:ln>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10750"/>
          <a:stretch>
            <a:fillRect/>
          </a:stretch>
        </p:blipFill>
        <p:spPr bwMode="auto">
          <a:xfrm>
            <a:off x="6729510" y="3933056"/>
            <a:ext cx="2167414" cy="20882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799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042988" y="115888"/>
            <a:ext cx="8101012" cy="523220"/>
          </a:xfrm>
          <a:prstGeom prst="rect">
            <a:avLst/>
          </a:prstGeom>
          <a:noFill/>
          <a:ln w="9525">
            <a:noFill/>
            <a:miter lim="800000"/>
            <a:headEnd/>
            <a:tailEnd/>
          </a:ln>
          <a:effectLst/>
        </p:spPr>
        <p:txBody>
          <a:bodyPr wrap="square">
            <a:spAutoFit/>
          </a:bodyPr>
          <a:lstStyle/>
          <a:p>
            <a:pPr>
              <a:spcBef>
                <a:spcPct val="50000"/>
              </a:spcBef>
              <a:defRPr/>
            </a:pPr>
            <a:r>
              <a:rPr lang="en-GB" sz="2800" b="1" dirty="0" smtClean="0">
                <a:latin typeface="Garamond" pitchFamily="18" charset="0"/>
              </a:rPr>
              <a:t>Geothermal cascade system </a:t>
            </a:r>
            <a:r>
              <a:rPr lang="hu-HU" sz="2800" b="1" dirty="0" err="1" smtClean="0">
                <a:latin typeface="Garamond" pitchFamily="18" charset="0"/>
              </a:rPr>
              <a:t>in</a:t>
            </a:r>
            <a:r>
              <a:rPr lang="hu-HU" sz="2800" b="1" dirty="0" smtClean="0">
                <a:latin typeface="Garamond" pitchFamily="18" charset="0"/>
              </a:rPr>
              <a:t> New-Szeged</a:t>
            </a:r>
            <a:endParaRPr lang="en-GB" sz="2800" b="1" dirty="0">
              <a:effectLst>
                <a:outerShdw blurRad="38100" dist="38100" dir="2700000" algn="tl">
                  <a:srgbClr val="C0C0C0"/>
                </a:outerShdw>
              </a:effectLst>
              <a:latin typeface="Garamond" pitchFamily="18" charset="0"/>
            </a:endParaRPr>
          </a:p>
        </p:txBody>
      </p:sp>
      <p:pic>
        <p:nvPicPr>
          <p:cNvPr id="10" name="Kép 9" descr="NewSzeged_geothermal.jpg"/>
          <p:cNvPicPr>
            <a:picLocks noChangeAspect="1"/>
          </p:cNvPicPr>
          <p:nvPr/>
        </p:nvPicPr>
        <p:blipFill>
          <a:blip r:embed="rId3" cstate="print"/>
          <a:stretch>
            <a:fillRect/>
          </a:stretch>
        </p:blipFill>
        <p:spPr>
          <a:xfrm>
            <a:off x="1691680" y="980728"/>
            <a:ext cx="6568799" cy="5682011"/>
          </a:xfrm>
          <a:prstGeom prst="rect">
            <a:avLst/>
          </a:prstGeom>
        </p:spPr>
      </p:pic>
      <p:sp>
        <p:nvSpPr>
          <p:cNvPr id="351237" name="Text Box 5"/>
          <p:cNvSpPr txBox="1">
            <a:spLocks noChangeArrowheads="1"/>
          </p:cNvSpPr>
          <p:nvPr/>
        </p:nvSpPr>
        <p:spPr bwMode="auto">
          <a:xfrm>
            <a:off x="1907704" y="1844824"/>
            <a:ext cx="3421063" cy="701675"/>
          </a:xfrm>
          <a:prstGeom prst="rect">
            <a:avLst/>
          </a:prstGeom>
          <a:solidFill>
            <a:schemeClr val="bg1"/>
          </a:solidFill>
          <a:ln w="9525">
            <a:noFill/>
            <a:miter lim="800000"/>
            <a:headEnd/>
            <a:tailEnd/>
          </a:ln>
        </p:spPr>
        <p:txBody>
          <a:bodyPr>
            <a:spAutoFit/>
          </a:bodyPr>
          <a:lstStyle/>
          <a:p>
            <a:r>
              <a:rPr lang="en-GB" sz="2000" b="1" dirty="0" smtClean="0">
                <a:latin typeface="Arial" charset="0"/>
              </a:rPr>
              <a:t>Investment: </a:t>
            </a:r>
            <a:r>
              <a:rPr lang="hu-HU" sz="2000" b="1" dirty="0" smtClean="0">
                <a:latin typeface="Arial" charset="0"/>
              </a:rPr>
              <a:t>4</a:t>
            </a:r>
            <a:r>
              <a:rPr lang="en-GB" sz="2000" b="1" dirty="0" smtClean="0">
                <a:latin typeface="Arial" charset="0"/>
              </a:rPr>
              <a:t>.</a:t>
            </a:r>
            <a:r>
              <a:rPr lang="hu-HU" sz="2000" b="1" dirty="0" smtClean="0">
                <a:latin typeface="Arial" charset="0"/>
              </a:rPr>
              <a:t>2</a:t>
            </a:r>
            <a:r>
              <a:rPr lang="en-GB" sz="2000" b="1" dirty="0" smtClean="0">
                <a:latin typeface="Arial" charset="0"/>
              </a:rPr>
              <a:t> </a:t>
            </a:r>
            <a:r>
              <a:rPr lang="en-GB" sz="2000" b="1" dirty="0" err="1" smtClean="0">
                <a:latin typeface="Arial" charset="0"/>
              </a:rPr>
              <a:t>milli</a:t>
            </a:r>
            <a:r>
              <a:rPr lang="hu-HU" sz="2000" b="1" dirty="0" err="1" smtClean="0">
                <a:latin typeface="Arial" charset="0"/>
              </a:rPr>
              <a:t>on</a:t>
            </a:r>
            <a:r>
              <a:rPr lang="en-GB" sz="2000" b="1" dirty="0" smtClean="0">
                <a:latin typeface="Arial" charset="0"/>
              </a:rPr>
              <a:t> </a:t>
            </a:r>
            <a:r>
              <a:rPr lang="en-GB" sz="2000" b="1" dirty="0">
                <a:latin typeface="Arial" charset="0"/>
              </a:rPr>
              <a:t>€</a:t>
            </a:r>
          </a:p>
          <a:p>
            <a:r>
              <a:rPr lang="en-GB" sz="2000" b="1" dirty="0" smtClean="0">
                <a:latin typeface="Arial" charset="0"/>
              </a:rPr>
              <a:t>Yearly profit: 0.</a:t>
            </a:r>
            <a:r>
              <a:rPr lang="hu-HU" sz="2000" b="1" dirty="0" smtClean="0">
                <a:latin typeface="Arial" charset="0"/>
              </a:rPr>
              <a:t>37 </a:t>
            </a:r>
            <a:r>
              <a:rPr lang="hu-HU" sz="2000" b="1" dirty="0" err="1" smtClean="0">
                <a:latin typeface="Arial" charset="0"/>
              </a:rPr>
              <a:t>million</a:t>
            </a:r>
            <a:r>
              <a:rPr lang="en-GB" sz="2000" b="1" dirty="0" smtClean="0">
                <a:latin typeface="Arial" charset="0"/>
              </a:rPr>
              <a:t> </a:t>
            </a:r>
            <a:r>
              <a:rPr lang="en-GB" sz="2000" b="1" dirty="0">
                <a:latin typeface="Arial" charset="0"/>
              </a:rPr>
              <a:t>€</a:t>
            </a:r>
          </a:p>
        </p:txBody>
      </p:sp>
      <p:pic>
        <p:nvPicPr>
          <p:cNvPr id="11" name="Picture 8"/>
          <p:cNvPicPr>
            <a:picLocks noChangeAspect="1" noChangeArrowheads="1"/>
          </p:cNvPicPr>
          <p:nvPr/>
        </p:nvPicPr>
        <p:blipFill>
          <a:blip r:embed="rId4"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animEffect transition="in" filter="slide(fromBottom)">
                                      <p:cBhvr>
                                        <p:cTn id="7" dur="500"/>
                                        <p:tgtEl>
                                          <p:spTgt spid="35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0" y="6180138"/>
            <a:ext cx="4786313" cy="1724025"/>
          </a:xfrm>
          <a:prstGeom prst="rect">
            <a:avLst/>
          </a:prstGeom>
        </p:spPr>
        <p:txBody>
          <a:bodyPr>
            <a:spAutoFit/>
          </a:bodyPr>
          <a:lstStyle/>
          <a:p>
            <a:pPr fontAlgn="base">
              <a:spcBef>
                <a:spcPct val="0"/>
              </a:spcBef>
              <a:spcAft>
                <a:spcPct val="0"/>
              </a:spcAft>
              <a:defRPr/>
            </a:pPr>
            <a:r>
              <a:rPr lang="hu-HU" dirty="0">
                <a:solidFill>
                  <a:srgbClr val="000000"/>
                </a:solidFill>
              </a:rPr>
              <a:t/>
            </a:r>
            <a:br>
              <a:rPr lang="hu-HU" dirty="0">
                <a:solidFill>
                  <a:srgbClr val="000000"/>
                </a:solidFill>
              </a:rPr>
            </a:br>
            <a:r>
              <a:rPr lang="hu-HU" sz="4400" dirty="0">
                <a:solidFill>
                  <a:srgbClr val="000000"/>
                </a:solidFill>
                <a:latin typeface="Arial"/>
              </a:rPr>
              <a:t/>
            </a:r>
            <a:br>
              <a:rPr lang="hu-HU" sz="4400" dirty="0">
                <a:solidFill>
                  <a:srgbClr val="000000"/>
                </a:solidFill>
                <a:latin typeface="Arial"/>
              </a:rPr>
            </a:br>
            <a:endParaRPr lang="hu-HU" sz="4400" dirty="0">
              <a:solidFill>
                <a:srgbClr val="000000"/>
              </a:solidFill>
              <a:latin typeface="Arial"/>
            </a:endParaRPr>
          </a:p>
        </p:txBody>
      </p:sp>
      <p:sp>
        <p:nvSpPr>
          <p:cNvPr id="2" name="AutoShape 8" descr="data:image/jpeg;base64,/9j/4AAQSkZJRgABAQAAAQABAAD/2wCEAAkGBhQSERQUExQWFRUWFxgYGBcYGBoYFxkgHBwaGRcaHBcYHiYeHhkjGRgYHy8gJCcpLCwsFx8xNTAqNSYrLCkBCQoKDgwOGg8PGiwkHyQsLCwsLCwsLCwsLCwsLCwsLCwsLCwsLCwsKSwsLCwsLCwsLCwpLCwsLCwsLCwsLCksLP/AABEIAMIBAwMBIgACEQEDEQH/xAAcAAACAgMBAQAAAAAAAAAAAAAFBgMEAQIHAAj/xABFEAACAQMCAwYDBQUGBQMFAQABAhEAAyEEEgUxQQYTIlFhcTKBkQehscHwFCNCUtEVYnKC4fEzkqKywkRTkxYkQ3SDc//EABkBAAMBAQEAAAAAAAAAAAAAAAABAgMEBf/EACkRAAICAgICAgECBwAAAAAAAAABAhESIQMxQWEiURMEMlJxgZGxwdH/2gAMAwEAAhEDEQA/AOb9ntRa02om7b/aAVEIAObDPxfxKcAdZOeVXO0ujttfU2VW1Y2LC8rigKpYuGMlyWxJzKimXX8J040dnX6RAbmnZXcQSGyN+5WgyshgRAwYqjxbQ6uRqLhV7+tJXu1UMuxdtzIGDySMnHWQKUVZMnRQs6DT6027Gms3bTd5cusSUclSB4EEqMbfCCf5s1Q7LaHvdR+zbgi3vAxZQx8PiADDKsSsSPPMjFG+G9udQrK6fvF2qHU2gzWl3iQGUKp3TAJ8wDBp07P9j9K119Qqp/xUa0qAr3OwTsdZ/wCISZZT5CtEsmqM267LPZLsX+xajUuCpS4R3UbtyrJJUyYIHhE5OJxJFNoNDNdxezYZFuXVQvOwMY3REx9RU1/iSW5kyVG4gZaMZgZjIrf4xRi22In2l9orlq9aFjU7GtqWZAZG6QAGic7WJ2sAIEyTApOudpL92437TfgNZ7gsIJK7twO0wQGgEtGcecVL2n0qXL9y7alldjtgjLSsB1MFZnGMkYnNC9fwqF3veFy6CouKG3OsAiAZIO1VUE5A3KBOY5M29s2jFUOvZHjL6u8gu20Wxp7ZS3d27HgbQUW4WwzJloJIXdHPcKfaftANdoXX9xaZLyG1Z3KrraC5OYXmymARgHymkLUXDtUB2IGQpJ8PnC8hmcjnWdWyskgENMzJbdMTJJxBBIgH4snANV+TVDw2WDYs3S+xhaW3axuHiusIGckB2LdMQs+tULhZjJJJknJJknmc9fxqOIre3cIB55EY+RH31PZdFvg3BW1V1bNsqHadu47QSBgT5k4HqaZOGdiLqP3WptNaLnZbYrILydgxgqWGcjGavfY3w4PrCzK020Lq4BhW3KIJ5ZXcIjMnyruL2FJUkAlTKkgEg8pB6GMVceLNbMp8lOjhF7sJstMLlu4HVTLj4ZLAAspBhVG7I5/fS5rdD4CcN49ofASOgHuZyT7Tk09fafxptS37vf3NoMjQdssCDuIOCmcEZMGkXUEFSqvudiBtCmDMHHQEcvWuVJ5alaLi21ZVs23tyVgykzzgbtvInzEZrtv2JcBKWbmovWdtxiBbuMCGKMA52g42kkGRzk+Vc47HdmLly7bc6d71jvjbdcjbkTuZeoGSMfD6ivo21tAAEADAAwAByAHlXVCHkicvBD2gs3H0t9bIVrjW2VFeCpJEQQ2I98edfLnFLN2xqLlt1XcpdSoAKqxG1toXAIZRBXyHtX1bvobr+zemvkNcs2y4JZX2jcGIjfjm3IgmcgGqcWTGSR89arUudPY3u9twoVVYk7xbfbM/wBW3ETJBVoC+GVnWW17xgfCAfOfeD6mmDttwhNNqXtHU/tDqxVmhgUiIVt3NssIBIAgzmAtkzzAPy8zPTrWDXyNoo2GoRThARsZcknJBG/0YEgiMeEe9bahzsCAzaVmKSoUndG4kDJ+EcyYiKxrNGUW0xiLilhz6MykZGcrzEjPOQQCnZ/hFzXaixpVfB3BQThBl2MwcbiSY9fSqH7K1rgDjTLqm2mz3ptESQSyqHjA5EQNw5E5ihy9fIfnXYu1HZ65w7hN21eddTZY7NOFtqTZbezFzdI8M2wQeZkgAgCub6/iFy1a/ZE7vumdL42BWcllDW1N3aG3IGKxgyzDlFNoSdhfsL2EHEWe336WrmzdbWN5aOrAfCkHrkyIHWu1dn/sh0Wk1K6hN7MohVcyoJUKW8yT4jnHj5YEcs+xvSn+07ZLBGh3K7WDsCuAGGNhwc4585r6H3UIWVGun0du3JRFWYnaoEwNqzHkAAPQVDr+9JUWtoEncTMgRiD5z6GrG+qWu4slr4pwJhVLGM5gdJEekiYGadCcxE7X8AcNdLalQkhlsjcijcCWbwg+IusgHDCRzM0q6jTLobCb7oe7eaD8SqqusDxSJOZiRBHPwxR3tXdt3d+o01u4Rui4wypJyx2zJhRzHwxjmSqz2n1PeDTwsrZtorOwEMbgYtLbiASCeZklWPpWckvIgrouzpZAxLrJYgKNSVgklTNsbcrBx1NYoE/fYG+4YAA3MwMAAAEbOgAHUYwSM16kkv4f8f9JxC3ani9u7HD7YZLjhbZubD3aW43XGG0+JRbU45Y6UE4Pxu6NK2kTvG1Ch7YR1BthIkNvMFV2YAkgwuMignHePDVap9Qtx7UWfCmN5YxbZAVgEQx8RztU88UO4sj93avtfR7l34gtxu9WAFUOsAD4AZkkyPc1CWJrJZF7szxWxZuX+9eUuW3QFVdVJLeFlCZURBysjMDAkt2F7QNpBcuHT3bivBZxIARASzKGw5kgmOQBzAwkaS0e+8RUMhJh+TFc7MEZJG3mOfOruj7T37SOiNCsxYjopOJXoMEqehGKtOticR47c8S0uusrqLVxldJQhljHiZZHq0DcCYkSBQHiGtGosrL7biBFhHHisopkshIJuKABEAtEwBS43EiSdsCTJ2yq9eSiAAR0z8uVWtMqOuCLTboLboLK4G7cJ+EEHkM7jPnWcn5kJRpEFgyf3Yk7G3LJkADxNjzGYEx6irNq4qWyrWzuZ4Ux4fCIZSGBgjcMgznPSrtrVg3gFUlDcUXCEWQRIJWBEbFkegPuWThvCU1uqRbhG4d4HZWHjIAO9UIgT6ZBzGKzcl0WKPBuDm+x2Ebww8G5FLAyrBN0AsMQPKT0rrGh+zq1p9OLd1Ev5JZtu055EEGQQOs5xPSptH9n9iz3iIWZWCEh9rCfECYAHOKh0Olv2DeFq6wRHChD+8tgFEaNjZAlj8JHOrWyqOaaHslqNTqXtra2nxgFgbaDaQk5kmCVxJOc9aYexHZg6fiDafV2VZLlojx/8MwQykGCCZERI5nrAro3ZniRuWXa4Avd3LgbbJELzIBz0mPxqxYFrULusXhcB5+LcPZlPL2IpqWLE42qC+m0i21CIqooEBVAAHyFTMsgiJkRHv7UD0u9ZCNsZeaHxWz6hSZUeikffVLtnqLraR12lDg7kDXAYOAu0hlO6PiEROTXV+eNWcsuKSOW8Z4fF/wDZxDLlU7stcAJhoXxbjLKAZnmcYFP3YP7NLNpU1F5C110BNq4q7bbSTIBHOAOfL50s/Z/2Z1Q19q4VfuwdxugDqrYM9CQR867aEFZcHHjtjnJ9IrafSIm7YqruYu0ADcx5sY5kwM1MDUht1rtrrsxNkNL/AG37W6fTWHt3brpcuIVUWhN3xSu5ZxjPMjlHUUfmlvtd2ITWDvEhNSoUJc3MAIIIwp5gTB9fplNOtFR7Pnzi2jveIsLnwh4cy0FiNzR18MGc4HsHL7IuxQ1fe6hyjGyNtu2waO8IDW3Yr/ACDK5J6jz6JwX7MtjXBqLnfW7umS06iVG5WDTA5wwLBjmWyOZLfwzQJYRUQfCqgsfiaAACzfxMY5mslE2c6VHzv9pfZU6K5aQkN+7lnXAZyzFvDyTG3A6AGlrg1i414C1a75sxbAdgw6iFIaI9QeVMP2huH4hqF7zvIdi1zuwslVgiBGFjbM5ic0N7M97b3atGuWhYKHvVUkHoqZGwksFwx5TANT5LT+J0Ltpxm4ODaM6jTPpbwulbaW4RQqADxW3kgMswsH4ZOOfL+Ds/eW2tMReRl7vbg43EsX5CIHPp6Cukaj7QNDryt3iNoi5YDrbVZuWm3mDutggtthWncJzHITz/AEuuRHG2yArW/GjncHyxHiI3KCpA8JBJEggxDdCj0dG+yxdRd1VvUGwL1t7jlrq/uxZdp3naoAJItiQpKkXVnOK7eGoP2ZsBNJp1W2lsC0ngttuRZE+Fv4hnnmZ5miYNVRk5Em6obumRp3KpkbTIBkeXt6VtUWs1y2U3vgSonH8RC9egmfYGn0CNTprNq0QVRLSjMgBAB59I96SO1Gj0utsN3ZW2LDBWJm3bVQT4wNkM4CkKoz4oxNRcY7b2tVbdWG0I5iPEQQgjeHGwAFmGZnBERNc6452jJUJadmA3AZJ37wozMHkssCIB2j3zctFpFnhnDNOLS7rtwHJjC4JJBg2yQCIOTOcxyr1UU7SWIUMiAhVEd45iAABgESAAK9QocflFV/MUuL61bl4utpLIhQVSdsgeJgDyDHMDA+VMD3LFzSRb3d4g3sSAB4WaB7RsPPEnn0Vb7DxYEk884joP10o/2cAaSVWCI2gkboUBiRJnEGDia5eWNpNdmxHxPVmxZuWxphaXU7XDtO/Z8QRGJhreBmJPXlheYxyMgjJ5cwCRB8jj5VPqFZ3jJI8InB8OAPTlyqqa2iqQEtsjljI5kcuuPp99H+yvZ06vUi0XCrt3loOQI5DzM9aXbFyGBiR5U3dke2B0O8FSyOsqIwGyFJY52jIMczPlQwM9oOzV3SP3aBipZTgTkYTxROZ5dT7U3cE7I3hdtX0K22LBipBUqY8YjJyAQZgyx96EXvtLvFBG0vEFlSCffd8PsAaE3O2msYyHb/mc/gRWK4n5YUdd47xm5YvCLXeIUUmDDiC4wPahmi7Q23OoEEb2DAGN3/DRTKfFzU5ANc0PazWSGYlo/m3n7yTVyz23DY1FmR5gAx+BH31pTRp8WtnSuxZD29QBkd/cH1H+tDuI9mUHd3bLwd6AMrQYYhcXEM9a37A8d0zB1S6BuYEBjnlBBJ6z50O195lUHa1tgUJa2dyHaQd0dDieRzRe9iUX4DPDddfXVpauvvBR8sBvxtwWWAwhuonHOjOo4zpDea1cud3dUgeOVUyARsc+E8+Ug0maDiz3dfp90MviG8DJlOTRgHA6DlTB2ls6W4727rKl02wRu8O6VhYY+EmREc6GSGbek2PElGIlbiGN3ow+FvmDVscXe1AuhXH8yQr/ADtsYPyPypF0OluaW9pdtxu5uMkpPgG5TyUyFMx8MU1cS40lpyl60xQAHvVhjEZ3IIbGRKzy5CrjOSIlCLGPR8QS5OxgSOY5MPdTkfMVZNKWmNq6QFcOBlGBh0jmvRlPXMVbPEb1kwZuJ53Btb5XBzH+JfnW0eVPswlxNdDDtqTZQ3R8YtuwUko5/gfwk+x+Fv8AKTRgGrb+jNL7ImfFV9ReYIxVd7AEhZjcRyEnAk4mrFwZrTbTQmfP3azUai9cv3dVZ7l76C1aEYhG8YVSdxll+PlOMhhQzsN2fva+5b04ZxpjcD3fiNvcqyZgjxsikAyOnlXb+MdhU1Wtt6m6wZETb3ZUNuPiHM8khjK9T5VP2I7K/wBn6Y2ZVmLuxZRG6T4JnqEgVGOzTOkc47c/ZcmmFoaGxduvdciSd+zaAcjbtgwTJ9QPKifD/slulNG10WO8tahnuqfEGtsykqWjxsNpiZ5geddUrIp4oWTM7QK9XorKigkyq0m9tluvbZHQlQd6QxwUC7WJGILOcNHwYpt4jdZbTG2pZwPCoIBJ6ZbFc243q9RpyiOXuPdUhLYb94xZyUnAB2sXgGME9EEw9lrQETs21y0bjuRudjcume9gydzQoLHasAf3ueaV9atvvFBtm4dqYUk7wTlsTk4WDyGAJzTPZ0fENFF42xcFxirCHbu2AGSpJU7lJ8UGMgkRjZey1x17+6qoBtZAVFs3DDGbTgh/ECj7CAu7+GQQc5Rb9FJ0Jt3SatmZrVpwhJKhQdok8gOgHLb05dK9TNqO1utDEWnRUGFBa2hECMqQIMjlXqmol2LPEbemFvurQUFSym48zcyIYTJQ4aVJxuxFCOHa0LdgE5G0HkJ9YIkE/dUL2j3QYgn4huHUmG8UjJEx58vKqVxgVEYPXnmpRoMdvittNQ7eFh0YLIOMkkQesfKg3GPG5IRbY5hVAiD1nrPOqmljcZn4T9elFNJYVlBJyPTHmPz5+dUAIGmIiQRNEuIWCUFyNqiEVTJIAnqc9KPAAIpYZAJnyHl9I+lL2v1TXWzIXoD0pN7KrRLpddCAKAD/ADQJqjqtfdJIZj9al0qAnaR4hyHXzq1e0tsje0s4WSimCQMAn1jnHSknugVg/UXjCsuARBjzHP686l0F9nfaTiGORPIE9fap9Lr1YMi2rYwWUEbgSPOfSa9w3XI1wA2kBg+JZXoenKrGQWNWpIIlG8wfz5x9abuBds2tEJqPEvRx+cdPUY9qTTo0YTZYk/yPAb5EYb7j6VPqbgtMtsZhRv8AVjkx5RQ0mNNrZ1/TNbZ7V1Np/eJ4gM5YD8DVzttwY3LgIYZtgQR5M3Ue/rXKuCca7lk8TG1uDYJBWCDBj+HzHTmK6v2k4oXFi9YAuIyvIZobmvIwciTg/WssXFaNMlJrIBajXagLZRxK23tw0ZAVlPxrg4HVQfU049oAxBjIa2cESP4s+fI9D65ik8dorRDK+602Qd4hZ/xCV++mji9oXLOmugkNtEMrQRKqeY6SKFJ+QlBWsRf4XfdNZpSzBldSAxEN4lmD/wAtHdZ2me3ea2dt0b9ux/A4BBI2uBDDkMg+9A30rBrR3AiyylZG1oHSQIOCek+tGO1l60DtcwfA4DDwsAwmG5BoBx7VSkmZuDXYW4Vrbd9LikQEO0i6B4ZAYA5IIzgz1Aq1ZN6wwVbmD8KtLJ/hydy+kGPSlTs5pz3us0+6d9oMhJ3A/EoIOZX4T151R/tK9pkugsw27WAHjtRGBEeHKnKhedUrT0Q0n2dKt8eAxeU2j/NO62f8wyP8wHvRK3dBAIgg8iMg+xpT4hxSyCu9WAYKVuqN0TgSF8Qg9QCM9K20LAqXsPBBz3ZGxiOpQyvI5xM+VaLk+zGXF9DcGrBagmj460fvE5YLIJj/ABW/iHyLUV0+pW4JRgw9OnofI+hrVNPoxaa7Jpr26sV6mSZmpVTE1qorDtSeylow2a8FrIFRarWpaXc7Kg82IA++gCR1HI5qprkRkK3Nuw4IaIzy59aU+N9vWRz3Ko6LImd24/wt4chMe5rlvaTtNqNQ7XGbbu2jYDIG3oJAPufX0NZS5YotQbC3aHhwTU3FRhcUGAxSScDqpgxyn0r1A9PqwygsJPmGweg/h8q9XK+ZWalHg/DCtpm3KwZcLyj36zQDiOlKOVCnBjzz7im7atu2q7S0AeLGJPLpkfOq+qdGKzuUT1kR5c8eVXFJ/KPksWuHWGZxEjmCc4wZGPSaI2hG1RyJE/PMZ8uVW9TeCklSpkg4A558XhxIny5x5VR0zfvU/wAQ/IVdbsPIS12oIkDnhR8/96WtfrT3rxyHhHyxRziLEOT/ACndnrAmKDs2mcye8tk+RDD780kaPos6LXDuzcuxKnYjR4hIz7gDz9apXNO9si4rbxM7x5+TDmD6VZuaEPbRLdxGgk5O0meWD1rbhmju2bm5wyqFJP8AK0DAxj/aqAmuaNLZW825Dgm2oBKk/gp8j5xUGiuWTdG1bikzElSuQenP76oWuIN3hdvFuncD1B5imHhfZC4WFxSoSCVDEhiCPKPX7qBAzh+jQP3m4OiAt5GR8IKn1+WKht3DqDtYfvDO1gOfXa0dPI9PapzwHUWb21h3ZXxb58Eee7kR6VLqtYEtsdPAlodwIb0j+VTnl5UAVyq2YUtucnxqPhXyE/zfrzlz7C9pBaJsXpa0wJSIMHHIH0HLyH92kptK95AwVi4hTg+IR4W9SAIPyqxasXLYG4bWHiXInB9D5/dNDA6fqrdi6L2xgDuG1T4SwKqD4WzM7vpRbV23u8KsG2SHQpkYONykffyoFwrVLqbCuygnAIIz+vzFM/Ch/wDYXlQ7SjNEgGIKtyODiayy8M0cKSaEy3xTUpbcugdVkH+Fhj6HHpTZ2i1qC1pnuEAXEiT8MgA5PIczzoS11wl1WRLnegSV8JUgRIUyMjnkcqJbEbhtnvyV7shCYOCJXIE45UVFrQXOL+Rp2ctJb1Nt0wGlTB8JkYxy5gVW4kXFy6jqGEPblTmNxK+BjGM8iOfLzFaTh6Wbtu7acFFvDcEYgRuwWUHlGZon2u1V2zq3hA9tgrDMNkAHJwfED5UvlHodxk9l+5qX/s6y+6GRQrK0QxTmIbrCTiDUvCtVLaxJa1AS8GUtIEQSIyRCrjOD1qhw3WJf0Wo3KQLdxXIcARgAnny55nrUnZwBNShkkOpt5O4QciCcxuAqs/DJ/H214CvB+KXDcth2S4twXAtxIBYocZXwkwGzAiptDxKxccd27IxxtJNu8p59fiX0G4cqWTea1dU7duzUbztMpB8FzHMfxHl150Z7SPatsXWN9spc8OSNhBO4DluRhmPnVJ30ZuLWmM1jjF1G23F3joRCuR7fCx9Bt+dGuH6+3c+FvEOamVYe6nPz5Vz/AIpxFrF0nvtyStwI+SAWBbYxz8LcgSMHFW9TxewuoFtwyOzQsglXkwGVxlWmOcc4k1am/Jk+NXofy1D+McZtaZA10xMhQBJYgTA+XU4qhoOI3EcLcYFDMFs4HPx85H96ffFCO3/E7LIiBg7q87By5EGf6VeaSsycXey9wzt/YvuEAZAZlmKhQegmes0D+0njMFbIUbh4txOfkByxMk0qPxV8TB2sXEoAZOSCIGPSYoXrb/fuXuF2PKd0T7j6VyS/UXGkWoUzF3iM+ANMz6fodKD8TtFypkQDG3Imfu9PmKsWtDIaSUAwAT4vXH5VUv3dh2BzJI6z1E+n5YiD0wXeiyjcupJ3c/QY+VerXXW/3jSVB+Z6egFeroSVAPus7KtzAdT5qZHzGR9RQnUcEuj4XEj+ZRI+kV0e9d2qW8hS1dbcSTknnVR9GjQia7gV+SSFM+WPTlQXX2rtqCVKmTB+c4PnXT7icvcUt9udHNm0Bgtdj/pY1diEi5xVzMmZESRnIjn7VTirt3hRWcjAnlV3X9jtVaUO1ssrCQUO/puyBkQPMVVoqmBansa51+FmHsagBrMUxBH+2GPxqj+pUT9RXV+z+oD6W2ygNKAE/wB4Yb5jNcXVqMcE7UX9If3ZG0/wsJH0PX1FKvoHsfe2nD9+ldWIBUh1MwBkAyfIz9YpF4fw+9bYkDBUwylWAIyv3jqOtb8a7YX9UpVyoU9FED+vOglu8ynwkj2MUqBaCel1117my47eMFYJiJGDHnMVU0Lw4nrg/nU9vjl0ASwYDowBrB1ttstZAPmjEZ9jIpjGnsuCS6QxZST4HKETziOeQcetdC7F32fT6tQxYgtt3RP/AA8Ax69a5z2cvlNVKxLICJErnb0/zGukdhbJS9eVoHeKGgGRgwY+tRKh/KhbXtFBAuWmE9Vhx+R+40z8F1qX9FqApkK05BHRWIIYc8GguusWGuoCTbhirnKEYImTiNwH1q92JtT+2WCdwYGGxDBgUmRg4qMF2i3yy6YPv8Jtt02n0+7BxTBx/Uu1qyyhGFy0JDcwRBkH59fKk27w6/ZchCSApaAcQIkgQV6jpTCmtZ+F2bh2ko+1pIUZJBzEDMUsZJDcoSaJuzzB799NhtretkbcEAiZgjHI0CGn7m4bqMCqXLbEoYBBPVV8J+E9JmrvAuNDv7JKus3NswGUzKnxKSPrFb8V0ad9dWBIYzGCAciY9D1oypbQfjTfxZntNrWt6t127keHU5XDAE5yDnd5VNxW/auW9PdeAbtoCSdpJXwkTPOCMVNxS4zWdM/hIAKkMJkodplhnInzqrYsBtA6P/8AiclRG/DzAxmN2J9KKi+guapvaM9oNKb+lsjBADWySPFK4Hi9VIMEdKuau8LmnsB2AfuyASOTpBB3DzZBj+9QG1qha09y2I2rcDpHqsGPIT084oZr+INAB3EASAMRMBufIx+AqXNp0ZSkvCDGr46FF27bbu2d2aB8JOZ8PInnmgd3jihl8RYkN4hAAx6+9CNXrll13TsBUHoTmT6c/XlQe7dJO7PPr/SoUHLszsYn4kq7wCYIyx5yT6468hVfT3SCA7Mg8ognyjH9OVCxqFM7iSY8JjH44+nU8qp3brEAdOgz86pcdgHNdxmcEQB8z6GZyf6elVSq3ZIPKIXlP15EnP6wI3mQPl5Ve4ch3O27aV6cyZzC4ORE1f40loC1b1yoApXIxnn6fdWak/tVzkqDJJ5xz9AQB7AV6jGP0SdY4zehAPM/hQagtn7QF1bKi2XDf4gR0zmKKW7jH/8AG/yAI/6SapaNWSkcvf8AI0t9vpNuwoMHe7Cf7qj7804cL2bg1zw84Dqy9OcsAKWftVYI2lNvaQVumRkc0BOPKmnugoRb7Myk75lJ+EDocY610ZuO39NL3rS3EtKEDWWggttIBRzJJ8AlSYmuavagHxGDnkIzz5TjNP8AcW/a7q5qIu2EfvXKLDq0eEukwUQmfD5DGKJFkb9irOs0q3UuL+0NLNcHwM7EsyMvQAnbyBEDB5VzfVaZrTsjiGUlWGDBHPIrp3EFe4X1OlV0tEfvdp2NqQCNxtrGCFDRcwWkgedQ9sezVq/pEvaZVHdW9w2iA1uNx+YktnPxdTTiyWczYdayMisJXk51oI8prLVhhmt3FAGOlZArbZFGOCcIW4A75E/D0x50m6Asdnr7NcR4wggkASRGMFhJ9R5cq6f2R4qr6pQu6djyCjKehGGAqh2T4Tbub0YCNpjA9B5etMDdi7JgrKHnKyp+qEVi6bstSpNFfioHe3Bz8Zwekmf6Vt2eCpqEgAbldTA9mH4VR4h9nu9i4usXPNixLcoHiPi5AD4qg0XZ7Waa6lwMbqoZ2FiJwRz8RGDUKNO7NHyJxpom1lq5bvPtuHwl0AcblgnIzmIA+lXey1oJptRbdRcC/vAo6gySPF6rQTjPEtR3rP8As5AbIWZIwJ8S88gn4Rzqz2V7RILrreHchkKzcZVUmcAExmCeYFNZJilg467BOpVUYuishW4GVSsSog8xKyDPXlFHu13Z23fureVlDuLZGdrGYQEMM+VC/wC2LUx3ijpk7f8AugGjGtRL2k07+Ftu5JmeRxBH+Gnm/I3xpNYso6S1ePD3RDuu2L38UsSDznMzDc/Stey+tuXGvWriBS9kxBOSpkYIwQZ69avdnU2tdRSQblsxPi8SgbTnnjz8qp6PUXBftXG2naxkgFTDnMrywTOI5UXF7FU1aFbi2vBODHIxBBPl7jA5dYoTd1iumXzBEAE9fM4n686O9p+Cstwp4iVYT4fCQSZgicDB888qDdqba27jqpnxEkgBR05AAeHrOKlRRzyu7YJLbROII686gDTJOPwH6Aq4vDmKC4w8EgT5CRz8udXdTw9rDMrW23EqJyBBzI94BE8pM8q10FEvC+BrcRWfcBugsqqQuQCWBYECJ5+/nVC8ttGcCZDFQBtzBwwLExjqORAyedHeF8KDrddrNxltKzFUYbwF8MkgEKS2SYOFMCl99E7sGEOG8UBgTkwFMQQx/wBYrSjOwxp7GlvqGvFrPwyyqpHwwcs2TugwOXinpQ/T6a2trexRbuGQF2m4slAQgB2sGVmkkdMQc1b3FfA1sKdvTcxkZ5kLCkxiY9RFULLiRu+EdPyFDY0mTAg/wn/p/OvURu8acnwuqAYCqoAAGAADJ5Dzr1KkVZb7BaPdqWHLAHtJ/wBK7DYshVAHIVzjsJpwNSxH8UHp0Vj09SK6SprKUrNY9GQPEPY/lSH9rjhbmjxnurxMCTm4AJ9PCafB8XyP4j+lc5+2C6f2nTAQY0059bt3+lKPYMT+AcOF++qFmCEt8MAiAT1B6jlTtYDNfNjVXQ6oq3LYIVBdliJuCfEykfDyPMg0icK4i9i6LmwNE+GY5iOdMnD9aNQL2ov6bvQu1YGwi2s4hWO4ks2W8yBVyGlekG9Dpri372nt3jasrtuoFRWYC5O5QzyFUOpjB+KjXZrgWjtr3dy2uqhzi7LMk+IBV+FfC0/DmZ9ke1xLhuT3Vy0f7ouKf+hoqfQ6rRnVWGt6u7aBLm5cLtuSEi2ZuKQM460KxCZxrQdxqb1r/wBu46fIMQPuiqZGaM9r1T9tvd3e79SVbvSVJYlVLZUAYMjA6UKtqS2K0RJqRnNS90ZUHEkfjUmntRcg9P8ASrHEcMh/XOlewLmo0arZaB5e/MUQ7MD917Maj1Szaf8Awn+tWewOsW3dLXCNg5SAQG6Eg4IA86jwUPfYx4ux5g/hP5U7JyFJ/DeIrd1avbCBWAykBWMGTtXA5gGOo5U1ozRyHM9fX2qJAiU1iaXNR9oOkt3XtXLhR0YqwKmJHqOYq1pu2Ojf4dTa+bR+MVJQYuoDEgET1zVe7wu0eaLWF4lbYeG4jdcMDyz0NWpoFQE1HYvTP/BHtj8INDtX2G8At279xbcyE3GAYwRMwefKOdNhNYc4+lOwoS9H2Z1enuLcS4Lu2fCxOcEfFk9aGa6zq7ZYtYlSSfCeU8hPWB6V0RxULtRr6GpNeRG4r2jts6sVcEou4lGEMMHnz5DImlv9gS+jXX7m1vOxBMGViWZZySCOXPNdWeypGVU+4Brn/GdHba4/7tI3EfCPOqSvoTl1ZFo+AWRZCAsX2w7dDLFljmBAjlBq7dS49m2HQQFCw5J3G23xTJ5jBHqfSF5+GqpGwsnI+BiPu5Vt/a2oS2LYuBgGLS67myACJnlgdJxzptNAnHyhq49wtNNo0vW12m7dUp3MhRAMBrZ/dkEMRkHHUyRQC5oLmkV01am1adCVCgnxbW7vvEB3KwzlcAk4E0y9k/tN/Z7Itaiw7wfjtFSPP4HIOB6nlVntV2s0XErAsjWNphklblpxuMeEFgdkT5k10ppr2cbTUvRxe4wJnzrR7PUSR5x9x5+vWvCzmAZOQIyT7Cj/AGd0JVjvQXFYEAAll3ZhnCGdihWbcNwEScVmkbN0Lxse/wAsivUzjh1nIOoggkEWyXTBjwt1HWvU6JzC/ZPiAt3lkZYRjkJ6e/Sukg1xXRXSHwSsHwnkZHL/AHpst9untqqsbc7eoM8jHI+1cafg1496H8PknyH5mua/ay865B5aaz95uN/5VPe+0EtyKZ8g3rHM+tD+K8Vt3m728iM20LJ7wCFwohWjqKpSpmjSurFU8qbeAaM2tLdvPcQBgAlkxuubmVWJBxsiSBzJAPIZGnX6X/27f0u+v9/2q63aWyRtKptER4G5AjbmZ6CtMl5Q8X4aLPbXh1lrVnVWECbz3d9EBVA8blYDkCyhpAxKyOZpNdcj5026jtgly33TgMkKNuwx4CxXr0Lv/wAxqieLafpYQ/8A8h+Z9qMt9Bh7F25ZEcvuqHTfEf11FM44xZP/AKdP/hSspxiyP/TJ/wDBa/pRn6Fh7Ftmi8T+sipeKfwfP8qPHiWlJ3NplB/wEf8AY4rL39E/xWo9QbwP/eaeXoMPaIbNs91AwNkZyTitOycEuPb8xRO3r9JEZGI+Mjp/eQ1rwuxpbTErdbIiC6H/AMVqcgwYc7EXYFj0IH0aPyrpwbn7/kK5VwnV2LXK6T4mYYT+Ilo/4nSadbfbOwZ+Pp/CD+DGpk0NQYidu+GD9uumPi2t9UWfvFK44cveERzWfvg09drLK6m8Llu7tGwKQd65BbptI5EUsXuB6gOCrK0SJ3JPtDRVRkvsTjL6BGt0WwAqSM9DWycUuIJW5dX/AA3GqzxPR6gLFxDtnntgemRiqtnRFkDbZB6/oVeiXaGvgjcSu2Tdtaswo+F3EtAkhQwMn6ekmnPsNxa5qdLuuuWeSCYA9OQHmDXLeG8TvW7LIhIRjtbJxPhx/Kcj7qdfso1Z23bZOQx/EH/yNTJaCxk7Xccu6Swt62gueMKwbEAgkEEeoj50pp9rnR9Mw/wuD+Ipw7WWQ2ivgidq78f3Du/AGuKa3ULuBXygyI9qUVY26OjWPtX0p+JLy/5Q34NQC92q07kw8SxOVYflSUzncduJ/XUVslsFTMbhPp6itFGiGx0d+v8ApVJyDMEGr2nuh7at0ZQfuzSJqtPsuMvLaSOfkcfdTqxDbdbai/4mP3Af1oTdNBRqXH8bfU1f0TlkMmSDFLGgLOlsKzQw6N/2kj76scN1N1AzW7roVEgTIgScBpj5edBTr2RmEA8xU2i4xtOVmQV5+YjyoproVJ9ljiOpe9de7cKs7ncx2IJPnAEV6otxFeoAkfVSwhQWAgyfLl+HSaILY71FMS3Ll+HpQZ9SdxbMhYGSI6YgcvQ+VFeH6lkTd7fjHPz9KxmqSaEtOynrtGR0iCJ9PKaI6LxIo59PX9RVDXX2e4SWGI+IxMY8v9qn0HhIg4J/06TiI++lLcSpvdhFeAv5D6ip17Nv12j3P9BW+k4gxYE49cY/U0wbeR5zy/UVnmzs43GYvp2abqVHtP8ASpx2Zx8Y+n+tG1P661kDH6++lkzXFAZezA/n/wCn/Wt//plY+M/Si/I8x8/yzWdpPn8v96MmGKAp7M/3z/y/0NRt2ZMYcfQimAzj/b86wTg/6foUZsMELh7MN5p+vlUZ7MOei/UU0ivCfWjNhghQfsu/8q/UVp/9NP8A+39I/rTlHKvD86ebF+NCZ/YFwfwuPaf61GdFdTk1xfm3506MPSvKaeYsBPtcS1C8nB9wJ+og1MnaC6MNbVh6R/5A/jTPcVTzUH3FQvoLZ5oPoB+FGS+gwYvLxe1suWzaZFuGWjOZmQZaDMchRHsrxTT6a+1wXSQ/NSACMEcyR5+XSrDcEtHow+f9aq3uzKnkx+Yqs0Q+P0PqdodPdVl3wGBBkGMgg5Ejl61zDiHAwpQi2SN21tskQcAyPWprnZUgypHyJU/hWn9l6lPhZ/qG/GaalXkl8foF8X0q27iQIDf7N+K1Ua34yOhE/T/ejd3Wajk6q4HR0/QqB9UhIL6YSJyjEc/QQK0UzOXGX+F8UF1NgUL3SBYAAHUY69Jz50v9qrAF6R/EiH5gQaZuymg09zUMAbyBkJZSFzBHwk9fr1qDtlwa33oS1dUkZAueB4PQxIJkc+R9KtSRm4sSlXmKv8Ks4YzAI/Dr+vXyrc8Maydzww+EgEHn7GouIeHC4HL3HP6zg+woyvoh/RPqtEm47sEDJGQZxPyxU+n7NI8g3e7aAFlSysYMeIHwg+x9qHi8rIVPxDl1Py9+o9Kv6G4wVRPhiQf9Prj/AEqG2hFJGkA1iiDX7JOVg9ef5V6jL0FlK7e3WxM8wYgEwOsnpVrS3It7TmeknHXpiP1FCkvMcbuc+Y58z/Wp00frHXBOBPXBolFVsKMXrZ7zbhQZEiAIPSas6VgqkSTnw/7YkRz5c6H37sMQMjl/TmJolpPh2wCevLHtgnEGiS0AQtyF6GOflHPHy8vOmXh97cojEe5nrSjobygMp5ZifEYz+dMnBMJjl6nPWuaSpmv6e86ChWeh++a0WR5ms7vUff8A0rYKPn7f6VJ6BstyfP8AXtWyz6/fNR7v1FZBH6BoHRIhOP1+NbZM/o1HuHn91ZB+f696ADHB+APqOVy2g5De0T7AA/Wq3E+GPp7ht3IDDMgjaQeRB6g+fvWLPFFRIbEVFr9eXILHAACzzj4vzq2liZRcnNohLe/1BFeDz+h+jUfej0/Xl61sev15frNQa9G4P4+lalju54msB81i8SCKBG4I/Gtv1yFag1ru9aADPCuBLeQs94WxkL4S0+8EQJ96GanTd27IYlTEgyD6g+R/Oq+u7RNprJO1mWeg5T1MkYn9ZrZbpOcyROedU1pGavJpmR8qwT7Vk1p+udSaG2aiuadT8Sg+4mpNtYKe1MRUHDLYYMo2sMgqTIoMeHd7auvcYtdQ3FOAASs7f+nafnTGT6igt60O81NskgXLa3BHPkUeP+VfrVRZEo2Jl+8ShHqD90V7SAQNzeE/EIz7T0x+FQFunzqJRmuyjzwsumttJYFY/lmGHmBE8qjfUm2SD8JEqZOOkY9oNVLl2BCnAHP78VNp38PiACMevLrnHtU0InGrttlmeesNA+nSvVTbuj5j0A/1+dep0h0YsWg5jAE5Mx9KIPp2CxblgRBzy8jHOJoaXnkI9OY++iC66EnErHv5cqmSYMqPoCQSu4kHP08vzmsaR9jAEQQefWtm12+emDzz8gek1WZIg+KOk45c6qn0wGSzdVgYgwOkT9Dy5cqOcJuGOh+WaUtE2MAe+/8AKR9Jpg4ZqFHIxHPzHpXLyRorieMg6HPkPzrccpj9fSoFvfrrWwbFQemicEj/AGH9KyWPSP17VCG5Vnf8vekBJvbpBrDFs8vXnH+9a4jFZ3c/ypgA+1Vrdp2JGUgjM9QOXlBOPajnAuGNe7u2gAG0GSfCqgDJPlQjj9r/AO3u/wCEn7wfyot2Y1Z7loP/AKdZ+YFWlcTKUsW2voL6jg9mITUlm82tbLZ/zhiQP7xWPahOoLo7K2GGPatV1ZmrWuG5bbealT/lOP8ApZR8qJKtonj5LdMg07TzPT2qW4oP6P5VpY6VvH6HSszdnh863+VYHua0ZwOZ58ulAFXjdkvprq9Tbb7hI/Cp9BqS9q20zuRT9VFbkA488H50L7OXD+zIOqFkP+ViPwiqvRNfILlvesT71EXrG70qLLxJDdrXvK13VgnE8voB9TSsdI800G4xfFu5auHzZCBzhhIx/iUUU1DFRO2B0a42xT7YLH6UE1t+ys7/ABMSCTG2dsEf38HAjbgVcI72ZzkktCnxOxsuMuME8v8ASqzkTjl0nnUt67uZj5kmoGruS0edJ22eNWhqN2DCjzz09qqxWKdCLZsqf4SfUcj9xr1VBcPr9a9RQqJtOfEPcVvphNzOcjnnqK9XqQyu/wCQ/CmCzkQcgjI86xXqifgTINFbGw4HM9P7y/1NXeHKJ5fxn/urNerOfkF2NCHNZX8/6V6vVgj0yyRyrQn8a9XqlmphMjNRatyAYJFer1VEzn2UdYZ0t0nJ2Nk56Gt+yh/c3f8A9cf9lZr1ax6OXk/0WbwhzHkfxWr93/g2v8T/AIW69XqJftJ4v3oiXkalTlXq9WJ3M2t0l9pzGtsx5J/3mvV6tOL9xlzft/sMdhiV59T+LVS4J8N7/wD3uflXq9UPyaLx/UJn8q2t869XqyRoSWx+vlUXDVBS45EsoaGOWEHEHmOQ+lZr1ax6MZ9oWuK3m7t23Hd/NJnn586XreQT1isV6t4dHNy9lIcjWpr1erpOY1NZNer1AGyisV6vUD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135" name="Picture 15" descr="http://img156.imageshack.us/img156/9772/5113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628800"/>
            <a:ext cx="3212444" cy="21362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37" name="Picture 17" descr="http://www.szbk.u-szeged.hu/images/central_sphe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147281"/>
            <a:ext cx="4067671" cy="24609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AutoShape 19" descr="data:image/jpeg;base64,/9j/4AAQSkZJRgABAQAAAQABAAD/2wCEAAkGBhQSERUUExQUFRQVGCAaGRgYGB0eGhgdGBsYGxgYGxwdHSYeHB4kGhoaHy8gIycpLCwsGh4xNjAqNSYsLCkBCQoKDgwOGg8PGiwkHyUqLCwsLCwsLCwsLCwsLCwsLCwsLCwsLCwpLCwsLCwpLCwpLCwsLCwsLCwpLCwsLCwsLP/AABEIARMAtwMBIgACEQEDEQH/xAAbAAACAwEBAQAAAAAAAAAAAAAEBQIDBgABB//EAEQQAAIBAgQEAwUGBAQFAgcAAAECEQMhAAQSMQUiQVFhcYEGEzKRoSNCscHR8BRSYuEVM3KCBySisvFEkhZDU1RzdJP/xAAZAQACAwEAAAAAAAAAAAAAAAACAwABBAX/xAAnEQACAgEDBAMAAwEBAAAAAAAAAQIDERIhMQQTQVEiMmEUI4FxQv/aAAwDAQACEQMRAD8Ah7PcJp1p94wSKtJQTq5tZqak5QbmBc7Rvg1PZJW0n3hUO8AaZhdVQQDN2ATY+PbGdNQjYmJGx33iPLeemLfesAOZom1zYmb+ZvfHQec7MxeOB0ns3SPu5q1B7z3UfZj/ANRr0ff6aTP0nEaXsvKI7OyzBPKDZqdSpK81/gi5G422wm94e5tHU2jb5dMe++aANTQNhJtvt8z88Fpl7ByvQ0yXCF99UWGq6KPvES4NQkUyqkKZsHJIUydOG7ey9AlYFUEswKrzaSMutX3VzOoOWUA3MEdJxk1cgyCQRsZuPXHq1mFwzC82J3vfzub+OKcZPyWmvQ04hwYU6VM3ksASVI160V5VtRDKo5bAQT44bcS9k6ethS1FEapqKAu8q6KKQUkTpVlYt1lu2MozkwCSY2vt5dsTWu0yGaZnc77TvvGJpl7KyvRom9mKfIgI1WBeTDRUzQYgT94UlAH645vZhJdyWKgmFRGAHJTYAnmI+OP9syJkZsVWtc22ubRcR6k/PBVLi9ZV0hzHN2nnAD80ahIF74pxl7LUo+hg/snLBpPu2YCQhIUmu9LTvcgKG739cL877NAUmei7vyU30GnFqpcD4SZZWVjtt1wDWzLKoLVCgm3MYJ3MD9L+WAR7QuqlaOsSR9oWOqBPKF2Am95i8RjHdJR2bNlMZT4Rp+F8Ip1co7qhFTn+0ZagEKgK6WUFNQ0mVqbyACJEzzHsm3u9PvHoqiywel9orOGqEkgkaF0fEux1b6TjE5es6/fKqeknSY2t97yjBFGu1Qn7WrqI0nWxIZSZ0sQDAjUYJ6EnrjO5uQ/Qovk0KexKiJqVixUuToN1KUi2iQQSWqEG+1MmLzgbOcASll6z87kDldaf2Y/5j3VmJJL6VJKkSA29sI8z7S5hmBaqw0VNekFVJccupioEki0nx73GSo9QsZIQyxRSQoJN9/GPkMA9Mdwkpzf4a7IChBpINLlgGM2Ksi8rRsNYJ3B5gfDCjiVMoxDQpiImdj03PXt364r4LWKMJTUqff0k+71ECDG6SQIgkTbth5xNTWQVAqnRYjVYqCZFhBuJB+UAnClY42fjG9tSrx5Rk8kjmksvAgAWB8yD0v0PfF9BYOiCTuB90rMbdIt6Fbdh0BCaQAdDEGNzex77ESLnvgtaypBY7XJG+lrGOkQQY7r0jG7wY/JTXorqukyCQb3Nt5Pr0x4isCSSYUCGItcm1xa0nxPjgrOVoWdj90E+HMfEmTf9L+UGLWCs1h1gTv8Ah9JnBKO4LlsX5nMBhchRAIAMn9/3x2Bc5w54BS2nxtJ+fS9o3vjzDXKXlC1FeGNSht5/vz2x6wvvP64ujHkY16fRl1FcY7TicY6MECQjHsYlGOjEIQjHsY9awJNgNz2wDW40gBCAs3RtkAi/ix27Dzwqy2NazJja6pWPEUGOwUSxAHc7YX1+MKVimDqk87bRaISJ73J9MBPre7sSAdyYUTvA2B8se5hPdAEpJaYm+0bD13PyOME+onZtDZG+FFdX33fo5ELHWx8NTfh0J8hiVegVpl4lCRuN9QMECY6TN+lsCZupq0aSSxWXEzDamEExA5YsO+CA1RlRWMqLCmBAsLT1PrjM9Med2P8AnNbbIG/iQ1MrfWXEGZgQQVJ8SRYdsWZXLnTB2J2EwfAkdYn54MfLoDpIC32i4nvt88SyoR5RRAVZFiTNh06Xm2KzKW3BPhDjcHoZUqCSETqAbsfQCb9/yviqpmBdUVtdijkiZnaLjv8ATscTzWXK1HBMLOymZ/1Rv13OK6jFm1QJAA5eum0z4gXjucR6YlLXMe8J4nSo0tLsxqVVZCqAlgZBXUXCixUbHvGDxTbL06je6cUHOqOUhSwgsWB5VK/EIMEAjqMZRMssjlBaZIiTqnuO4g7TfH0fM5lFogauVwpQTzSwuqgXJ8OnnjNdLdbGqiGz3Pn65j7Vk0ka7hoki8HYnVYLJE9SPEn/AAvSmqzhyTKkxufDe036dMF8VyYpVqNQUqqUbqRpA5iP/l6mDQWvpMQZiJjDXL5ajUybFCgqI4J3WoQQo0upILdTF/6SMaqrM4bMdsHFtGVolrrqBKWCsL6RBXbqBb0xfkH0sp0x4GSJMkMI8ZHyMYgMvIqlbjWxBNjCnSoH+yLEdThpkhqUhlF5BjoV77NNwRbtjZBZMsnhBNJGKm4BZib3tMfkMdgahmQUA1BiJDTYkg9APn+4x2NSksGfSwuMeRicY6MPEFcY6MTjA2dzYprJkyYAH97YqUlFZYUU5PCLguAcxxdEkAF2gwFNgfE3t4D6YCzvEWqk6eROiAzaI5jA1eNgPDA/uAia2ErMCNib2kb7Gw+eOfPqnPatf6dCHSxhva/8PatZ6s6jyzMTCLHXx9ZOJV6QpAFlkt8Pa0bDc79YwNmSSE09RJAjlMkeS8oB73wZmqr1yNcQBAVegO992OMbaTzJ5ZrSnJYisRBM1LMoUk8gJiLEi4kWWNrX88GZuq1dgXIgTCrYdJvuccqqIExcCBuPPovrjuI03p6UH3lmR5kXPpsIxPnJekDmuHG7PGCJa4i9t+neAvr2wTmKDLR96ltWnY9Gn70SBaTEHxwBXQMafxQqgEAbtLSenSBOJVWYqFZiQogAEgCNhEXIk+OKThDjktqyznZFVCufduplixFhaNJuZ7md7m2LFpsSSspYWBudtyImd/XwxOmNIkcpbqNz3sD4+k49o1FdtI5Tc3JJMCYAWwJjvPhisTl+F5rh+kadMgEAwBuTsP5hffbEXrbE2U7GSqmBFrSfkfri3iMoRsxK7kG2+0yFMDeJ64ozGZLqgdXJUyAzWhtyCb7joOuL0qPILnKXB5lMyzVlK2MWAB2mdvESbm/njZ5OotKS2lnUlNTHUGJbVppkSFg7geJ3Bxi9Frkkmx+6D5wZjwJ+WHXDawCKqswMnlgt94SsTfoeWJ9cItxJbD6U4PLDOPcb/iKDxT0hTKgkagRBtHXwg3jfoJ7NvTzBalXoPU951UU9ZIICsC5BEBtlKxaxviviOWqBXDDSNM9AxMkg6JN7EGD1wHwrNIURSHDFIEBiNRHKdM35ggsO+JWlp2Bu3luX0crVZnpBy2n/ACyxgFiRqQwY1EA80kEiJxXmKzoeYkxdtKwDBKgbbiT5RHkw481KrVDq7DWivCkjSQsOvhpafDfC9+OMrhKje9Egh7SOWNL2g9L2Nj5Y2x2X4Y2U1DpcsDHTUdx1m42ggeox2JVqupxSNRUUi1SoPhA6A7RIAH42E9gs/oOPw0hXESMWEdrd7WF/0xBje1rSZ/f7tjpqxNZMDraeDyMAcVypdREQsk+Ud8MApk3t5CfQgScKeKZp9ZRTCwJA+IzuJ7R2wm+xdt6kOork7FpYoL60MWOoACOkMSfG8bn0xfqdqa0zcJsOpN7k7nfHulU+IkX+Eb/Ww9flizjGukQgtqWSfUi53O2wj1xzPlL8R0s1w43Z5SoqIUkAkwFFzJ2noPxxXxSq9NvdgRyg28RIk7+gj1x4yfbl6WytKSLCNuXr3jFzIznUxLt3O+wgQNvpgdUI7LdhOFk95vCKczSBrFqZ5VeUB+G0QY8+8YuqszkF2LtFvDyA2/vjlVSwUMWY2GmIB8Tt6C+KOK1WRtA7AwLb9SRcnwt64mmcudkDrhD6LL9k6tQKbkgiJVd/WbCfE4sr5UikaggAgEAGSQ3TVEAenrgDN0Q2jSZAprKqLBo5vAGcFPm6jU1QkIqgDQNzp2JPXrceGL+ECsWWcnuQH2dQtYaY6mJZY7m8HrgbLwpkcrDYxJuOqn+8b4uSiAJXUPG0n646qhkcpPYLczPa1uvywGpy4DcIx5KGpk85YzMSZgC+1reX0xcreOwCyxA7GL9vDFWYzLU6aQNGqb6JJINwJssSNsV5OqHWqxIDhQQWMsYYCL227Dpgu3nkHu44CHvEEkHqbAGTuTv07zh1wzIUSqzVRdchpYEHQReDzXDTeBvExjNsyKA0gsTJAg2F7mbT2GNR7Pe0IYimdCpBKoYLk+YALGALRuJOF2bQeA6m3NZC63CjrqGkDUUqdIZtJZjs4iJQSt3Ik7SMIclVQAIadMFVEEzzlYBQljoBMlgQwHSBYY21Ogaks2oCTpQE2sRBi7mbQLC8zhVxPJkVDSOkIzTp0zy/FF4ECwxmpnl4NPUQwk0ZzjirDstak6iRpBm7czBWIljJvMHFFPL+9JRYaZMTcdAx8p28Dt12eZyKLTlKVMMaa8wUWanyNNuyzbvfbCGrwJLfZqd7XHSPn6Y6lcHOOUcuc1F7iatkjSqc4LIRAhgYA6LzXWY3jv0x5hsOA8thSgAXqU1B7XKn8sdguzMHuxHdappVQFkm3f8Amjx2xSmWvqaCT16D9icXs0kAWsST2mw28Z+WJuvSf34Y2VxWTNZN4IaMJuPUdCmotmYhd97GfysMPGsPLGRWSS7GT/Mx+l/wwHVT0xSS3YfS1625N4SKWpavdkA8qgTFiQSZA9evywY4Z2LGWPVmP7AHgPljsqA9QUwCWM72iLmBv6mMQquVzOlzyU2IuNys7L4kAfnjnaJS3kzodyMdq1v7Lsqqs+leZjedlgdL3b0tgZc2TmAjwKS1IbogAN7fqTirheuk5ZfjIjUwmLgyAetuvyxa1PU0mWY7k9zfbbFa4R2iX2rJ/KbKuHkrVFT42ExM6R0HjAnFtdzUfVUOo2G0ARYCBawtfF7U7xK6o+Ebx1Ntupk4H4hnFosUC6WHcS1xO1lHzPliYnPnYmqqv67sm1GZJICA7zAHa5x46SrMeZQJ1GVF7Az8UzsBOK+M0mStCk2VDqNyNSgmDsLnoBgyrxGmcsKQDuxVAzbAFSCbm523jBKuMeRbssnwBcPzessCDIRjIOkSo5ek/MjFOXrEFNZAVXDaRbYgmAO4GPaeXcAkMEnoN4O4J/LEkyKiNJue4kecdMA7YrgYqJf+ifFs+KxAp02Cgk815JibdNhsTijLZcn4yBYwPS0dJ2/tglEYgnTKr94dPSNVt9sX0qCOQFZqk/yLYdAJnee9+uI3ORf9cONwEUgAAok9up7YY8EoOcwdaMAqw5iDT1MoV4mZDFb+vfCirxJgxFLVTvshufUj6xjZex2T/iaVQO76mpPENHwryzFzdIxHV8WV33qWDU5HN8yUagiqtywECoFsXBHckAruCfIlZ7T5b7ZNMklLyd7jqfDp44uzmRrvSR6Te8dYemXOlgd2BIENqUlYYCx+LFXGc0lagldTpAkAERB6yOhDC4/pxza9ppo6F28GmT4UxakQYJRiqzMfaBZkf7ifTC6pThipF13nuJH64nwGqzmpp0yQGB3nQYMA7yHI6C2GPGMkBV94JHvAG9Tc/ljtdLY1LT7OL1EMxcvQAtO8jY/ufljsXKtsdjq4ObkqpL4zaAIFpxE04+Xb64JCXP78sRdMBGCS2DlNt7lWm2MnxSjpzCAWVYJC7iTJA7Wt08cPOPnTRgSskCQbkXLDvGECUgo7D97d/TGLqbWmoJbm7pqota5PCI02K1GqKxV3Jv15jJ6W9PniYFye8yxO/ck/qcW5WmGDsosiknVbYEjlBnpsYwAlQ1KdViRK6QCxG5Y7D4RAB7kd8ZO3KW82au9GG1aDsrTDElSWA3I22J+LY7dJxVwqt76oy3habvC2HIpO/wARv1GnHcH4gaSVBpNRn+8xhQCpE3Ek8xwJTyZWZNtiBafDufXE1Vw4Iq7bHuEcD4oUc65WnpaEpqLsYAJG5tPMxOI8SHvqz1AunUZg8xAgDtHTExTFgAL2AHc+m+CKlAJ/mMB/T8T9PurcYHuTl9UH26q/s8sGKajqcs7Wuxk2EAXsIgYuWiahhQCRuZ28zsLYtzeYWj0Cta78zXi4prtb+Zh09aeJoTljUktqCtcATtcqLYipct5MGXU42giwoswampv5UltrwSJAt5YBrcZgckIB13Jgd9v+7yxV7OtGYpvVYqgDSxMKJRgAPW0DAHuFlryItFh4XIn6YYlGIluc+R7xaiVoF9+YG9xzbkjaZ64U8Pciqj1S2gGSSSNu0XkW2wdW4lXqjSNKJAFlj4YgyZMyBgOpwwqJMMxtF/GMVKyIcKZeQZawBJEsZtItE9TubYOy/G61OAjGmLkhBeCSSNQv37eWOXLRKiQdrdu/jiRybKByNcwJtM+FsBqb4GaIx5PqXCuO5d6Kp7wSAABU5WPQSDE9BOFvtEopqaqQaNUQ4B+GoQQlQG+45D/t8cIszUrp9lU1MUIU0yAVDALA1iAAVKmOs+F4ZvJU398GoaDe1JxrDAQCVEBgOwF9WMCr0SybnLXDA24BmycyDIuhWATdguq/jKgeYw94zVX3aVJ5bj8x9Ix884JmjCvp+1psJ1MADpINwe48MairxclH1ggIQdMcoJMaR2sZHp0nG+EtEk/TObKOpNe0es47keX7jHuF9XiIABlbzEEWiLEm03+mOx1nYjmqtjxLnY2G/wCz448/v9MVc5IkEAgbSDeLX28rb37YvFE6ZgrIkAxN/kZwELshTpwAZ7LB1hv5hBjaDuPTGLoVD9sWkM6aVEEtdlkzuIUHrHbGg47n+cIBpSNWkEgktfmM3tBwrC6rDv4R++vzxiuvblhI3U9OlHVJ7FGRqvSpuigBX+IkSxkXA6AfPzxWuVvIuehN/l/bBtOkLkmQNipEeZckKB647MZsU6S1Bs7FQU3JWJ5mFhfoPXCdE58sd3a4fREVydzq5ALy9gJnv5Y45qmquwBfREk8q3kC0at/CDiOfUnKLUiC8QdR2k9WM7ADCzIugo1acMz1GSNGwClibnvI2nB9uMORTtssGvCeINmGKk2UAwoCjeLbt1PX0wizCM1Rhsms+C77nobYP4clWnPuyKWoXMgtA7Hp6R0xJeHr8TlmJnc388U7orZBR6aT3Z77QZ6lWzLvTLOhCgQpGygTe+/hiZzdd0WnyoigCABJC3Bm7fKNvlZQoQLAAT0/Sfri1dzMKBEybSdoHngHOyfCGKuqv7MBo8NUySWY7yevh3/fhg/h2RU7aQCQJib/ADnAwrliqjUdRgE2W5gRJBI8sUHjJpyqgG57RPed+mK7TfLI+oS2ih3xDJmlUdCNbodBAaB1HxEbC23zxVxP3SsNO2letgSilxPgxI9OuKzVevTNRyWqMjMT4gMo/AYymlmsZPXv64YqlETK6U9sj/MZo0m02W0nyO1x+px7wmsz1pAZpkhZA6GLwAIkXAnEuKe7bQ+oELTUOJ5g1+X6elsC5XjPu31UhBAIlxYA/wBIuTsBf9cHlAKLaN7m2lWDIqh6VMgUyJlU0mAwvzLI3Mn1wh4ZxJk00y0VKhl2MEtIYrA6gaVEz02wX7P8Sq5gVNTLqhaY5QBTCiE2knc77b9seZ/hYWkXaT7uoqm45EkAsCI+6xn545s3HW17OrWpaE/Rn81TenV1t8LHSSvJBNlYi/Ud+vyY0c0td6jVC7n7qgLJIUCdIs3XmIgQD3OBuKcPYM1N6jcyzBIuDfeL3vF8NPZCqPdpIBamzU3QACWMineI77nYt4Y0reOUYntPD9i2nkRUfUyo9zyAQoF4lhE32Hh648xo8xw8ozcp36Hc3uRbodotjsdaEU4pnNnJqTQaMwzgaQGt0JA6dhc77k9fX0g3LzM7T3ixn8ce+7iwLQJ5SbCTJJ8bnfEmyhIuxa3UmB+f1wqEZMZOUUZ/i9VUOvTDsIFp2BAtPQCJwtFRhQDMeZyT90CIUyJEAi946RgbjHGmrjlQKCQZNzI7xbfwGBkoEqdf78L+uMU5JNm2FTaCuJZ+kaC0wxd7EgXAsbFjEkTG564DatUenTp6VVKZYrO8sZJM2O3bBNGgBZFHmLn++JMyr8Z0+ESfX++K1zlwgtFUOXkFpcOFtRLRYSbDt1mMFAXKqAB+xjzN5paK7EkkwW7eQ6xHbzwNm88wy61BbXUZe3whT0M9dpxOy39mU+ox9EHNlzIkhZ3M7R4b4pfPU1aBzEmL2+l238Bi72VomorsdgYsIAgTv69e2EFDLBWQsQoBEiZaAVmw2sbTGxw1QjES7JzeGxlxPiLpUekoupjl8B06/hgw0P8AltX3vdgne2153HqcAcSzFOrmKlVFfSzSNUAR4gTf1GLMxx6t7oUtRWnAACwshTafvG46n8sXrSK7UmA5HMaK1MnZXUybDe9+mPM4QXdhcFidoFz47HYY8pZUmGJgi4i5sRBHriwgLANt5ZtvEDthbt9DVT5YfluPPTp6KYUAgidMsRJIubWJ6DvgBss7EEmJ+luwFvkBgxCARcnsBHj69MErlHAPJt/NY3npv0PyOAzOQzFcfIoNIAxvG4G2JsLEWtvB8++DKuXVJJbrEKJPXtNrfXFbZyksBVG+7kT/AO0THTceuC7b8i3bHwhv7H5lwzohQFwPikmOoABHhecahi8VUcUnLrqiGUbaSIM76fDC/wBncutPLM0DXTrI1gCRPJE+Ic4aVqoSbcyiw7hxIHj/AHxh6mOmex0OknrhuZLNqQRTrhhpHKZ1A0wYW4tIspn88S9la6pmn20EalkwNQIBv0kSfCcE8eZQvNOtWJU7nmVOQgH4Tf8AYxmMznQXR4vJDXNwblSbXmJH4401PKMV8cSaPp/F4apvBI6E7ePjtjsIafEJRCJhQA3LYHSJAFouJ3x5jp9NP+tJ+Dn9RDNja8j6lp1DcCNuhtE+NvxxOpSGlgvWfmfyx5pCrHWIje42HXqd/A48XNAd9p7TEDrbrPphtbjjAmxSTyjDPQKkqR8MixmIPVth6kfSwdTMBagpBeaQpm5Ex6WnucF+0DjVTDMtrtFzzMSbDrGBKrzXasiMefUNfKNzEiZPTt1xz/hFnQ/ssKeM5l1b3YMKANrC4HQWPrPXFftBw9lzDrsq6RewsoB8N5sME5lnd2ZiiE76B22ANyNseDKKTJDMT1Y/s4GV0VwMj00nyX8fzdGpoCMW0kkwpgzGxMdt4wH7x3pLSCKEVmYFt5aJ7DYDp/YpaYFhA8hi5KBJgAnxNr+Zwt2Tlwhiqqh9mAHKM1ma28AcvoBb6Ytp5FAbiRPcTghqQBElQsTIknciD42OIpmaOpUALFjEEgTJ5dpj179Os7c3yyd+uP1RGkkmAI8hOK04W71GmeXebR16i3Xp3xDN+0RUsqrpgxA2EeJmfkNhgrMlmy5qSdRphj2+702gDww2NKQmfUSZ77tVjnAPZRLA+W437d98U5rO00JBlmO+qw9QCW8Nv7oaNZi6yT8Qt03HTbDP2lybDNVQQd5MDafHoMEopC3KUuWWZeqxAdIiWECQLgTEm1m/TAGb4k7E6twTM3+hOnfwwbkgFow7qstqWTJMiJ5ZMW2tgOtTWWIBIJvsIE7ecQdu2LykUk2GVOfJN1YVhta2kDbtfCihlrmQxjsL+k4No5llTSqyjGYMmSAL2idh8scc7UKxqKgWhYUDxOkAk+eK1hKtmtSqqUa3vakEoGRJAllgAad2sYv2OC809LShNNBqudKjaN7D/TjC5FSjrUvZwZ8jPrjZZji9M01IINyNNxebWi3re2MfUbyTRu6VKMWmwLPUA0jSFA6AR8Ri5BuY6eXjhFnKBF5lVZS09lMHpcC194740z5sMHhW1VBuAYB5SoEjtBt+mERqBgyiDuPSO3ngqm8C+oS1ZN5leKouX90JLq0iIiJ6t0ME7733vjsIPYtg9Mh3+6ANvum87H73THYNX9rMSo9Orkpf4aSjVUsx1arKNUg3Mm0XmLz4nCb2hzHvEFOxAYSxMGVktfeNv3fBlIOraVpMpIOok69MCARcDVNvn2uPxTLxRAdeZQDLfePWWBM9bdo6Y2fLQ1wYVpU1LkQvlWUjTp+k27z5E74ragxtBuYEmBPjMdsRTjDEtoCqFpswhb8s/eMm5P4Yp4TmKld3L3gC14623sImwgYyxp9muXUtLYuNAKYLKCegud42A7942xWM5TLaFlmNgZgbdh+f5YD9nsuz5hDcqNTeAhWPl2xHheT93WRqrKii5uCbqY5Vk3tvhqjFCHOcvIVxDi7UjoAiAPhAHkZvfabDYYo4zmnC0TMl6YczcAknYGwsB06YnxY0alRmVqjC0AJGwG5Jt16HEq7mroigPs0CDUWMhZuYK3xHOKJGqb8BXCqDPlWYybP9AcAcE4cwr0ncaKaurMzcoAUgkyYm14F8FLVraBT96UQTCpyi9z8O/rOKDkUNyWY+N/r+/TAO+PgdHpZeQfP5RDVdverpLEjSGYxO+wX/AKsNK3tDS9z7qnRZh7sJqZoNhuAoPXxxTSy6Lugk7E7fLribAjoANrd/wwt3vwNXSryBU0IutMLFwYmPGXk48quznU7sx/qYn6tvYfTBNZuxBPgbYHQ22t1nwP4YicmU41xKxll6Am3nN/1xS6gwY8u5jF9egwUG0HYdT4x0H44klNRN7dI7Wv3wai/IErI+AcVjcCdvQz4d/HHVKbbyCetvK37GDchSUmIJYKW+l7SDA22xR/jYXYDwgfLtP7nBqAp2NkaQaV0qZb4drx2jG2oZNq2UDAEQxka5GoGG5YgGe0R+ORybe8+05l54ld+5P1xq8jxI5ZnpVQagarCOgEsaqhwCm4BF5mAd8Z74tRyjR088yxLgoyYbSrmQVqBTpN1kFbA7bA+UYSLT1GfiJtBvPzw2yhc3gqYDAat4ZhJPfT08u8YSvmRTcpedRUAdp+K/4/LAVcsZfwgn2XzAoZhkJIVhqEx1EjrHfcdBjzC3iZCNTeNQllM7SJI6C3MfOMdhzqU92Zla4bI+vZMhlGroe/y69u+Mx7V8cpJ9gdbOtzpWRtA6x1nBFDMP7pm1qP5QRfpJF95E/PGX4nW+1bUbmAZgGwEWH5eeN99rjDZbmLp6VKz5PYX5ElA4CFtSleY7CQTAFwYHfF+TapTDBClPXZtIEmAbAtMbz646nV6AMfCMWrTYkiALA8xix7fjjnf2M6n9EedwY5cMOZnaOhJjoJH0+WLadFR90eo7+eJAD/6iwN9IJ6xvse+98R97TeylmKmdxt2sbXtidqb5ZX8iuPCPZ9P1/fr4HENY7z5fv9+GKM1ximrECnsSO/SI6dce8X4u9Go1NQBpIuIB2B3gt174JULyA+rl4QdToFjpRCT4wNxI63tfHhovf4V63IHhYW+WBVdjlzUkhik7nvA38MLeC1GbM0QSYNRbdNxhipivAl9RZLyP6WWEXDteLCB1nmMA9CL/AKYGr6UZnKSukESZ02EkXYET52wn9pm/5qsCdqhF/Axh01E/wy23or08MNUEhUpN8sW5rjYJMW3gBRv6n8secXzWltAIK2Ig+A6i/wBcBZfhdVpIpm3ew9ZgYZ8eyy1KoZalMKVX71xYCIEm3lii/wDhTwxzULyB0O19+58MVcXUrUA+7pBA7xb9cFcKqUqGos5fUIhFNjINy0dBjziWfoVH1Cm5AECXAtc3AB798TMSaZZO9kmLZqO9Nh8lthJ7k6iN4OHOS4i1Ng1GlTRrw0Fjfe7sRt4YqfiFY/fIvssKPksYruJB9qQXwXLsqNIIOoETYG1/ww74kzua5owzqlOqnu4PMgAJkdQC0jztjKLSLNc79zONNwfNlaIAAiHQgfFBKlQNplifqemEWzyjRTVpllnvEVFRQyVZL/CS9uZQTItYEGT0thZk6II1yWNg0nm2gz0gfXV5Yb54rScVDp91XYVG0i9IgxEdiPrqwt4kvvLqeciQY6Hp/p29Zwqv0Mu3WRfxRKnuSSAVWoLhttQMWjqF3/XHYNy1MEPSqESVAWNm0Fb+embeOOxpTMbRpaLFSk7FSWO4AmF0m5uQb26xthP7UcS0sTTKkABZIkyJmG3nf649zWYFzUZtgAA1gFgSSb27eI26r87xSlUUBkqkj4oKr0jeGP8A5ONErFpwJjU3LKA6udcZdG1XZ2EdAECgetzi1lP8KHJuTv8A7j+QxZ/HqyIi5ZSEnTqZzdjJPKVB8sX1OKZgroVKKILBRTXl8tWo+pwjuRQ/szYuyVEtlq5Em9Ne53Y/gMM/ZXgdVi5KMthBYaQRJmNUTsMUtXzJEGswB/lYgfJYGKm4cSZZyx6zf1uZOB7yQf8AGkyNfgDh9TtRRWb71VJiZ2BJ27jF/HKFCrmalQZldDHl003LQLRBCibd48cQ/wAJWbavwj998E0+BkIH92ShYqGuQWEEi3YEdOuB73oZ/Gxyy+pxPKLQ9yBXc6QuqEQGLnctF/A4Ayuep0XV6WW5kIINSozXHgoQb4c5X2bzDf5dFzbpTPnvgTjnC62XXVUUqSSF1EA2F5vbfbEU5yfBHVXHyC5j2gqli3uqCO0ywpJq5pJMvqM+OAavEa7mWqOenxEC3l6Ya8E4A+ap6zUp0xFtRO4YKZABIF9++Gtf2Lp0wDUzKx/Strb3ZlAPgYweJC9VaMcKBYyTv133x38Nfr+uNYMrw5LGvUc9QpUH8GIHzxyV8jUinl6TF7anaoxKiQDAssyYGBcZBxsg2kkZlqYECNtyeve+JLTk2A8gL42H/wAbU6WVplcrSLO9ReZFIBpimzEMZPMGB23OF+a/4pZhVDIoTVK8sDbyHj3xfb/QO/6QtpezmZqj7PL1n8qbfjGGeU/4a5xzLUxStu9RB/0yT9LYWL7d53MSvvXJCkjmNyI3viGWz+dZgHqwp6BxJ+Vzi1BIF3TZos17EVKVMnXSLhhYNpRlIYgBiF55Vt9xAHbC32XzUVmRp2Jj+oFbfSJ8MAcPqVqlCqrszDWjSzEmy1FAA2jmPqBhzwrLKtGjUAOoVdJNoAZGAm1pgHAW1rQw6bnrSYfxHKaeYiWVpgwYkg6d9hJAMbdsZ3iOWZWqOqDSHMpsFvI09NumNvxnhLlHqAwQgG1iF1MNrzF56k9MZbNcMJqTJaV1GSYB5CfA2bfGOmW/Jvvj8eBfw7NU6lUmqAFsCrAT8Jgwdrxfx8cdgCvQWXBBnVAM3ERsfE6se42nMNOvspXaNRoTpDEmtT5dahwNJOpbGDYR44Op+wjRLV8uoAn4ibeBC38pwg49Upvm6jaGAZ2if5V5VFvAAT5YBOTBJgFlCEgEzuwAiwPU7YF6ZPBcLJRWxtsx7MZGklM1c+qlk1bAhrtBEkGIHUf2EqDhKwDmKtQzACqoHoQrfjjJ+3Kfb0KcRoy1FdP8soCR82x1LKD3o8nP1AH78cM7cfRXen7NrkOKcKC5lkStVFKjqYubmXppyyBeW/vgGn7d8PA+zyQY9NQJFgDDBn8xI7emM9Qy5Xh+cqCIZaFP51Fc/wDb9DhbwygP4dTFx71ie4CrA+h+eCUV6FynLyzXUf8AigrsVpZGggg3hJXxBCT6GcF+0H/EbM0MrSZAik1qiRBgoi0CpIB3MkHzOMZ7FZJHzBFRgqKhYk9YItgj2sKnJZZgLNVrm+5j3Cg+dh9cV5Ck1oS85Lc3/wAQc69NjrVRY2Xae07b9Iwm4pnKlUI9asSWQEAi5+Q/cYI4llyKJMW00x58o/TAHFEOmgIJ+zFo8TgxawEqGSnmk1EhaKiJPWtRNh03+mB8jQZk1NJlGiT/ACzhu2XJXPDSZalT0WN4q0SwHQmL+hxPhHDpy8MQHCOAnUliY/HF4yU2IsrTUkwPuN+BMYdeydWmlOq5Zfe6kAU7lZm3hqifLxwLkuDVAbrFmG46qQPqcUj2cqiCdIm4ufHsO4xNOUXqNBxDKj+HpMR/6iqB466NM/TSMZ/iND7BT/Wfqo/TGrOTZ8uiXDUqpq3G4amlKBJHVSZ8cB1+BlqWgggA6iZHYjbFqIOoR+zKD3+3Q/hiHA4/iANiSRb1xocr7OmjUDLJYCRJEEMLSAOxxUnAwjs4kVPiBEmJa+5jqcTSXqR3s+pVs2jGCukx301kWPTUMaLg6E5WqR8a1abjyDaCT2HMflhLl8ndnJ5n+I97g/8AcAfQY13D6BbKKygQVPvumoU6i6TIEkj9zgbF8GXB/NP9GlDJMaPu2M2IEdZmJ6+cnpjH/wCKNTo6wAb6DIsBDBh4Ht/p8Mbymkp2kA7+X7nHznM0x7qutyy1wI2ENqP4TfHFq5O9Z9cCPiNYajHff9+Zx2AjXJJtci1vnj3HVSOPkuKM5m0atyZkjsP32wwy9K2oRtYzEWMmevphNSqKetpYkmethsQZsMHUG+MAytjGwMaenp+G+FPYEf57gv8AF12ruwDwp0g2AUqqgiJFh9MFPwMXYwCAEAUGDqlup3kbzhRw/iFdCfdopBMGTMDUNrza5PW2DnzeZlhKgTeF8ALSfAY0RntuLcQ5fZqcq1MEaajgsLwTRkJBBm2o+dsVUeEaKApoVCEMGXT3dgbm99IxXl8/mVRh7xYUyJQdSScJKnHKz8iva4JAAmSSY8JJODUl6K0fobT4bT+FAFlSHIETzG3jaMFVsmnuqSmSqhio6CXIsOkxfCbK++CsRVIgHtv3FsUrm61Skp9423fbvHrJ9cXqRWkfDLrpBvMkG/QBY/PFZoA7DaPzxmadWoTp1vH+o4KTKMXjU1h/Mdp/ucTWTQafKZYXEfcPqQVxalKIJWAGBmOxEn5YznD6tGmrNV7gJaejE7nwGD0zNFtLBdzYmksHyvvg0pSWUinFIb5jOLrMFLkxzAW7748y1SjCk1qZYTyl15eZth9fXC5s0qkchJBvppoLWF5IIxJuLVJMU3Edytv+rwOC7cybDF+I0wxlxBpkdd9SkdPPAVfjFOCJn/a35jEK+bNWiNQKharqZab6KRBkW74VV6Kb60Hmw/XCZNxeGGoprIyqe0dIlSSw5VU8p3VQD+GAczx1NZOlj06Ael5+YwrpOkyXWBsJ+uIZqrT6OMTUyaUHvxsi4T5t/bGv9guLVKqtS0LB1r8VxJpGdu+Pn9TNoYAPbpjQ+yHtRQy1VixIDDfSTe3YeGBm8xCisPJ9Po8PqU9SMOliNo/cj5YwPGcvGYqoQecCB3/Tefl3x9F4nx0FqTINS1EBU6GIIP3rAkAAqfEiMZHj/FMvrpMGUlWIMgkkMILG1zJmP0jHOVKi8o6P8ltbo+a5egVJZwWUk9z16/Xf/wA9h/xalTQ1SNRAqQsAgaSJG4AAv8/PHuNmcmMT0sujDUqsJk2G8bjx6j18Me1lDU1ZC8g/CZMATqFomCSSfDAxzRDKBaOWR6SR0FgPngg8UWoLCSJsWINwR0sIGF7iwBOK1UAKMVYi53me8/PHD2izXRzfrC/pimlTm3YYELHU1zAw9ImQ7McbzLiGdiDvcCfOPM4Ho5uoLB2E74pDG1zgjMU4WZjxwWCZIVM3V+EO2n6HuMejMVQAssqgXHjvgSixM3OC6zszSTcn8LYvBMla16gupafPEhm638z33vj3NDSsixnFVNza5+eJgrIxyGSzbiUUlT1MRa33vXDD/Bs+YhgsbcwEfIYhmc/UpZPLe7qOkmrq0sRMOsTHnhjneMVfsQKrXoKWvu2prnxiMRtoooHBuI//AHI9KxP1UHFbez/EDvmG/wD61P0wDxTjuYUJprVBKg2Y93H5Yhx7iVYNRIrVRqoox523lgevhi02QP4p7CZ9aCVqjCpTdiBNQm4ncNt1vhC3D2pmHEHGg9qc9VH8GPe1NDZdG062idThjExJ74BzY26knAliwZdv5vxxNcuTAm/e+ItOkXPX8ceDF4IXVeHxF/kMOOE8OlgSPQ4QqMa/2cSaII3Mj5YGa2CTN7kERMtTqkzVAGnlNkELptaBDz/fHcfzGsABlNdHVoAadMrCiYtE3sbeOA8q5dBT/otG/wATzPbcj1xZxNdFQaV5dJv0DHp+WM/kZ4MP7Q1B70uDOoA78pkmCBAPwx8sdgfM0GaAFBgkQPmL+FxHhjsOwBkQFi1LVFz9emB1rEW2gRbrMb/LB+TVhT+FopwGMGFmY1HoSe+LKLFzCqWJ6ATg4pMB7Ecm8huwwAKgljbfrhnWVksylSe4jFRNI06uqdeke7hRzNqEgnpC/s4vGCJ5BKewid+mCOKACn646jlwEWYJv02v364szCqwg7YvBGxZlFsL3mP74vVrjz/PF9LJqDaR648TLKD1+eLwDkhxEcvrgemLYYZqiGgT44HOSH8xxEiZHHEb5DKAxAatH/uSfHDLiWXQUsoRALUGk94qsB9LYWZzLl8llVTW5VquqFNtbrp6dYI8xGGPFmijkrbUXHr71rfTAsmTN8dqAe7iP8sD/qqYq41J9yT0pAfJ6gwRxPLlkpEAXX8HcYlxxR7vL/8A4j8xVq4tEDfaIEpkf/11HyqN+uBsxuPP9MHcbpMcvw8qpb7N9gTAFRb2wFmKZ6gjz8sUWBgCN9ifyx4gExI6XxNRaIM6p+mDk4W1jESsiQbgWnYiJBE4tvBABKY7jGr9kv8AKIHRvxAwjPCmOwB9G/IYfeydNl94vKCpEhp8flgJvYJLc02UIpuhtJIAvv8AaJI+TThzxahzFdMwRpAOwuPmZxmMkz1MwphD7ufvxdhI3HTRPpjRvxEmuNdN1FzAKmTa8yDYG1uuEMYjC+0KtRVilmRge+5ZSR84J6xjzDX2ty3vHqAKATA0mxgwQTfb7MxHc47DYvYBoQnPGmoYMKnvVFTMg3Qn7qeYQgH+ryxRTFGq9BaVNaTNWUQpbYeZxZRRa9Oo1NAq0g0ktChdQRAq3AY2O/8ANfbHmWyj0qtCoqXViY8lJ3HlgXJRki5Zexd7WMqqVrE1Kqh9GklQuoytutoJv0xj8qSFGoHSCJIuQCe3fGi4jmnrFiaFWSpE+7Y3jv539MC8O4JW0GaRkkHmIWw7T1npg1PlsWo4WEefwhZQdSoFJgNAMG87wPLFmW4G7ffp820Se95jafPDjIeya1iwq1Upk9pYj6hcN6fCaVPSahqMtNdCsEsQCSGJDeJtJ6YVKbGKJjcxweqhC2Y/0z19MDtka0mKVQx2WY+WNnXehU0lSIRZJi5YEWI6G8GD5R0ffwtMwKYgdSJ/ATHrfFK1ovQmfKqVN2MRHTmtH54YUuBgsgbMKpZgCFGqAdzMjYSdsfQM/kqHumf3UAA84AmdhYi5nvgHPe6o6nRRppgIaa3AViNUAWBgEz11SbWw1WZAcAjh2cy2Wo0kLNVVHYa9C2LEsJhjHWD4G2Je0WSyubWk3vWGklBo2MsTO3iThFxXjOXFN6NH3bUg6VC2ll5gDAi0SQR4wD2hRlxRClnqU6ZkwpDkww7AERB79MQvH4O877K0Pd09NcgKhNxeC2q9onn+mG/CuH0VorRqlKgViATsZYkdoF8YrJZd8xVK09TIB8QDANpWbE7THUYbZ7h1ancLWC9SXJUAzM8sfPEz4yVg0uVzeU9xm6IpoXv7qogFppyVDAgiCk2sSD13xL8EesSUcADYGeYCJI8pG+I1+F1l1hVYweYbx8MmRbZvpiqtTf8Ah1qFyNR0x0AJgkkXAEQRg1/0oX5Sso1BxDKbML9dxeDt47411Dh1N1FQZumxCQoMjaWgjTab26TjO0cuP4bMAc1QpqEAwAHQOLgEN+XnhfwOg5YC+lTJHTr0kYD7Z/Bi2wa+tkwCrs6xE2Jt8MAqO8k33g4qzfEly9QyNWqmBKEESDMz6xjwcbagpQcxUqzSTpZSVZQRfYnp0AxHOUKVRVLAqxncuIBYlQISIgjr8tsCgpZBch7RaTMgSQbg7iYuPM4dVvbM1NMrT5Y+FyCYGxkdbH0xneJcMSnTZgQCvdyZ8I0gziWSo0yqktpJA+IGNumCxGXAtSY7HHRWra2pa+W6kn5iDaJjHYpyFcUWLBkuIkNUXqNiEPbvjsA4Baiz2I4fTrM6VFDK9IswvBPvQZMY+g8P9nctSHJRprb+UfnjsdjNNvUNXBDjnDqYo6hTQH/SMBcM4bTKgkbx1P4TGOx2GLgB8l+c4TSCE6bx3P64+d8czrAFZEBiI0jafLHY7B1gMq4dUOmp/oO1umNTlyZiTEbSewx2OxSIJc/m3DMAxAkW9QcH1aQYmZ+0Ya4JGqLCQPAY8x2Gy4KMVxbLKmYVFkKVWRJ/lB6mep+eGlemGQsVXUCQDpAtJtYRjsdi5eCR8hfDa5VTGkQf5R+mJ5nNu1ByzEypH0PbHY7AeQ1wecNYvAYkyGJudyR136YjxzIolB9II5hbU0b3tMY8x2Cf2A8Cj2XOp66tJDUKxM7krSdwZ3syqfTA3CXK+7i0kg+Ik798djsNlwCuTRu81gDETtA6LH4WwRxYaaUjeWHoDYY7HYy2eA5/UC4UoejrdVdid2UNtYRItbtgfM5VCW5RbsI/DHuOwxE8AuXcr8LMPJiPzx7jsdgmC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140"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515477"/>
            <a:ext cx="1944216" cy="2921636"/>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pic>
        <p:nvPicPr>
          <p:cNvPr id="5141"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t="9449" b="9449"/>
          <a:stretch>
            <a:fillRect/>
          </a:stretch>
        </p:blipFill>
        <p:spPr bwMode="auto">
          <a:xfrm>
            <a:off x="1187624" y="4509120"/>
            <a:ext cx="3456385" cy="2102354"/>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pic>
        <p:nvPicPr>
          <p:cNvPr id="5142"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2060848"/>
            <a:ext cx="2469161" cy="1851871"/>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sp>
        <p:nvSpPr>
          <p:cNvPr id="11" name="Téglalap 7"/>
          <p:cNvSpPr>
            <a:spLocks noChangeArrowheads="1"/>
          </p:cNvSpPr>
          <p:nvPr/>
        </p:nvSpPr>
        <p:spPr bwMode="auto">
          <a:xfrm>
            <a:off x="1115616" y="260648"/>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fontAlgn="base">
              <a:spcBef>
                <a:spcPct val="0"/>
              </a:spcBef>
              <a:spcAft>
                <a:spcPct val="0"/>
              </a:spcAft>
            </a:pPr>
            <a:r>
              <a:rPr lang="hu-HU" sz="2800" b="1" dirty="0" err="1" smtClean="0">
                <a:solidFill>
                  <a:srgbClr val="000000"/>
                </a:solidFill>
                <a:latin typeface="Garamond" pitchFamily="18" charset="0"/>
              </a:rPr>
              <a:t>Sites</a:t>
            </a:r>
            <a:r>
              <a:rPr lang="hu-HU" sz="2800" b="1" dirty="0" smtClean="0">
                <a:solidFill>
                  <a:srgbClr val="000000"/>
                </a:solidFill>
                <a:latin typeface="Garamond" pitchFamily="18" charset="0"/>
              </a:rPr>
              <a:t> of </a:t>
            </a:r>
            <a:r>
              <a:rPr lang="hu-HU" sz="2800" b="1" dirty="0" err="1" smtClean="0">
                <a:solidFill>
                  <a:srgbClr val="000000"/>
                </a:solidFill>
                <a:latin typeface="Garamond" pitchFamily="18" charset="0"/>
              </a:rPr>
              <a:t>the</a:t>
            </a:r>
            <a:r>
              <a:rPr lang="hu-HU" sz="2800" b="1" dirty="0" smtClean="0">
                <a:solidFill>
                  <a:srgbClr val="000000"/>
                </a:solidFill>
                <a:latin typeface="Garamond" pitchFamily="18" charset="0"/>
              </a:rPr>
              <a:t> </a:t>
            </a:r>
            <a:r>
              <a:rPr lang="hu-HU" sz="2800" b="1" dirty="0" err="1" smtClean="0">
                <a:solidFill>
                  <a:srgbClr val="000000"/>
                </a:solidFill>
                <a:latin typeface="Garamond" pitchFamily="18" charset="0"/>
              </a:rPr>
              <a:t>geothermal</a:t>
            </a:r>
            <a:r>
              <a:rPr lang="hu-HU" sz="2800" b="1" dirty="0" smtClean="0">
                <a:solidFill>
                  <a:srgbClr val="000000"/>
                </a:solidFill>
                <a:latin typeface="Garamond" pitchFamily="18" charset="0"/>
              </a:rPr>
              <a:t> project </a:t>
            </a:r>
            <a:r>
              <a:rPr lang="hu-HU" sz="2800" b="1" dirty="0" err="1" smtClean="0">
                <a:solidFill>
                  <a:srgbClr val="000000"/>
                </a:solidFill>
                <a:latin typeface="Garamond" pitchFamily="18" charset="0"/>
              </a:rPr>
              <a:t>in</a:t>
            </a:r>
            <a:r>
              <a:rPr lang="hu-HU" sz="2800" b="1" dirty="0" smtClean="0">
                <a:solidFill>
                  <a:srgbClr val="000000"/>
                </a:solidFill>
                <a:latin typeface="Garamond" pitchFamily="18" charset="0"/>
              </a:rPr>
              <a:t> New-Szeged</a:t>
            </a:r>
            <a:endParaRPr lang="hu-HU" sz="2800" dirty="0">
              <a:solidFill>
                <a:srgbClr val="000000"/>
              </a:solidFill>
              <a:latin typeface="Garamond" pitchFamily="18" charset="0"/>
            </a:endParaRPr>
          </a:p>
        </p:txBody>
      </p:sp>
      <p:pic>
        <p:nvPicPr>
          <p:cNvPr id="12" name="Picture 8"/>
          <p:cNvPicPr>
            <a:picLocks noChangeAspect="1" noChangeArrowheads="1"/>
          </p:cNvPicPr>
          <p:nvPr/>
        </p:nvPicPr>
        <p:blipFill>
          <a:blip r:embed="rId7"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extLst>
      <p:ext uri="{BB962C8B-B14F-4D97-AF65-F5344CB8AC3E}">
        <p14:creationId xmlns:p14="http://schemas.microsoft.com/office/powerpoint/2010/main" val="1851572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15616" y="188640"/>
            <a:ext cx="7848872" cy="720080"/>
          </a:xfrm>
        </p:spPr>
        <p:txBody>
          <a:bodyPr/>
          <a:lstStyle/>
          <a:p>
            <a:pPr eaLnBrk="1" hangingPunct="1"/>
            <a:r>
              <a:rPr lang="hu-HU" sz="2800" b="1" dirty="0" err="1" smtClean="0">
                <a:latin typeface="Garamond" pitchFamily="18" charset="0"/>
              </a:rPr>
              <a:t>Parameters</a:t>
            </a:r>
            <a:r>
              <a:rPr lang="hu-HU" sz="2800" b="1" dirty="0" smtClean="0">
                <a:latin typeface="Garamond" pitchFamily="18" charset="0"/>
              </a:rPr>
              <a:t> of </a:t>
            </a:r>
            <a:r>
              <a:rPr lang="hu-HU" sz="2800" b="1" dirty="0" err="1" smtClean="0">
                <a:latin typeface="Garamond" pitchFamily="18" charset="0"/>
              </a:rPr>
              <a:t>the</a:t>
            </a:r>
            <a:r>
              <a:rPr lang="hu-HU" sz="2800" b="1" dirty="0" smtClean="0">
                <a:latin typeface="Garamond" pitchFamily="18" charset="0"/>
              </a:rPr>
              <a:t> New-Szeged </a:t>
            </a:r>
            <a:r>
              <a:rPr lang="hu-HU" sz="2800" b="1" dirty="0" err="1" smtClean="0">
                <a:latin typeface="Garamond" pitchFamily="18" charset="0"/>
              </a:rPr>
              <a:t>geothermal</a:t>
            </a:r>
            <a:r>
              <a:rPr lang="hu-HU" sz="2800" b="1" dirty="0" smtClean="0">
                <a:latin typeface="Garamond" pitchFamily="18" charset="0"/>
              </a:rPr>
              <a:t> </a:t>
            </a:r>
            <a:r>
              <a:rPr lang="hu-HU" sz="2800" b="1" dirty="0" err="1" smtClean="0">
                <a:latin typeface="Garamond" pitchFamily="18" charset="0"/>
              </a:rPr>
              <a:t>circle</a:t>
            </a:r>
            <a:endParaRPr lang="hu-HU" sz="2800" b="1" dirty="0" smtClean="0">
              <a:latin typeface="Garamond" pitchFamily="18" charset="0"/>
            </a:endParaRPr>
          </a:p>
        </p:txBody>
      </p:sp>
      <p:sp>
        <p:nvSpPr>
          <p:cNvPr id="5" name="Rectangle 4"/>
          <p:cNvSpPr txBox="1">
            <a:spLocks noChangeArrowheads="1"/>
          </p:cNvSpPr>
          <p:nvPr/>
        </p:nvSpPr>
        <p:spPr bwMode="auto">
          <a:xfrm>
            <a:off x="1115616" y="1412776"/>
            <a:ext cx="5400600" cy="4752528"/>
          </a:xfrm>
          <a:prstGeom prst="rect">
            <a:avLst/>
          </a:prstGeom>
          <a:noFill/>
          <a:ln w="9525">
            <a:noFill/>
            <a:miter lim="800000"/>
            <a:headEnd/>
            <a:tailEnd/>
          </a:ln>
        </p:spPr>
        <p:txBody>
          <a:bodyPr lIns="36000" rIns="0"/>
          <a:lstStyle/>
          <a:p>
            <a:pPr marL="342900" indent="-342900">
              <a:spcBef>
                <a:spcPts val="600"/>
              </a:spcBef>
              <a:buClr>
                <a:srgbClr val="006666"/>
              </a:buClr>
              <a:buSzPct val="70000"/>
              <a:defRPr/>
            </a:pPr>
            <a:r>
              <a:rPr lang="hu-HU" b="1" dirty="0" err="1" smtClean="0">
                <a:solidFill>
                  <a:srgbClr val="000000"/>
                </a:solidFill>
                <a:latin typeface="Arial"/>
              </a:rPr>
              <a:t>Construction</a:t>
            </a:r>
            <a:r>
              <a:rPr lang="hu-HU" b="1" dirty="0" smtClean="0">
                <a:solidFill>
                  <a:srgbClr val="000000"/>
                </a:solidFill>
                <a:latin typeface="Arial"/>
              </a:rPr>
              <a:t> of </a:t>
            </a:r>
            <a:r>
              <a:rPr lang="hu-HU" b="1" dirty="0" err="1" smtClean="0">
                <a:solidFill>
                  <a:srgbClr val="000000"/>
                </a:solidFill>
                <a:latin typeface="Arial"/>
              </a:rPr>
              <a:t>the</a:t>
            </a:r>
            <a:r>
              <a:rPr lang="hu-HU" b="1" dirty="0" smtClean="0">
                <a:solidFill>
                  <a:srgbClr val="000000"/>
                </a:solidFill>
                <a:latin typeface="Arial"/>
              </a:rPr>
              <a:t> </a:t>
            </a:r>
            <a:r>
              <a:rPr lang="hu-HU" b="1" dirty="0" smtClean="0">
                <a:latin typeface="Garamond" pitchFamily="18" charset="0"/>
              </a:rPr>
              <a:t>4.5 </a:t>
            </a:r>
            <a:r>
              <a:rPr lang="hu-HU" b="1" dirty="0" err="1" smtClean="0">
                <a:latin typeface="Garamond" pitchFamily="18" charset="0"/>
              </a:rPr>
              <a:t>MW</a:t>
            </a:r>
            <a:r>
              <a:rPr lang="hu-HU" b="1" baseline="-25000" dirty="0" err="1" smtClean="0">
                <a:latin typeface="Garamond" pitchFamily="18" charset="0"/>
              </a:rPr>
              <a:t>th</a:t>
            </a:r>
            <a:r>
              <a:rPr lang="hu-HU" b="1" dirty="0" smtClean="0">
                <a:latin typeface="Garamond" pitchFamily="18" charset="0"/>
              </a:rPr>
              <a:t>  </a:t>
            </a:r>
            <a:r>
              <a:rPr lang="hu-HU" b="1" dirty="0" smtClean="0">
                <a:solidFill>
                  <a:srgbClr val="000000"/>
                </a:solidFill>
                <a:latin typeface="Arial"/>
              </a:rPr>
              <a:t>project</a:t>
            </a: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1 </a:t>
            </a:r>
            <a:r>
              <a:rPr lang="hu-HU" dirty="0" err="1" smtClean="0">
                <a:solidFill>
                  <a:srgbClr val="000000"/>
                </a:solidFill>
                <a:latin typeface="Arial"/>
              </a:rPr>
              <a:t>production</a:t>
            </a:r>
            <a:r>
              <a:rPr lang="hu-HU" dirty="0" smtClean="0">
                <a:solidFill>
                  <a:srgbClr val="000000"/>
                </a:solidFill>
                <a:latin typeface="Arial"/>
              </a:rPr>
              <a:t> </a:t>
            </a:r>
            <a:r>
              <a:rPr lang="hu-HU" dirty="0" err="1" smtClean="0">
                <a:solidFill>
                  <a:srgbClr val="000000"/>
                </a:solidFill>
                <a:latin typeface="Arial"/>
              </a:rPr>
              <a:t>well</a:t>
            </a:r>
            <a:r>
              <a:rPr lang="hu-HU" dirty="0" smtClean="0">
                <a:solidFill>
                  <a:srgbClr val="000000"/>
                </a:solidFill>
                <a:latin typeface="Arial"/>
              </a:rPr>
              <a:t>  (2000 m)</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2 </a:t>
            </a:r>
            <a:r>
              <a:rPr lang="hu-HU" dirty="0" err="1" smtClean="0">
                <a:solidFill>
                  <a:srgbClr val="000000"/>
                </a:solidFill>
                <a:latin typeface="Arial"/>
              </a:rPr>
              <a:t>injection</a:t>
            </a:r>
            <a:r>
              <a:rPr lang="hu-HU" dirty="0" smtClean="0">
                <a:solidFill>
                  <a:srgbClr val="000000"/>
                </a:solidFill>
                <a:latin typeface="Arial"/>
              </a:rPr>
              <a:t> </a:t>
            </a:r>
            <a:r>
              <a:rPr lang="hu-HU" dirty="0" err="1" smtClean="0">
                <a:solidFill>
                  <a:srgbClr val="000000"/>
                </a:solidFill>
                <a:latin typeface="Arial"/>
              </a:rPr>
              <a:t>wells</a:t>
            </a:r>
            <a:r>
              <a:rPr lang="hu-HU" dirty="0" smtClean="0">
                <a:solidFill>
                  <a:srgbClr val="000000"/>
                </a:solidFill>
                <a:latin typeface="Arial"/>
              </a:rPr>
              <a:t>  (1250 m; 1700 m)</a:t>
            </a:r>
            <a:endParaRPr lang="hu-HU" dirty="0">
              <a:solidFill>
                <a:srgbClr val="000000"/>
              </a:solidFill>
              <a:latin typeface="Arial"/>
            </a:endParaRPr>
          </a:p>
          <a:p>
            <a:pPr marL="252000" indent="-252000">
              <a:spcBef>
                <a:spcPts val="300"/>
              </a:spcBef>
              <a:buSzPct val="100000"/>
              <a:buFont typeface="Arial" pitchFamily="34" charset="0"/>
              <a:buChar char="•"/>
              <a:defRPr/>
            </a:pPr>
            <a:r>
              <a:rPr lang="hu-HU" dirty="0" err="1" smtClean="0">
                <a:solidFill>
                  <a:srgbClr val="000000"/>
                </a:solidFill>
                <a:latin typeface="Arial"/>
              </a:rPr>
              <a:t>pipe</a:t>
            </a:r>
            <a:r>
              <a:rPr lang="hu-HU" dirty="0" smtClean="0">
                <a:solidFill>
                  <a:srgbClr val="000000"/>
                </a:solidFill>
                <a:latin typeface="Arial"/>
              </a:rPr>
              <a:t> line ~ 4400 m</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12 </a:t>
            </a:r>
            <a:r>
              <a:rPr lang="hu-HU" dirty="0" err="1" smtClean="0">
                <a:solidFill>
                  <a:srgbClr val="000000"/>
                </a:solidFill>
                <a:latin typeface="Arial"/>
              </a:rPr>
              <a:t>new</a:t>
            </a:r>
            <a:r>
              <a:rPr lang="hu-HU" dirty="0" smtClean="0">
                <a:solidFill>
                  <a:srgbClr val="000000"/>
                </a:solidFill>
                <a:latin typeface="Arial"/>
              </a:rPr>
              <a:t> </a:t>
            </a:r>
            <a:r>
              <a:rPr lang="hu-HU" dirty="0" err="1" smtClean="0">
                <a:solidFill>
                  <a:srgbClr val="000000"/>
                </a:solidFill>
                <a:latin typeface="Arial"/>
              </a:rPr>
              <a:t>heating</a:t>
            </a:r>
            <a:r>
              <a:rPr lang="hu-HU" dirty="0" smtClean="0">
                <a:solidFill>
                  <a:srgbClr val="000000"/>
                </a:solidFill>
                <a:latin typeface="Arial"/>
              </a:rPr>
              <a:t> </a:t>
            </a:r>
            <a:r>
              <a:rPr lang="hu-HU" dirty="0" err="1" smtClean="0">
                <a:solidFill>
                  <a:srgbClr val="000000"/>
                </a:solidFill>
                <a:latin typeface="Arial"/>
              </a:rPr>
              <a:t>centres</a:t>
            </a:r>
            <a:endParaRPr lang="hu-HU" dirty="0">
              <a:solidFill>
                <a:srgbClr val="000000"/>
              </a:solidFill>
              <a:latin typeface="Arial"/>
            </a:endParaRPr>
          </a:p>
          <a:p>
            <a:pPr marL="252000" indent="-252000" fontAlgn="base">
              <a:spcBef>
                <a:spcPts val="300"/>
              </a:spcBef>
              <a:spcAft>
                <a:spcPct val="0"/>
              </a:spcAft>
              <a:buSzPct val="100000"/>
              <a:buFont typeface="Arial" pitchFamily="34" charset="0"/>
              <a:buChar char="•"/>
              <a:defRPr/>
            </a:pPr>
            <a:r>
              <a:rPr lang="hu-HU" dirty="0" smtClean="0">
                <a:solidFill>
                  <a:srgbClr val="000000"/>
                </a:solidFill>
                <a:latin typeface="Arial"/>
              </a:rPr>
              <a:t>Online PLC </a:t>
            </a:r>
            <a:r>
              <a:rPr lang="hu-HU" dirty="0" err="1" smtClean="0">
                <a:solidFill>
                  <a:srgbClr val="000000"/>
                </a:solidFill>
                <a:latin typeface="Arial"/>
              </a:rPr>
              <a:t>control</a:t>
            </a:r>
            <a:r>
              <a:rPr lang="hu-HU" dirty="0" smtClean="0">
                <a:solidFill>
                  <a:srgbClr val="000000"/>
                </a:solidFill>
                <a:latin typeface="Arial"/>
              </a:rPr>
              <a:t> </a:t>
            </a:r>
            <a:r>
              <a:rPr lang="hu-HU" dirty="0" err="1" smtClean="0">
                <a:solidFill>
                  <a:srgbClr val="000000"/>
                </a:solidFill>
                <a:latin typeface="Arial"/>
              </a:rPr>
              <a:t>system</a:t>
            </a:r>
            <a:endParaRPr lang="hu-HU" dirty="0" smtClean="0">
              <a:solidFill>
                <a:srgbClr val="000000"/>
              </a:solidFill>
              <a:latin typeface="Arial"/>
            </a:endParaRPr>
          </a:p>
          <a:p>
            <a:pPr marL="342900" indent="-342900" fontAlgn="base">
              <a:spcBef>
                <a:spcPts val="1800"/>
              </a:spcBef>
              <a:spcAft>
                <a:spcPts val="0"/>
              </a:spcAft>
              <a:buClr>
                <a:srgbClr val="006666"/>
              </a:buClr>
              <a:buSzPct val="70000"/>
              <a:defRPr/>
            </a:pPr>
            <a:r>
              <a:rPr lang="hu-HU" b="1" dirty="0" err="1" smtClean="0">
                <a:solidFill>
                  <a:srgbClr val="000000"/>
                </a:solidFill>
                <a:latin typeface="Arial"/>
              </a:rPr>
              <a:t>Outcomes</a:t>
            </a:r>
            <a:r>
              <a:rPr lang="hu-HU" b="1" dirty="0" smtClean="0">
                <a:solidFill>
                  <a:srgbClr val="000000"/>
                </a:solidFill>
                <a:latin typeface="Arial"/>
              </a:rPr>
              <a:t> of </a:t>
            </a:r>
            <a:r>
              <a:rPr lang="hu-HU" b="1" dirty="0" err="1" smtClean="0">
                <a:solidFill>
                  <a:srgbClr val="000000"/>
                </a:solidFill>
                <a:latin typeface="Arial"/>
              </a:rPr>
              <a:t>the</a:t>
            </a:r>
            <a:r>
              <a:rPr lang="hu-HU" b="1" dirty="0" smtClean="0">
                <a:solidFill>
                  <a:srgbClr val="000000"/>
                </a:solidFill>
                <a:latin typeface="Arial"/>
              </a:rPr>
              <a:t> project</a:t>
            </a: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Produced geothermal energy</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37 167 </a:t>
            </a:r>
            <a:r>
              <a:rPr lang="en-GB" dirty="0" smtClean="0">
                <a:latin typeface="Arial" pitchFamily="34" charset="0"/>
                <a:cs typeface="Arial" pitchFamily="34" charset="0"/>
              </a:rPr>
              <a:t>GJ/y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Natural gas reduction</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1 200 000 </a:t>
            </a:r>
            <a:r>
              <a:rPr lang="en-GB" dirty="0" smtClean="0">
                <a:latin typeface="Arial" pitchFamily="34" charset="0"/>
                <a:cs typeface="Arial" pitchFamily="34" charset="0"/>
              </a:rPr>
              <a:t>m</a:t>
            </a:r>
            <a:r>
              <a:rPr lang="en-GB" baseline="30000" dirty="0" smtClean="0">
                <a:latin typeface="Arial" pitchFamily="34" charset="0"/>
                <a:cs typeface="Arial" pitchFamily="34" charset="0"/>
              </a:rPr>
              <a:t>3</a:t>
            </a:r>
            <a:r>
              <a:rPr lang="en-GB" dirty="0" smtClean="0">
                <a:latin typeface="Arial" pitchFamily="34" charset="0"/>
                <a:cs typeface="Arial" pitchFamily="34" charset="0"/>
              </a:rPr>
              <a:t>/y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CO</a:t>
            </a:r>
            <a:r>
              <a:rPr lang="en-GB" baseline="-25000" dirty="0" smtClean="0">
                <a:latin typeface="Arial" pitchFamily="34" charset="0"/>
                <a:cs typeface="Arial" pitchFamily="34" charset="0"/>
              </a:rPr>
              <a:t>2</a:t>
            </a:r>
            <a:r>
              <a:rPr lang="en-GB" dirty="0" smtClean="0">
                <a:latin typeface="Arial" pitchFamily="34" charset="0"/>
                <a:cs typeface="Arial" pitchFamily="34" charset="0"/>
              </a:rPr>
              <a:t> </a:t>
            </a:r>
            <a:r>
              <a:rPr lang="hu-HU" dirty="0" err="1" smtClean="0">
                <a:latin typeface="Arial" pitchFamily="34" charset="0"/>
                <a:cs typeface="Arial" pitchFamily="34" charset="0"/>
              </a:rPr>
              <a:t>reduction</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2 343 </a:t>
            </a:r>
            <a:r>
              <a:rPr lang="en-GB" dirty="0" smtClean="0">
                <a:latin typeface="Arial" pitchFamily="34" charset="0"/>
                <a:cs typeface="Arial" pitchFamily="34" charset="0"/>
              </a:rPr>
              <a:t>t/y</a:t>
            </a:r>
            <a:endParaRPr lang="hu-HU"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Spending on investment</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4 200 000 €</a:t>
            </a:r>
          </a:p>
          <a:p>
            <a:pPr marL="252000" indent="-252000" eaLnBrk="0" hangingPunct="0">
              <a:spcBef>
                <a:spcPts val="300"/>
              </a:spcBef>
              <a:buFont typeface="Arial" pitchFamily="34" charset="0"/>
              <a:buChar char="•"/>
            </a:pPr>
            <a:r>
              <a:rPr lang="hu-HU" dirty="0" err="1" smtClean="0">
                <a:latin typeface="Arial" pitchFamily="34" charset="0"/>
                <a:cs typeface="Arial" pitchFamily="34" charset="0"/>
              </a:rPr>
              <a:t>Investment</a:t>
            </a:r>
            <a:r>
              <a:rPr lang="hu-HU" dirty="0" smtClean="0">
                <a:latin typeface="Arial" pitchFamily="34" charset="0"/>
                <a:cs typeface="Arial" pitchFamily="34" charset="0"/>
              </a:rPr>
              <a:t>/</a:t>
            </a:r>
            <a:r>
              <a:rPr lang="hu-HU" dirty="0" err="1" smtClean="0">
                <a:latin typeface="Arial" pitchFamily="34" charset="0"/>
                <a:cs typeface="Arial" pitchFamily="34" charset="0"/>
              </a:rPr>
              <a:t>produced</a:t>
            </a:r>
            <a:r>
              <a:rPr lang="hu-HU" dirty="0" smtClean="0">
                <a:latin typeface="Arial" pitchFamily="34" charset="0"/>
                <a:cs typeface="Arial" pitchFamily="34" charset="0"/>
              </a:rPr>
              <a:t> </a:t>
            </a:r>
            <a:r>
              <a:rPr lang="hu-HU" dirty="0" err="1" smtClean="0">
                <a:latin typeface="Arial" pitchFamily="34" charset="0"/>
                <a:cs typeface="Arial" pitchFamily="34" charset="0"/>
              </a:rPr>
              <a:t>energy</a:t>
            </a:r>
            <a:r>
              <a:rPr lang="hu-HU" dirty="0" smtClean="0">
                <a:latin typeface="Arial" pitchFamily="34" charset="0"/>
                <a:cs typeface="Arial" pitchFamily="34" charset="0"/>
              </a:rPr>
              <a:t>: 860 €/kW)</a:t>
            </a:r>
          </a:p>
          <a:p>
            <a:pPr marL="252000" indent="-252000" eaLnBrk="0" hangingPunct="0">
              <a:spcBef>
                <a:spcPts val="300"/>
              </a:spcBef>
              <a:buFont typeface="Arial" pitchFamily="34" charset="0"/>
              <a:buChar char="•"/>
            </a:pPr>
            <a:r>
              <a:rPr lang="hu-HU" dirty="0" err="1" smtClean="0">
                <a:latin typeface="Arial" pitchFamily="34" charset="0"/>
                <a:cs typeface="Arial" pitchFamily="34" charset="0"/>
              </a:rPr>
              <a:t>Specific</a:t>
            </a:r>
            <a:r>
              <a:rPr lang="hu-HU" dirty="0" smtClean="0">
                <a:latin typeface="Arial" pitchFamily="34" charset="0"/>
                <a:cs typeface="Arial" pitchFamily="34" charset="0"/>
              </a:rPr>
              <a:t> </a:t>
            </a:r>
            <a:r>
              <a:rPr lang="hu-HU" dirty="0" err="1" smtClean="0">
                <a:latin typeface="Arial" pitchFamily="34" charset="0"/>
                <a:cs typeface="Arial" pitchFamily="34" charset="0"/>
              </a:rPr>
              <a:t>investment</a:t>
            </a:r>
            <a:r>
              <a:rPr lang="hu-HU" dirty="0" smtClean="0">
                <a:latin typeface="Arial" pitchFamily="34" charset="0"/>
                <a:cs typeface="Arial" pitchFamily="34" charset="0"/>
              </a:rPr>
              <a:t> of CO</a:t>
            </a:r>
            <a:r>
              <a:rPr lang="hu-HU" baseline="-25000" dirty="0" smtClean="0">
                <a:latin typeface="Arial" pitchFamily="34" charset="0"/>
                <a:cs typeface="Arial" pitchFamily="34" charset="0"/>
              </a:rPr>
              <a:t>2</a:t>
            </a:r>
            <a:r>
              <a:rPr lang="hu-HU" dirty="0" smtClean="0">
                <a:latin typeface="Arial" pitchFamily="34" charset="0"/>
                <a:cs typeface="Arial" pitchFamily="34" charset="0"/>
              </a:rPr>
              <a:t> </a:t>
            </a:r>
            <a:r>
              <a:rPr lang="en-GB" dirty="0" smtClean="0">
                <a:latin typeface="Arial" pitchFamily="34" charset="0"/>
                <a:cs typeface="Arial" pitchFamily="34" charset="0"/>
              </a:rPr>
              <a:t>reduction</a:t>
            </a:r>
            <a:r>
              <a:rPr lang="hu-HU" dirty="0" smtClean="0">
                <a:latin typeface="Arial" pitchFamily="34" charset="0"/>
                <a:cs typeface="Arial" pitchFamily="34" charset="0"/>
              </a:rPr>
              <a:t>: 1 780 €/t</a:t>
            </a:r>
            <a:endParaRPr lang="en-GB" dirty="0" smtClean="0">
              <a:latin typeface="Arial" pitchFamily="34" charset="0"/>
              <a:cs typeface="Arial" pitchFamily="34" charset="0"/>
            </a:endParaRPr>
          </a:p>
          <a:p>
            <a:pPr marL="252000" indent="-252000" eaLnBrk="0" fontAlgn="b" hangingPunct="0">
              <a:spcBef>
                <a:spcPts val="300"/>
              </a:spcBef>
              <a:buFont typeface="Arial" pitchFamily="34" charset="0"/>
              <a:buChar char="•"/>
            </a:pPr>
            <a:r>
              <a:rPr lang="en-GB" dirty="0" smtClean="0">
                <a:latin typeface="Arial" pitchFamily="34" charset="0"/>
                <a:cs typeface="Arial" pitchFamily="34" charset="0"/>
              </a:rPr>
              <a:t>Maintenance cost</a:t>
            </a:r>
            <a:r>
              <a:rPr lang="hu-HU" dirty="0" smtClean="0">
                <a:latin typeface="Arial" pitchFamily="34" charset="0"/>
                <a:cs typeface="Arial" pitchFamily="34" charset="0"/>
              </a:rPr>
              <a:t>:</a:t>
            </a:r>
            <a:r>
              <a:rPr lang="en-GB" dirty="0" smtClean="0">
                <a:latin typeface="Arial" pitchFamily="34" charset="0"/>
                <a:cs typeface="Arial" pitchFamily="34" charset="0"/>
              </a:rPr>
              <a:t> </a:t>
            </a:r>
            <a:r>
              <a:rPr lang="hu-HU" dirty="0" smtClean="0">
                <a:latin typeface="Arial" pitchFamily="34" charset="0"/>
                <a:cs typeface="Arial" pitchFamily="34" charset="0"/>
              </a:rPr>
              <a:t>193 300 €/y</a:t>
            </a:r>
          </a:p>
        </p:txBody>
      </p:sp>
      <p:pic>
        <p:nvPicPr>
          <p:cNvPr id="4" name="Picture 8"/>
          <p:cNvPicPr>
            <a:picLocks noChangeAspect="1" noChangeArrowheads="1"/>
          </p:cNvPicPr>
          <p:nvPr/>
        </p:nvPicPr>
        <p:blipFill>
          <a:blip r:embed="rId2"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pic>
        <p:nvPicPr>
          <p:cNvPr id="8" name="Picture 2"/>
          <p:cNvPicPr>
            <a:picLocks noChangeAspect="1" noChangeArrowheads="1"/>
          </p:cNvPicPr>
          <p:nvPr/>
        </p:nvPicPr>
        <p:blipFill>
          <a:blip r:embed="rId3" cstate="print"/>
          <a:srcRect l="3750" r="11249"/>
          <a:stretch>
            <a:fillRect/>
          </a:stretch>
        </p:blipFill>
        <p:spPr bwMode="auto">
          <a:xfrm>
            <a:off x="6555878" y="1484784"/>
            <a:ext cx="2459045" cy="4464496"/>
          </a:xfrm>
          <a:prstGeom prst="rect">
            <a:avLst/>
          </a:prstGeom>
          <a:noFill/>
          <a:ln w="15875">
            <a:solidFill>
              <a:schemeClr val="bg2">
                <a:lumMod val="75000"/>
              </a:schemeClr>
            </a:solidFill>
            <a:miter lim="800000"/>
            <a:headEnd/>
            <a:tailEnd/>
          </a:ln>
          <a:effectLst/>
        </p:spPr>
      </p:pic>
    </p:spTree>
    <p:extLst>
      <p:ext uri="{BB962C8B-B14F-4D97-AF65-F5344CB8AC3E}">
        <p14:creationId xmlns:p14="http://schemas.microsoft.com/office/powerpoint/2010/main" val="780799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15875">
            <a:solidFill>
              <a:schemeClr val="bg2">
                <a:lumMod val="90000"/>
              </a:schemeClr>
            </a:solidFill>
            <a:miter lim="800000"/>
            <a:headEnd/>
            <a:tailEnd/>
          </a:ln>
        </p:spPr>
      </p:pic>
      <p:sp>
        <p:nvSpPr>
          <p:cNvPr id="2" name="Téglalap 1"/>
          <p:cNvSpPr/>
          <p:nvPr/>
        </p:nvSpPr>
        <p:spPr>
          <a:xfrm>
            <a:off x="1259632" y="3515379"/>
            <a:ext cx="7485709" cy="1477328"/>
          </a:xfrm>
          <a:prstGeom prst="rect">
            <a:avLst/>
          </a:prstGeom>
        </p:spPr>
        <p:txBody>
          <a:bodyPr wrap="square">
            <a:spAutoFit/>
          </a:bodyPr>
          <a:lstStyle/>
          <a:p>
            <a:r>
              <a:rPr lang="en-US" b="1" dirty="0">
                <a:solidFill>
                  <a:srgbClr val="333333"/>
                </a:solidFill>
                <a:latin typeface="Arial" panose="020B0604020202020204" pitchFamily="34" charset="0"/>
                <a:cs typeface="Arial" panose="020B0604020202020204" pitchFamily="34" charset="0"/>
              </a:rPr>
              <a:t>In December 2014 Szeged secured a place among the 10 best European university towns on the Condé Nast Traveler website</a:t>
            </a:r>
            <a:r>
              <a:rPr lang="en-US" dirty="0">
                <a:solidFill>
                  <a:srgbClr val="333333"/>
                </a:solidFill>
                <a:latin typeface="Arial" panose="020B0604020202020204" pitchFamily="34" charset="0"/>
                <a:cs typeface="Arial" panose="020B0604020202020204" pitchFamily="34" charset="0"/>
              </a:rPr>
              <a:t>. The renowned travel magazine mentions Szeged as being </a:t>
            </a:r>
            <a:r>
              <a:rPr lang="en-US" b="1" dirty="0">
                <a:solidFill>
                  <a:srgbClr val="333333"/>
                </a:solidFill>
                <a:latin typeface="Arial" panose="020B0604020202020204" pitchFamily="34" charset="0"/>
                <a:cs typeface="Arial" panose="020B0604020202020204" pitchFamily="34" charset="0"/>
              </a:rPr>
              <a:t>the 8</a:t>
            </a:r>
            <a:r>
              <a:rPr lang="en-US" b="1" baseline="30000" dirty="0">
                <a:solidFill>
                  <a:srgbClr val="333333"/>
                </a:solidFill>
                <a:latin typeface="Arial" panose="020B0604020202020204" pitchFamily="34" charset="0"/>
                <a:cs typeface="Arial" panose="020B0604020202020204" pitchFamily="34" charset="0"/>
              </a:rPr>
              <a:t>th</a:t>
            </a:r>
            <a:r>
              <a:rPr lang="en-US" b="1" dirty="0">
                <a:solidFill>
                  <a:srgbClr val="333333"/>
                </a:solidFill>
                <a:latin typeface="Arial" panose="020B0604020202020204" pitchFamily="34" charset="0"/>
                <a:cs typeface="Arial" panose="020B0604020202020204" pitchFamily="34" charset="0"/>
              </a:rPr>
              <a:t> best university town</a:t>
            </a:r>
            <a:r>
              <a:rPr lang="en-US" dirty="0">
                <a:solidFill>
                  <a:srgbClr val="333333"/>
                </a:solidFill>
                <a:latin typeface="Arial" panose="020B0604020202020204" pitchFamily="34" charset="0"/>
                <a:cs typeface="Arial" panose="020B0604020202020204" pitchFamily="34" charset="0"/>
              </a:rPr>
              <a:t> in Europe and </a:t>
            </a:r>
            <a:r>
              <a:rPr lang="en-US" dirty="0" smtClean="0">
                <a:solidFill>
                  <a:srgbClr val="333333"/>
                </a:solidFill>
                <a:latin typeface="Arial" panose="020B0604020202020204" pitchFamily="34" charset="0"/>
                <a:cs typeface="Arial" panose="020B0604020202020204" pitchFamily="34" charset="0"/>
              </a:rPr>
              <a:t>the</a:t>
            </a:r>
            <a:r>
              <a:rPr lang="hu-HU" dirty="0" smtClean="0">
                <a:solidFill>
                  <a:srgbClr val="333333"/>
                </a:solidFill>
                <a:latin typeface="Arial" panose="020B0604020202020204" pitchFamily="34" charset="0"/>
                <a:cs typeface="Arial" panose="020B0604020202020204" pitchFamily="34" charset="0"/>
              </a:rPr>
              <a:t>. </a:t>
            </a:r>
            <a:r>
              <a:rPr lang="en-US" b="1" dirty="0" smtClean="0">
                <a:solidFill>
                  <a:srgbClr val="333333"/>
                </a:solidFill>
                <a:latin typeface="Arial" panose="020B0604020202020204" pitchFamily="34" charset="0"/>
                <a:cs typeface="Arial" panose="020B0604020202020204" pitchFamily="34" charset="0"/>
              </a:rPr>
              <a:t>University </a:t>
            </a:r>
            <a:r>
              <a:rPr lang="en-US" b="1" dirty="0">
                <a:solidFill>
                  <a:srgbClr val="333333"/>
                </a:solidFill>
                <a:latin typeface="Arial" panose="020B0604020202020204" pitchFamily="34" charset="0"/>
                <a:cs typeface="Arial" panose="020B0604020202020204" pitchFamily="34" charset="0"/>
              </a:rPr>
              <a:t>of Szeged as the most prestigious university of Hungary.</a:t>
            </a:r>
            <a:endParaRPr lang="en-US" dirty="0">
              <a:latin typeface="Arial" panose="020B0604020202020204" pitchFamily="34" charset="0"/>
              <a:cs typeface="Arial" panose="020B0604020202020204" pitchFamily="34" charset="0"/>
            </a:endParaRPr>
          </a:p>
        </p:txBody>
      </p:sp>
      <p:sp>
        <p:nvSpPr>
          <p:cNvPr id="3" name="Téglalap 2"/>
          <p:cNvSpPr/>
          <p:nvPr/>
        </p:nvSpPr>
        <p:spPr>
          <a:xfrm>
            <a:off x="1247149" y="5157192"/>
            <a:ext cx="7704856" cy="1477328"/>
          </a:xfrm>
          <a:prstGeom prst="rect">
            <a:avLst/>
          </a:prstGeom>
        </p:spPr>
        <p:txBody>
          <a:bodyPr wrap="square">
            <a:spAutoFit/>
          </a:bodyPr>
          <a:lstStyle/>
          <a:p>
            <a:r>
              <a:rPr lang="en-US" b="1" dirty="0">
                <a:solidFill>
                  <a:srgbClr val="333333"/>
                </a:solidFill>
                <a:latin typeface="Arial" panose="020B0604020202020204" pitchFamily="34" charset="0"/>
                <a:cs typeface="Arial" panose="020B0604020202020204" pitchFamily="34" charset="0"/>
              </a:rPr>
              <a:t>The greenest </a:t>
            </a:r>
            <a:r>
              <a:rPr lang="en-US" dirty="0">
                <a:solidFill>
                  <a:srgbClr val="333333"/>
                </a:solidFill>
                <a:latin typeface="Arial" panose="020B0604020202020204" pitchFamily="34" charset="0"/>
                <a:cs typeface="Arial" panose="020B0604020202020204" pitchFamily="34" charset="0"/>
              </a:rPr>
              <a:t>Hungarian </a:t>
            </a:r>
            <a:r>
              <a:rPr lang="en-US" b="1" dirty="0">
                <a:solidFill>
                  <a:srgbClr val="333333"/>
                </a:solidFill>
                <a:latin typeface="Arial" panose="020B0604020202020204" pitchFamily="34" charset="0"/>
                <a:cs typeface="Arial" panose="020B0604020202020204" pitchFamily="34" charset="0"/>
              </a:rPr>
              <a:t>university</a:t>
            </a:r>
            <a:r>
              <a:rPr lang="en-US" dirty="0">
                <a:solidFill>
                  <a:srgbClr val="333333"/>
                </a:solidFill>
                <a:latin typeface="Arial" panose="020B0604020202020204" pitchFamily="34" charset="0"/>
                <a:cs typeface="Arial" panose="020B0604020202020204" pitchFamily="34" charset="0"/>
              </a:rPr>
              <a:t> is still the university of Szeged and at the same time it even improved its „green position”: out of 360 applicants it </a:t>
            </a:r>
            <a:r>
              <a:rPr lang="en-US" b="1" dirty="0">
                <a:solidFill>
                  <a:srgbClr val="333333"/>
                </a:solidFill>
                <a:latin typeface="Arial" panose="020B0604020202020204" pitchFamily="34" charset="0"/>
                <a:cs typeface="Arial" panose="020B0604020202020204" pitchFamily="34" charset="0"/>
              </a:rPr>
              <a:t>reached 19</a:t>
            </a:r>
            <a:r>
              <a:rPr lang="en-US" b="1" baseline="30000" dirty="0">
                <a:solidFill>
                  <a:srgbClr val="333333"/>
                </a:solidFill>
                <a:latin typeface="Arial" panose="020B0604020202020204" pitchFamily="34" charset="0"/>
                <a:cs typeface="Arial" panose="020B0604020202020204" pitchFamily="34" charset="0"/>
              </a:rPr>
              <a:t>th</a:t>
            </a:r>
            <a:r>
              <a:rPr lang="en-US" b="1" dirty="0">
                <a:solidFill>
                  <a:srgbClr val="333333"/>
                </a:solidFill>
                <a:latin typeface="Arial" panose="020B0604020202020204" pitchFamily="34" charset="0"/>
                <a:cs typeface="Arial" panose="020B0604020202020204" pitchFamily="34" charset="0"/>
              </a:rPr>
              <a:t> place </a:t>
            </a:r>
            <a:r>
              <a:rPr lang="en-US" dirty="0">
                <a:solidFill>
                  <a:srgbClr val="333333"/>
                </a:solidFill>
                <a:latin typeface="Arial" panose="020B0604020202020204" pitchFamily="34" charset="0"/>
                <a:cs typeface="Arial" panose="020B0604020202020204" pitchFamily="34" charset="0"/>
              </a:rPr>
              <a:t>on the newest world ranking list of 2014. In the European green top list the </a:t>
            </a:r>
            <a:r>
              <a:rPr lang="en-US" dirty="0" err="1">
                <a:solidFill>
                  <a:srgbClr val="333333"/>
                </a:solidFill>
                <a:latin typeface="Arial" panose="020B0604020202020204" pitchFamily="34" charset="0"/>
                <a:cs typeface="Arial" panose="020B0604020202020204" pitchFamily="34" charset="0"/>
              </a:rPr>
              <a:t>universitas</a:t>
            </a:r>
            <a:r>
              <a:rPr lang="en-US" dirty="0">
                <a:solidFill>
                  <a:srgbClr val="333333"/>
                </a:solidFill>
                <a:latin typeface="Arial" panose="020B0604020202020204" pitchFamily="34" charset="0"/>
                <a:cs typeface="Arial" panose="020B0604020202020204" pitchFamily="34" charset="0"/>
              </a:rPr>
              <a:t> on the bank of river Tisza gained 11</a:t>
            </a:r>
            <a:r>
              <a:rPr lang="en-US" baseline="30000" dirty="0">
                <a:solidFill>
                  <a:srgbClr val="333333"/>
                </a:solidFill>
                <a:latin typeface="Arial" panose="020B0604020202020204" pitchFamily="34" charset="0"/>
                <a:cs typeface="Arial" panose="020B0604020202020204" pitchFamily="34" charset="0"/>
              </a:rPr>
              <a:t>th</a:t>
            </a:r>
            <a:r>
              <a:rPr lang="en-US" dirty="0">
                <a:solidFill>
                  <a:srgbClr val="333333"/>
                </a:solidFill>
                <a:latin typeface="Arial" panose="020B0604020202020204" pitchFamily="34" charset="0"/>
                <a:cs typeface="Arial" panose="020B0604020202020204" pitchFamily="34" charset="0"/>
              </a:rPr>
              <a:t> place.</a:t>
            </a:r>
            <a:endParaRPr lang="en-US" dirty="0">
              <a:latin typeface="Arial" panose="020B0604020202020204" pitchFamily="34" charset="0"/>
              <a:cs typeface="Arial" panose="020B0604020202020204" pitchFamily="34" charset="0"/>
            </a:endParaRPr>
          </a:p>
        </p:txBody>
      </p:sp>
      <p:pic>
        <p:nvPicPr>
          <p:cNvPr id="9" name="Picture 6" descr="http://szegedcafe.hu/wp-content/uploads/2013/06/130611_stock_rektori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55801"/>
            <a:ext cx="3135243" cy="2094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cultura.hu/wp-content/uploads/2012/11/szeged-btk-e135206196937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114" y="1155801"/>
            <a:ext cx="4414891" cy="20970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1187450" y="126485"/>
            <a:ext cx="7094537" cy="523220"/>
          </a:xfrm>
          <a:prstGeom prst="rect">
            <a:avLst/>
          </a:prstGeom>
          <a:noFill/>
          <a:ln w="9525">
            <a:noFill/>
            <a:miter lim="800000"/>
            <a:headEnd/>
            <a:tailEnd/>
          </a:ln>
        </p:spPr>
        <p:txBody>
          <a:bodyPr>
            <a:spAutoFit/>
          </a:bodyPr>
          <a:lstStyle/>
          <a:p>
            <a:pPr>
              <a:spcBef>
                <a:spcPct val="50000"/>
              </a:spcBef>
            </a:pPr>
            <a:r>
              <a:rPr lang="hu-HU" altLang="hu-HU" sz="2800" b="1" dirty="0" smtClean="0">
                <a:latin typeface="Garamond" panose="02020404030301010803" pitchFamily="18" charset="0"/>
              </a:rPr>
              <a:t>University of Szeged – </a:t>
            </a:r>
            <a:r>
              <a:rPr lang="en-US" altLang="hu-HU" sz="2800" b="1" dirty="0" smtClean="0">
                <a:latin typeface="Garamond" panose="02020404030301010803" pitchFamily="18" charset="0"/>
              </a:rPr>
              <a:t>Green University</a:t>
            </a:r>
            <a:endParaRPr lang="en-US" altLang="hu-HU" sz="2800" b="1" dirty="0">
              <a:latin typeface="Garamond" panose="02020404030301010803"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1115616" y="332656"/>
            <a:ext cx="7704856" cy="400110"/>
          </a:xfrm>
          <a:prstGeom prst="rect">
            <a:avLst/>
          </a:prstGeom>
          <a:noFill/>
          <a:ln w="9525">
            <a:noFill/>
            <a:miter lim="800000"/>
            <a:headEnd/>
            <a:tailEnd/>
          </a:ln>
        </p:spPr>
        <p:txBody>
          <a:bodyPr wrap="square">
            <a:spAutoFit/>
          </a:bodyPr>
          <a:lstStyle/>
          <a:p>
            <a:pPr eaLnBrk="0" hangingPunct="0">
              <a:lnSpc>
                <a:spcPts val="2400"/>
              </a:lnSpc>
              <a:defRPr/>
            </a:pPr>
            <a:r>
              <a:rPr lang="en-GB" sz="2800" b="1" dirty="0">
                <a:solidFill>
                  <a:schemeClr val="tx1">
                    <a:lumMod val="75000"/>
                    <a:lumOff val="25000"/>
                  </a:schemeClr>
                </a:solidFill>
                <a:latin typeface="Garamond" pitchFamily="18" charset="0"/>
              </a:rPr>
              <a:t>Main parameters </a:t>
            </a:r>
            <a:r>
              <a:rPr lang="en-GB" sz="2800" b="1" dirty="0" smtClean="0">
                <a:solidFill>
                  <a:schemeClr val="tx1">
                    <a:lumMod val="75000"/>
                    <a:lumOff val="25000"/>
                  </a:schemeClr>
                </a:solidFill>
                <a:latin typeface="Garamond" pitchFamily="18" charset="0"/>
              </a:rPr>
              <a:t>of</a:t>
            </a:r>
            <a:r>
              <a:rPr lang="hu-HU" sz="2800" b="1" dirty="0" smtClean="0">
                <a:solidFill>
                  <a:schemeClr val="tx1">
                    <a:lumMod val="75000"/>
                    <a:lumOff val="25000"/>
                  </a:schemeClr>
                </a:solidFill>
                <a:latin typeface="Garamond" pitchFamily="18" charset="0"/>
              </a:rPr>
              <a:t> </a:t>
            </a:r>
            <a:r>
              <a:rPr lang="hu-HU" sz="2800" b="1" dirty="0" err="1" smtClean="0">
                <a:solidFill>
                  <a:schemeClr val="tx1">
                    <a:lumMod val="75000"/>
                    <a:lumOff val="25000"/>
                  </a:schemeClr>
                </a:solidFill>
                <a:latin typeface="Garamond" pitchFamily="18" charset="0"/>
              </a:rPr>
              <a:t>the</a:t>
            </a:r>
            <a:r>
              <a:rPr lang="en-GB" sz="2800" b="1" dirty="0" smtClean="0">
                <a:solidFill>
                  <a:schemeClr val="tx1">
                    <a:lumMod val="75000"/>
                    <a:lumOff val="25000"/>
                  </a:schemeClr>
                </a:solidFill>
                <a:latin typeface="Garamond" pitchFamily="18" charset="0"/>
              </a:rPr>
              <a:t> </a:t>
            </a:r>
            <a:r>
              <a:rPr lang="hu-HU" sz="2800" b="1" dirty="0" err="1" smtClean="0">
                <a:solidFill>
                  <a:schemeClr val="tx1">
                    <a:lumMod val="75000"/>
                    <a:lumOff val="25000"/>
                  </a:schemeClr>
                </a:solidFill>
                <a:latin typeface="Garamond" pitchFamily="18" charset="0"/>
              </a:rPr>
              <a:t>last</a:t>
            </a:r>
            <a:r>
              <a:rPr lang="hu-HU" sz="2800" b="1" dirty="0" smtClean="0">
                <a:solidFill>
                  <a:schemeClr val="tx1">
                    <a:lumMod val="75000"/>
                    <a:lumOff val="25000"/>
                  </a:schemeClr>
                </a:solidFill>
                <a:latin typeface="Garamond" pitchFamily="18" charset="0"/>
              </a:rPr>
              <a:t> </a:t>
            </a:r>
            <a:r>
              <a:rPr lang="hu-HU" sz="2800" b="1" dirty="0" err="1" smtClean="0">
                <a:solidFill>
                  <a:schemeClr val="tx1">
                    <a:lumMod val="75000"/>
                    <a:lumOff val="25000"/>
                  </a:schemeClr>
                </a:solidFill>
                <a:latin typeface="Garamond" pitchFamily="18" charset="0"/>
              </a:rPr>
              <a:t>geothermal</a:t>
            </a:r>
            <a:r>
              <a:rPr lang="en-GB" sz="2800" b="1" dirty="0" smtClean="0">
                <a:solidFill>
                  <a:schemeClr val="tx1">
                    <a:lumMod val="75000"/>
                    <a:lumOff val="25000"/>
                  </a:schemeClr>
                </a:solidFill>
                <a:latin typeface="Garamond" pitchFamily="18" charset="0"/>
              </a:rPr>
              <a:t> </a:t>
            </a:r>
            <a:r>
              <a:rPr lang="en-GB" sz="2800" b="1" dirty="0">
                <a:solidFill>
                  <a:schemeClr val="tx1">
                    <a:lumMod val="75000"/>
                    <a:lumOff val="25000"/>
                  </a:schemeClr>
                </a:solidFill>
                <a:latin typeface="Garamond" pitchFamily="18" charset="0"/>
              </a:rPr>
              <a:t>projects</a:t>
            </a:r>
          </a:p>
        </p:txBody>
      </p:sp>
      <p:sp>
        <p:nvSpPr>
          <p:cNvPr id="17" name="Téglalap 16"/>
          <p:cNvSpPr/>
          <p:nvPr/>
        </p:nvSpPr>
        <p:spPr>
          <a:xfrm>
            <a:off x="1187450" y="981075"/>
            <a:ext cx="288925" cy="5761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graphicFrame>
        <p:nvGraphicFramePr>
          <p:cNvPr id="7" name="Group 263"/>
          <p:cNvGraphicFramePr>
            <a:graphicFrameLocks/>
          </p:cNvGraphicFramePr>
          <p:nvPr/>
        </p:nvGraphicFramePr>
        <p:xfrm>
          <a:off x="1116013" y="1989138"/>
          <a:ext cx="7812558" cy="2984740"/>
        </p:xfrm>
        <a:graphic>
          <a:graphicData uri="http://schemas.openxmlformats.org/drawingml/2006/table">
            <a:tbl>
              <a:tblPr/>
              <a:tblGrid>
                <a:gridCol w="3167823"/>
                <a:gridCol w="1128783"/>
                <a:gridCol w="1607653"/>
                <a:gridCol w="1008112"/>
                <a:gridCol w="900187"/>
              </a:tblGrid>
              <a:tr h="522117">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Calibri" pitchFamily="34" charset="0"/>
                          <a:cs typeface="Calibri" pitchFamily="34" charset="0"/>
                        </a:rPr>
                        <a:t> </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hu-HU" sz="1600" b="0" i="0" u="none" strike="noStrike" cap="none" normalizeH="0" baseline="0" dirty="0" smtClean="0">
                          <a:ln>
                            <a:noFill/>
                          </a:ln>
                          <a:solidFill>
                            <a:schemeClr val="tx1"/>
                          </a:solidFill>
                          <a:effectLst/>
                          <a:latin typeface="Calibri" pitchFamily="34" charset="0"/>
                          <a:cs typeface="Calibri" pitchFamily="34" charset="0"/>
                        </a:rPr>
                        <a:t>Mórahalom</a:t>
                      </a:r>
                    </a:p>
                  </a:txBody>
                  <a:tcPr marL="0" marR="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hu-HU" sz="1600" b="0" i="0" u="none" strike="noStrike" cap="none" normalizeH="0" baseline="0" dirty="0" smtClean="0">
                          <a:ln>
                            <a:noFill/>
                          </a:ln>
                          <a:solidFill>
                            <a:schemeClr val="tx1"/>
                          </a:solidFill>
                          <a:effectLst/>
                          <a:latin typeface="Calibri" pitchFamily="34" charset="0"/>
                          <a:cs typeface="Calibri" pitchFamily="34" charset="0"/>
                        </a:rPr>
                        <a:t>Szeged University</a:t>
                      </a:r>
                    </a:p>
                  </a:txBody>
                  <a:tcPr marL="0" marR="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hu-HU" sz="1600" b="0" i="0" u="none" strike="noStrike" cap="none" normalizeH="0" baseline="0" dirty="0" smtClean="0">
                          <a:ln>
                            <a:noFill/>
                          </a:ln>
                          <a:solidFill>
                            <a:schemeClr val="tx1"/>
                          </a:solidFill>
                          <a:effectLst/>
                          <a:latin typeface="Calibri" pitchFamily="34" charset="0"/>
                          <a:cs typeface="Calibri" pitchFamily="34" charset="0"/>
                        </a:rPr>
                        <a:t>Csongrád</a:t>
                      </a:r>
                    </a:p>
                  </a:txBody>
                  <a:tcPr marL="0" marR="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hu-HU" sz="1600" b="0" i="0" u="none" strike="noStrike" cap="none" normalizeH="0" baseline="0" dirty="0" smtClean="0">
                          <a:ln>
                            <a:noFill/>
                          </a:ln>
                          <a:solidFill>
                            <a:schemeClr val="tx1"/>
                          </a:solidFill>
                          <a:effectLst/>
                          <a:latin typeface="Calibri" pitchFamily="34" charset="0"/>
                          <a:cs typeface="Calibri" pitchFamily="34" charset="0"/>
                        </a:rPr>
                        <a:t>Makó</a:t>
                      </a:r>
                    </a:p>
                  </a:txBody>
                  <a:tcPr marL="0" marR="0"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509">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Produced geothermal energy (GJ/y)</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18 000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86 000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55 931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67 000</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2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Natural gas reduction (m</a:t>
                      </a:r>
                      <a:r>
                        <a:rPr kumimoji="0" lang="en-GB" sz="1600" b="0" i="0" u="none" strike="noStrike" cap="none" normalizeH="0" baseline="30000" noProof="0" dirty="0" smtClean="0">
                          <a:ln>
                            <a:noFill/>
                          </a:ln>
                          <a:solidFill>
                            <a:schemeClr val="tx1"/>
                          </a:solidFill>
                          <a:effectLst/>
                          <a:latin typeface="Calibri" pitchFamily="34" charset="0"/>
                          <a:cs typeface="Calibri" pitchFamily="34" charset="0"/>
                        </a:rPr>
                        <a:t>3</a:t>
                      </a: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/y)</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482 000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2 900 000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920 000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2 192 000</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509">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CO2 reduction (t/y)</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1 400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5 900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1 663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3 847</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2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Spending on investment (</a:t>
                      </a:r>
                      <a:r>
                        <a:rPr kumimoji="0" lang="hu-HU" sz="1600" b="0" i="0" u="none" strike="noStrike" cap="none" normalizeH="0" baseline="0" noProof="0" dirty="0" smtClean="0">
                          <a:ln>
                            <a:noFill/>
                          </a:ln>
                          <a:solidFill>
                            <a:schemeClr val="tx1"/>
                          </a:solidFill>
                          <a:effectLst/>
                          <a:latin typeface="Calibri" pitchFamily="34" charset="0"/>
                          <a:cs typeface="Calibri" pitchFamily="34" charset="0"/>
                        </a:rPr>
                        <a:t>€</a:t>
                      </a: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1 753 000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10 800 000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1 384 000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3 162 000</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2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hu-HU" sz="1600" b="0" i="0" u="none" strike="noStrike" cap="none" normalizeH="0" baseline="0" noProof="0" dirty="0" err="1" smtClean="0">
                          <a:ln>
                            <a:noFill/>
                          </a:ln>
                          <a:solidFill>
                            <a:schemeClr val="tx1"/>
                          </a:solidFill>
                          <a:effectLst/>
                          <a:latin typeface="Calibri" pitchFamily="34" charset="0"/>
                          <a:cs typeface="Calibri" pitchFamily="34" charset="0"/>
                        </a:rPr>
                        <a:t>Investment</a:t>
                      </a:r>
                      <a:r>
                        <a:rPr kumimoji="0" lang="hu-HU" sz="1600" b="0" i="0" u="none" strike="noStrike" cap="none" normalizeH="0" baseline="0" noProof="0" dirty="0" smtClean="0">
                          <a:ln>
                            <a:noFill/>
                          </a:ln>
                          <a:solidFill>
                            <a:schemeClr val="tx1"/>
                          </a:solidFill>
                          <a:effectLst/>
                          <a:latin typeface="Calibri" pitchFamily="34" charset="0"/>
                          <a:cs typeface="Calibri" pitchFamily="34" charset="0"/>
                        </a:rPr>
                        <a:t>/</a:t>
                      </a:r>
                      <a:r>
                        <a:rPr kumimoji="0" lang="hu-HU" sz="1600" b="0" i="0" u="none" strike="noStrike" cap="none" normalizeH="0" baseline="0" noProof="0" dirty="0" err="1" smtClean="0">
                          <a:ln>
                            <a:noFill/>
                          </a:ln>
                          <a:solidFill>
                            <a:schemeClr val="tx1"/>
                          </a:solidFill>
                          <a:effectLst/>
                          <a:latin typeface="Calibri" pitchFamily="34" charset="0"/>
                          <a:cs typeface="Calibri" pitchFamily="34" charset="0"/>
                        </a:rPr>
                        <a:t>produced</a:t>
                      </a:r>
                      <a:r>
                        <a:rPr kumimoji="0" lang="hu-HU" sz="1600" b="0" i="0" u="none" strike="noStrike" cap="none" normalizeH="0" baseline="0" noProof="0" dirty="0" smtClean="0">
                          <a:ln>
                            <a:noFill/>
                          </a:ln>
                          <a:solidFill>
                            <a:schemeClr val="tx1"/>
                          </a:solidFill>
                          <a:effectLst/>
                          <a:latin typeface="Calibri" pitchFamily="34" charset="0"/>
                          <a:cs typeface="Calibri" pitchFamily="34" charset="0"/>
                        </a:rPr>
                        <a:t> </a:t>
                      </a:r>
                      <a:r>
                        <a:rPr kumimoji="0" lang="hu-HU" sz="1600" b="0" i="0" u="none" strike="noStrike" cap="none" normalizeH="0" baseline="0" noProof="0" dirty="0" err="1" smtClean="0">
                          <a:ln>
                            <a:noFill/>
                          </a:ln>
                          <a:solidFill>
                            <a:schemeClr val="tx1"/>
                          </a:solidFill>
                          <a:effectLst/>
                          <a:latin typeface="Calibri" pitchFamily="34" charset="0"/>
                          <a:cs typeface="Calibri" pitchFamily="34" charset="0"/>
                        </a:rPr>
                        <a:t>energy</a:t>
                      </a:r>
                      <a:r>
                        <a:rPr kumimoji="0" lang="hu-HU" sz="1600" b="0" i="0" u="none" strike="noStrike" cap="none" normalizeH="0" baseline="0" noProof="0" dirty="0" smtClean="0">
                          <a:ln>
                            <a:noFill/>
                          </a:ln>
                          <a:solidFill>
                            <a:schemeClr val="tx1"/>
                          </a:solidFill>
                          <a:effectLst/>
                          <a:latin typeface="Calibri" pitchFamily="34" charset="0"/>
                          <a:cs typeface="Calibri" pitchFamily="34" charset="0"/>
                        </a:rPr>
                        <a:t> (€/GJ)</a:t>
                      </a:r>
                      <a:endParaRPr kumimoji="0" lang="en-GB" sz="1600" b="0" i="0" u="none" strike="noStrike" cap="none" normalizeH="0" baseline="0" noProof="0" dirty="0" smtClean="0">
                        <a:ln>
                          <a:noFill/>
                        </a:ln>
                        <a:solidFill>
                          <a:schemeClr val="tx1"/>
                        </a:solidFill>
                        <a:effectLst/>
                        <a:latin typeface="Calibri" pitchFamily="34" charset="0"/>
                        <a:cs typeface="Calibri" pitchFamily="34"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97.4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125.6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24.8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47.2</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2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Maintenance cost (</a:t>
                      </a:r>
                      <a:r>
                        <a:rPr kumimoji="0" lang="hu-HU" sz="1600" b="0" i="0" u="none" strike="noStrike" cap="none" normalizeH="0" baseline="0" noProof="0" dirty="0" smtClean="0">
                          <a:ln>
                            <a:noFill/>
                          </a:ln>
                          <a:solidFill>
                            <a:schemeClr val="tx1"/>
                          </a:solidFill>
                          <a:effectLst/>
                          <a:latin typeface="Calibri" pitchFamily="34" charset="0"/>
                          <a:cs typeface="Calibri" pitchFamily="34" charset="0"/>
                        </a:rPr>
                        <a:t>€/y</a:t>
                      </a: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138 300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473 000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187 000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172 000</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21">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GB" sz="1600" b="0" i="0" u="none" strike="noStrike" cap="none" normalizeH="0" baseline="0" noProof="0" dirty="0" smtClean="0">
                          <a:ln>
                            <a:noFill/>
                          </a:ln>
                          <a:solidFill>
                            <a:schemeClr val="tx1"/>
                          </a:solidFill>
                          <a:effectLst/>
                          <a:latin typeface="Calibri" pitchFamily="34" charset="0"/>
                          <a:cs typeface="Calibri" pitchFamily="34" charset="0"/>
                        </a:rPr>
                        <a:t>Pay-back (y)</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13.5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5.7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Calibri" pitchFamily="34" charset="0"/>
                          <a:cs typeface="Calibri" pitchFamily="34" charset="0"/>
                        </a:rPr>
                        <a:t>8.1</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88488" y="16112"/>
            <a:ext cx="784887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300">
                <a:solidFill>
                  <a:srgbClr val="464646"/>
                </a:solidFill>
                <a:latin typeface="+mj-lt"/>
                <a:ea typeface="+mj-ea"/>
                <a:cs typeface="+mj-cs"/>
              </a:defRPr>
            </a:lvl1pPr>
            <a:lvl2pPr algn="l" rtl="0" eaLnBrk="0" fontAlgn="base" hangingPunct="0">
              <a:spcBef>
                <a:spcPct val="0"/>
              </a:spcBef>
              <a:spcAft>
                <a:spcPct val="0"/>
              </a:spcAft>
              <a:defRPr sz="4300">
                <a:solidFill>
                  <a:srgbClr val="464646"/>
                </a:solidFill>
                <a:latin typeface="Gill Sans MT" pitchFamily="34" charset="-18"/>
              </a:defRPr>
            </a:lvl2pPr>
            <a:lvl3pPr algn="l" rtl="0" eaLnBrk="0" fontAlgn="base" hangingPunct="0">
              <a:spcBef>
                <a:spcPct val="0"/>
              </a:spcBef>
              <a:spcAft>
                <a:spcPct val="0"/>
              </a:spcAft>
              <a:defRPr sz="4300">
                <a:solidFill>
                  <a:srgbClr val="464646"/>
                </a:solidFill>
                <a:latin typeface="Gill Sans MT" pitchFamily="34" charset="-18"/>
              </a:defRPr>
            </a:lvl3pPr>
            <a:lvl4pPr algn="l" rtl="0" eaLnBrk="0" fontAlgn="base" hangingPunct="0">
              <a:spcBef>
                <a:spcPct val="0"/>
              </a:spcBef>
              <a:spcAft>
                <a:spcPct val="0"/>
              </a:spcAft>
              <a:defRPr sz="4300">
                <a:solidFill>
                  <a:srgbClr val="464646"/>
                </a:solidFill>
                <a:latin typeface="Gill Sans MT" pitchFamily="34" charset="-18"/>
              </a:defRPr>
            </a:lvl4pPr>
            <a:lvl5pPr algn="l" rtl="0" eaLnBrk="0" fontAlgn="base" hangingPunct="0">
              <a:spcBef>
                <a:spcPct val="0"/>
              </a:spcBef>
              <a:spcAft>
                <a:spcPct val="0"/>
              </a:spcAft>
              <a:defRPr sz="4300">
                <a:solidFill>
                  <a:srgbClr val="464646"/>
                </a:solidFill>
                <a:latin typeface="Gill Sans MT" pitchFamily="34" charset="-18"/>
              </a:defRPr>
            </a:lvl5pPr>
            <a:lvl6pPr marL="457200" algn="l" rtl="0" fontAlgn="base">
              <a:spcBef>
                <a:spcPct val="0"/>
              </a:spcBef>
              <a:spcAft>
                <a:spcPct val="0"/>
              </a:spcAft>
              <a:defRPr sz="4300">
                <a:solidFill>
                  <a:srgbClr val="464646"/>
                </a:solidFill>
                <a:latin typeface="Gill Sans MT" pitchFamily="34" charset="-18"/>
              </a:defRPr>
            </a:lvl6pPr>
            <a:lvl7pPr marL="914400" algn="l" rtl="0" fontAlgn="base">
              <a:spcBef>
                <a:spcPct val="0"/>
              </a:spcBef>
              <a:spcAft>
                <a:spcPct val="0"/>
              </a:spcAft>
              <a:defRPr sz="4300">
                <a:solidFill>
                  <a:srgbClr val="464646"/>
                </a:solidFill>
                <a:latin typeface="Gill Sans MT" pitchFamily="34" charset="-18"/>
              </a:defRPr>
            </a:lvl7pPr>
            <a:lvl8pPr marL="1371600" algn="l" rtl="0" fontAlgn="base">
              <a:spcBef>
                <a:spcPct val="0"/>
              </a:spcBef>
              <a:spcAft>
                <a:spcPct val="0"/>
              </a:spcAft>
              <a:defRPr sz="4300">
                <a:solidFill>
                  <a:srgbClr val="464646"/>
                </a:solidFill>
                <a:latin typeface="Gill Sans MT" pitchFamily="34" charset="-18"/>
              </a:defRPr>
            </a:lvl8pPr>
            <a:lvl9pPr marL="1828800" algn="l" rtl="0" fontAlgn="base">
              <a:spcBef>
                <a:spcPct val="0"/>
              </a:spcBef>
              <a:spcAft>
                <a:spcPct val="0"/>
              </a:spcAft>
              <a:defRPr sz="4300">
                <a:solidFill>
                  <a:srgbClr val="464646"/>
                </a:solidFill>
                <a:latin typeface="Gill Sans MT" pitchFamily="34" charset="-18"/>
              </a:defRPr>
            </a:lvl9pPr>
          </a:lstStyle>
          <a:p>
            <a:pPr eaLnBrk="1" hangingPunct="1"/>
            <a:r>
              <a:rPr lang="en-US" sz="2800" b="1" kern="0" dirty="0" smtClean="0">
                <a:latin typeface="Garamond" pitchFamily="18" charset="0"/>
              </a:rPr>
              <a:t>Heating stations in Szeged</a:t>
            </a:r>
          </a:p>
        </p:txBody>
      </p:sp>
      <p:pic>
        <p:nvPicPr>
          <p:cNvPr id="6" name="Picture 8"/>
          <p:cNvPicPr>
            <a:picLocks noChangeAspect="1" noChangeArrowheads="1"/>
          </p:cNvPicPr>
          <p:nvPr/>
        </p:nvPicPr>
        <p:blipFill>
          <a:blip r:embed="rId2"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780" y="884070"/>
            <a:ext cx="7164288" cy="4982385"/>
          </a:xfrm>
          <a:prstGeom prst="rect">
            <a:avLst/>
          </a:prstGeom>
          <a:ln>
            <a:solidFill>
              <a:schemeClr val="accent1"/>
            </a:solidFill>
          </a:ln>
        </p:spPr>
      </p:pic>
      <p:sp>
        <p:nvSpPr>
          <p:cNvPr id="9" name="Szövegdoboz 8"/>
          <p:cNvSpPr txBox="1"/>
          <p:nvPr/>
        </p:nvSpPr>
        <p:spPr>
          <a:xfrm>
            <a:off x="1461198" y="5934670"/>
            <a:ext cx="3953005" cy="923330"/>
          </a:xfrm>
          <a:prstGeom prst="rect">
            <a:avLst/>
          </a:prstGeom>
          <a:noFill/>
        </p:spPr>
        <p:txBody>
          <a:bodyPr wrap="none" rtlCol="0">
            <a:spAutoFit/>
          </a:bodyPr>
          <a:lstStyle/>
          <a:p>
            <a:r>
              <a:rPr lang="hu-HU" dirty="0" err="1" smtClean="0"/>
              <a:t>District</a:t>
            </a:r>
            <a:r>
              <a:rPr lang="hu-HU" dirty="0" smtClean="0"/>
              <a:t> </a:t>
            </a:r>
            <a:r>
              <a:rPr lang="hu-HU" dirty="0" err="1" smtClean="0"/>
              <a:t>heating</a:t>
            </a:r>
            <a:r>
              <a:rPr lang="hu-HU" dirty="0"/>
              <a:t>:</a:t>
            </a:r>
            <a:r>
              <a:rPr lang="hu-HU" dirty="0" smtClean="0"/>
              <a:t> 28 000 </a:t>
            </a:r>
            <a:r>
              <a:rPr lang="hu-HU" dirty="0" err="1" smtClean="0"/>
              <a:t>flats</a:t>
            </a:r>
            <a:endParaRPr lang="hu-HU" dirty="0" smtClean="0"/>
          </a:p>
          <a:p>
            <a:r>
              <a:rPr lang="hu-HU" dirty="0" smtClean="0"/>
              <a:t>Total </a:t>
            </a:r>
            <a:r>
              <a:rPr lang="hu-HU" dirty="0" err="1" smtClean="0"/>
              <a:t>installed</a:t>
            </a:r>
            <a:r>
              <a:rPr lang="hu-HU" dirty="0" smtClean="0"/>
              <a:t> </a:t>
            </a:r>
            <a:r>
              <a:rPr lang="hu-HU" dirty="0" err="1" smtClean="0"/>
              <a:t>heat</a:t>
            </a:r>
            <a:r>
              <a:rPr lang="hu-HU" dirty="0" smtClean="0"/>
              <a:t> </a:t>
            </a:r>
            <a:r>
              <a:rPr lang="hu-HU" dirty="0" err="1" smtClean="0"/>
              <a:t>capacity</a:t>
            </a:r>
            <a:r>
              <a:rPr lang="hu-HU" dirty="0" smtClean="0"/>
              <a:t>: 110 MW</a:t>
            </a:r>
            <a:br>
              <a:rPr lang="hu-HU" dirty="0" smtClean="0"/>
            </a:br>
            <a:r>
              <a:rPr lang="hu-HU" dirty="0" smtClean="0"/>
              <a:t>The </a:t>
            </a:r>
            <a:r>
              <a:rPr lang="hu-HU" dirty="0" err="1" smtClean="0"/>
              <a:t>total</a:t>
            </a:r>
            <a:r>
              <a:rPr lang="hu-HU" dirty="0" smtClean="0"/>
              <a:t> </a:t>
            </a:r>
            <a:r>
              <a:rPr lang="hu-HU" dirty="0" err="1"/>
              <a:t>y</a:t>
            </a:r>
            <a:r>
              <a:rPr lang="hu-HU" dirty="0" err="1" smtClean="0"/>
              <a:t>early</a:t>
            </a:r>
            <a:r>
              <a:rPr lang="hu-HU" dirty="0" smtClean="0"/>
              <a:t> </a:t>
            </a:r>
            <a:r>
              <a:rPr lang="hu-HU" dirty="0" err="1" smtClean="0"/>
              <a:t>heat</a:t>
            </a:r>
            <a:r>
              <a:rPr lang="hu-HU" dirty="0" smtClean="0"/>
              <a:t> </a:t>
            </a:r>
            <a:r>
              <a:rPr lang="hu-HU" dirty="0" err="1" smtClean="0"/>
              <a:t>energy</a:t>
            </a:r>
            <a:r>
              <a:rPr lang="hu-HU" dirty="0" smtClean="0"/>
              <a:t>: 820 000 GJ</a:t>
            </a:r>
            <a:endParaRPr lang="en-US" dirty="0"/>
          </a:p>
        </p:txBody>
      </p:sp>
      <p:sp>
        <p:nvSpPr>
          <p:cNvPr id="2" name="Ellipszis 1"/>
          <p:cNvSpPr/>
          <p:nvPr/>
        </p:nvSpPr>
        <p:spPr>
          <a:xfrm>
            <a:off x="4122632" y="1612709"/>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Ellipszis 9"/>
          <p:cNvSpPr/>
          <p:nvPr/>
        </p:nvSpPr>
        <p:spPr>
          <a:xfrm>
            <a:off x="4595172" y="2038166"/>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Ellipszis 10"/>
          <p:cNvSpPr/>
          <p:nvPr/>
        </p:nvSpPr>
        <p:spPr>
          <a:xfrm>
            <a:off x="4819580" y="2246784"/>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Ellipszis 11"/>
          <p:cNvSpPr/>
          <p:nvPr/>
        </p:nvSpPr>
        <p:spPr>
          <a:xfrm>
            <a:off x="5054043" y="1415302"/>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Ellipszis 12"/>
          <p:cNvSpPr/>
          <p:nvPr/>
        </p:nvSpPr>
        <p:spPr>
          <a:xfrm>
            <a:off x="5307360" y="2152813"/>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Ellipszis 13"/>
          <p:cNvSpPr/>
          <p:nvPr/>
        </p:nvSpPr>
        <p:spPr>
          <a:xfrm>
            <a:off x="5581580" y="2399184"/>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Ellipszis 14"/>
          <p:cNvSpPr/>
          <p:nvPr/>
        </p:nvSpPr>
        <p:spPr>
          <a:xfrm>
            <a:off x="5909762" y="2073349"/>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Ellipszis 15"/>
          <p:cNvSpPr/>
          <p:nvPr/>
        </p:nvSpPr>
        <p:spPr>
          <a:xfrm>
            <a:off x="3783360" y="2296829"/>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Ellipszis 16"/>
          <p:cNvSpPr/>
          <p:nvPr/>
        </p:nvSpPr>
        <p:spPr>
          <a:xfrm>
            <a:off x="4223792" y="254320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Ellipszis 17"/>
          <p:cNvSpPr/>
          <p:nvPr/>
        </p:nvSpPr>
        <p:spPr>
          <a:xfrm>
            <a:off x="3417175" y="268015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Ellipszis 18"/>
          <p:cNvSpPr/>
          <p:nvPr/>
        </p:nvSpPr>
        <p:spPr>
          <a:xfrm>
            <a:off x="4044476" y="2996952"/>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Ellipszis 19"/>
          <p:cNvSpPr/>
          <p:nvPr/>
        </p:nvSpPr>
        <p:spPr>
          <a:xfrm>
            <a:off x="4608984" y="2900283"/>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Ellipszis 20"/>
          <p:cNvSpPr/>
          <p:nvPr/>
        </p:nvSpPr>
        <p:spPr>
          <a:xfrm>
            <a:off x="3273159" y="3303254"/>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Ellipszis 21"/>
          <p:cNvSpPr/>
          <p:nvPr/>
        </p:nvSpPr>
        <p:spPr>
          <a:xfrm>
            <a:off x="3059832" y="3752302"/>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Ellipszis 22"/>
          <p:cNvSpPr/>
          <p:nvPr/>
        </p:nvSpPr>
        <p:spPr>
          <a:xfrm>
            <a:off x="3639344" y="391480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Ellipszis 23"/>
          <p:cNvSpPr/>
          <p:nvPr/>
        </p:nvSpPr>
        <p:spPr>
          <a:xfrm>
            <a:off x="5725596" y="2900283"/>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Ellipszis 24"/>
          <p:cNvSpPr/>
          <p:nvPr/>
        </p:nvSpPr>
        <p:spPr>
          <a:xfrm>
            <a:off x="5235352" y="4008163"/>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Ellipszis 25"/>
          <p:cNvSpPr/>
          <p:nvPr/>
        </p:nvSpPr>
        <p:spPr>
          <a:xfrm>
            <a:off x="4070752" y="406720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Ellipszis 26"/>
          <p:cNvSpPr/>
          <p:nvPr/>
        </p:nvSpPr>
        <p:spPr>
          <a:xfrm>
            <a:off x="5869612" y="3556435"/>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Ellipszis 27"/>
          <p:cNvSpPr/>
          <p:nvPr/>
        </p:nvSpPr>
        <p:spPr>
          <a:xfrm>
            <a:off x="5252894" y="4437112"/>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235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5" name="Rectangle 3"/>
          <p:cNvSpPr>
            <a:spLocks noChangeArrowheads="1"/>
          </p:cNvSpPr>
          <p:nvPr/>
        </p:nvSpPr>
        <p:spPr bwMode="auto">
          <a:xfrm>
            <a:off x="1043607" y="146413"/>
            <a:ext cx="8027367" cy="45140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ts val="2800"/>
              </a:lnSpc>
              <a:spcBef>
                <a:spcPct val="5000"/>
              </a:spcBef>
            </a:pPr>
            <a:r>
              <a:rPr lang="hu-HU" altLang="hu-HU" sz="2800" b="1" dirty="0" err="1" smtClean="0">
                <a:latin typeface="Garamond" panose="02020404030301010803" pitchFamily="18" charset="0"/>
              </a:rPr>
              <a:t>Crustal</a:t>
            </a:r>
            <a:r>
              <a:rPr lang="hu-HU" altLang="hu-HU" sz="2800" b="1" dirty="0" smtClean="0">
                <a:latin typeface="Garamond" panose="02020404030301010803" pitchFamily="18" charset="0"/>
              </a:rPr>
              <a:t> t</a:t>
            </a:r>
            <a:r>
              <a:rPr lang="en-US" altLang="hu-HU" sz="2800" b="1" dirty="0" err="1" smtClean="0">
                <a:latin typeface="Garamond" panose="02020404030301010803" pitchFamily="18" charset="0"/>
              </a:rPr>
              <a:t>hickness</a:t>
            </a:r>
            <a:r>
              <a:rPr lang="en-US" altLang="hu-HU" sz="2800" b="1" dirty="0" smtClean="0">
                <a:latin typeface="Garamond" panose="02020404030301010803" pitchFamily="18" charset="0"/>
              </a:rPr>
              <a:t> </a:t>
            </a:r>
            <a:r>
              <a:rPr lang="hu-HU" altLang="hu-HU" sz="2800" b="1" dirty="0" smtClean="0">
                <a:latin typeface="Garamond" panose="02020404030301010803" pitchFamily="18" charset="0"/>
              </a:rPr>
              <a:t>map of </a:t>
            </a:r>
            <a:r>
              <a:rPr lang="hu-HU" altLang="hu-HU" sz="2800" b="1" dirty="0" err="1" smtClean="0">
                <a:latin typeface="Garamond" panose="02020404030301010803" pitchFamily="18" charset="0"/>
              </a:rPr>
              <a:t>the</a:t>
            </a:r>
            <a:r>
              <a:rPr lang="hu-HU" altLang="hu-HU" sz="2800" b="1" dirty="0" smtClean="0">
                <a:latin typeface="Garamond" panose="02020404030301010803" pitchFamily="18" charset="0"/>
              </a:rPr>
              <a:t> Pannonian </a:t>
            </a:r>
            <a:r>
              <a:rPr lang="hu-HU" altLang="hu-HU" sz="2800" b="1" dirty="0" err="1" smtClean="0">
                <a:latin typeface="Garamond" panose="02020404030301010803" pitchFamily="18" charset="0"/>
              </a:rPr>
              <a:t>basin</a:t>
            </a:r>
            <a:r>
              <a:rPr lang="hu-HU" altLang="hu-HU" sz="2800" b="1" dirty="0" smtClean="0">
                <a:latin typeface="Garamond" panose="02020404030301010803" pitchFamily="18" charset="0"/>
              </a:rPr>
              <a:t> (km)</a:t>
            </a:r>
            <a:endParaRPr lang="hu-HU" altLang="hu-HU" sz="2800" b="1" dirty="0">
              <a:latin typeface="Garamond" panose="02020404030301010803" pitchFamily="18" charset="0"/>
            </a:endParaRPr>
          </a:p>
        </p:txBody>
      </p:sp>
      <p:pic>
        <p:nvPicPr>
          <p:cNvPr id="2" name="Kép 1"/>
          <p:cNvPicPr>
            <a:picLocks noChangeAspect="1"/>
          </p:cNvPicPr>
          <p:nvPr/>
        </p:nvPicPr>
        <p:blipFill>
          <a:blip r:embed="rId3"/>
          <a:stretch>
            <a:fillRect/>
          </a:stretch>
        </p:blipFill>
        <p:spPr>
          <a:xfrm>
            <a:off x="1331640" y="1124744"/>
            <a:ext cx="7625001" cy="5423910"/>
          </a:xfrm>
          <a:prstGeom prst="rect">
            <a:avLst/>
          </a:prstGeom>
        </p:spPr>
      </p:pic>
      <p:sp>
        <p:nvSpPr>
          <p:cNvPr id="5" name="Text Box 4"/>
          <p:cNvSpPr txBox="1">
            <a:spLocks noChangeArrowheads="1"/>
          </p:cNvSpPr>
          <p:nvPr/>
        </p:nvSpPr>
        <p:spPr bwMode="auto">
          <a:xfrm>
            <a:off x="6556802" y="6495950"/>
            <a:ext cx="20569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hu-HU" sz="1600" i="1" dirty="0" smtClean="0">
                <a:latin typeface="Arial" panose="020B0604020202020204" pitchFamily="34" charset="0"/>
                <a:cs typeface="Arial" panose="020B0604020202020204" pitchFamily="34" charset="0"/>
              </a:rPr>
              <a:t>(Horváth et </a:t>
            </a:r>
            <a:r>
              <a:rPr lang="hu-HU" altLang="hu-HU" sz="1600" i="1" dirty="0" err="1" smtClean="0">
                <a:latin typeface="Arial" panose="020B0604020202020204" pitchFamily="34" charset="0"/>
                <a:cs typeface="Arial" panose="020B0604020202020204" pitchFamily="34" charset="0"/>
              </a:rPr>
              <a:t>al</a:t>
            </a:r>
            <a:r>
              <a:rPr lang="hu-HU" altLang="hu-HU" sz="1600" i="1" dirty="0">
                <a:latin typeface="Arial" panose="020B0604020202020204" pitchFamily="34" charset="0"/>
                <a:cs typeface="Arial" panose="020B0604020202020204" pitchFamily="34" charset="0"/>
              </a:rPr>
              <a:t>. </a:t>
            </a:r>
            <a:r>
              <a:rPr lang="hu-HU" altLang="hu-HU" sz="1600" i="1" dirty="0" smtClean="0">
                <a:latin typeface="Arial" panose="020B0604020202020204" pitchFamily="34" charset="0"/>
                <a:cs typeface="Arial" panose="020B0604020202020204" pitchFamily="34" charset="0"/>
              </a:rPr>
              <a:t>2014)</a:t>
            </a:r>
            <a:endParaRPr lang="hu-HU" altLang="hu-HU" sz="1600" i="1" dirty="0">
              <a:latin typeface="Arial" panose="020B0604020202020204" pitchFamily="34" charset="0"/>
              <a:cs typeface="Arial" panose="020B0604020202020204" pitchFamily="34" charset="0"/>
            </a:endParaRPr>
          </a:p>
        </p:txBody>
      </p:sp>
      <p:sp>
        <p:nvSpPr>
          <p:cNvPr id="4" name="Téglalap 3"/>
          <p:cNvSpPr/>
          <p:nvPr/>
        </p:nvSpPr>
        <p:spPr>
          <a:xfrm>
            <a:off x="1259632" y="1268760"/>
            <a:ext cx="14401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Szabadkézi sokszög 7"/>
          <p:cNvSpPr/>
          <p:nvPr/>
        </p:nvSpPr>
        <p:spPr>
          <a:xfrm>
            <a:off x="2555776" y="2780928"/>
            <a:ext cx="3742266" cy="2328333"/>
          </a:xfrm>
          <a:custGeom>
            <a:avLst/>
            <a:gdLst>
              <a:gd name="connsiteX0" fmla="*/ 609600 w 3742266"/>
              <a:gd name="connsiteY0" fmla="*/ 457200 h 2328333"/>
              <a:gd name="connsiteX1" fmla="*/ 702733 w 3742266"/>
              <a:gd name="connsiteY1" fmla="*/ 533400 h 2328333"/>
              <a:gd name="connsiteX2" fmla="*/ 787400 w 3742266"/>
              <a:gd name="connsiteY2" fmla="*/ 618067 h 2328333"/>
              <a:gd name="connsiteX3" fmla="*/ 905933 w 3742266"/>
              <a:gd name="connsiteY3" fmla="*/ 711200 h 2328333"/>
              <a:gd name="connsiteX4" fmla="*/ 1049866 w 3742266"/>
              <a:gd name="connsiteY4" fmla="*/ 702733 h 2328333"/>
              <a:gd name="connsiteX5" fmla="*/ 1143000 w 3742266"/>
              <a:gd name="connsiteY5" fmla="*/ 711200 h 2328333"/>
              <a:gd name="connsiteX6" fmla="*/ 1261533 w 3742266"/>
              <a:gd name="connsiteY6" fmla="*/ 702733 h 2328333"/>
              <a:gd name="connsiteX7" fmla="*/ 1320800 w 3742266"/>
              <a:gd name="connsiteY7" fmla="*/ 677333 h 2328333"/>
              <a:gd name="connsiteX8" fmla="*/ 1405466 w 3742266"/>
              <a:gd name="connsiteY8" fmla="*/ 685800 h 2328333"/>
              <a:gd name="connsiteX9" fmla="*/ 1507066 w 3742266"/>
              <a:gd name="connsiteY9" fmla="*/ 660400 h 2328333"/>
              <a:gd name="connsiteX10" fmla="*/ 1473200 w 3742266"/>
              <a:gd name="connsiteY10" fmla="*/ 592667 h 2328333"/>
              <a:gd name="connsiteX11" fmla="*/ 1481666 w 3742266"/>
              <a:gd name="connsiteY11" fmla="*/ 499533 h 2328333"/>
              <a:gd name="connsiteX12" fmla="*/ 1524000 w 3742266"/>
              <a:gd name="connsiteY12" fmla="*/ 440267 h 2328333"/>
              <a:gd name="connsiteX13" fmla="*/ 1617133 w 3742266"/>
              <a:gd name="connsiteY13" fmla="*/ 440267 h 2328333"/>
              <a:gd name="connsiteX14" fmla="*/ 1727200 w 3742266"/>
              <a:gd name="connsiteY14" fmla="*/ 448733 h 2328333"/>
              <a:gd name="connsiteX15" fmla="*/ 1828800 w 3742266"/>
              <a:gd name="connsiteY15" fmla="*/ 423333 h 2328333"/>
              <a:gd name="connsiteX16" fmla="*/ 1905000 w 3742266"/>
              <a:gd name="connsiteY16" fmla="*/ 347133 h 2328333"/>
              <a:gd name="connsiteX17" fmla="*/ 1921933 w 3742266"/>
              <a:gd name="connsiteY17" fmla="*/ 270933 h 2328333"/>
              <a:gd name="connsiteX18" fmla="*/ 2048933 w 3742266"/>
              <a:gd name="connsiteY18" fmla="*/ 330200 h 2328333"/>
              <a:gd name="connsiteX19" fmla="*/ 2116666 w 3742266"/>
              <a:gd name="connsiteY19" fmla="*/ 381000 h 2328333"/>
              <a:gd name="connsiteX20" fmla="*/ 2226733 w 3742266"/>
              <a:gd name="connsiteY20" fmla="*/ 304800 h 2328333"/>
              <a:gd name="connsiteX21" fmla="*/ 2328333 w 3742266"/>
              <a:gd name="connsiteY21" fmla="*/ 270933 h 2328333"/>
              <a:gd name="connsiteX22" fmla="*/ 2396066 w 3742266"/>
              <a:gd name="connsiteY22" fmla="*/ 160867 h 2328333"/>
              <a:gd name="connsiteX23" fmla="*/ 2429933 w 3742266"/>
              <a:gd name="connsiteY23" fmla="*/ 50800 h 2328333"/>
              <a:gd name="connsiteX24" fmla="*/ 2506133 w 3742266"/>
              <a:gd name="connsiteY24" fmla="*/ 16933 h 2328333"/>
              <a:gd name="connsiteX25" fmla="*/ 2599266 w 3742266"/>
              <a:gd name="connsiteY25" fmla="*/ 8467 h 2328333"/>
              <a:gd name="connsiteX26" fmla="*/ 2658533 w 3742266"/>
              <a:gd name="connsiteY26" fmla="*/ 42333 h 2328333"/>
              <a:gd name="connsiteX27" fmla="*/ 2717800 w 3742266"/>
              <a:gd name="connsiteY27" fmla="*/ 59267 h 2328333"/>
              <a:gd name="connsiteX28" fmla="*/ 2785533 w 3742266"/>
              <a:gd name="connsiteY28" fmla="*/ 59267 h 2328333"/>
              <a:gd name="connsiteX29" fmla="*/ 2895600 w 3742266"/>
              <a:gd name="connsiteY29" fmla="*/ 33867 h 2328333"/>
              <a:gd name="connsiteX30" fmla="*/ 2954866 w 3742266"/>
              <a:gd name="connsiteY30" fmla="*/ 0 h 2328333"/>
              <a:gd name="connsiteX31" fmla="*/ 3031066 w 3742266"/>
              <a:gd name="connsiteY31" fmla="*/ 76200 h 2328333"/>
              <a:gd name="connsiteX32" fmla="*/ 3081866 w 3742266"/>
              <a:gd name="connsiteY32" fmla="*/ 177800 h 2328333"/>
              <a:gd name="connsiteX33" fmla="*/ 3124200 w 3742266"/>
              <a:gd name="connsiteY33" fmla="*/ 194733 h 2328333"/>
              <a:gd name="connsiteX34" fmla="*/ 3217333 w 3742266"/>
              <a:gd name="connsiteY34" fmla="*/ 160867 h 2328333"/>
              <a:gd name="connsiteX35" fmla="*/ 3268133 w 3742266"/>
              <a:gd name="connsiteY35" fmla="*/ 143933 h 2328333"/>
              <a:gd name="connsiteX36" fmla="*/ 3335866 w 3742266"/>
              <a:gd name="connsiteY36" fmla="*/ 160867 h 2328333"/>
              <a:gd name="connsiteX37" fmla="*/ 3437466 w 3742266"/>
              <a:gd name="connsiteY37" fmla="*/ 177800 h 2328333"/>
              <a:gd name="connsiteX38" fmla="*/ 3454400 w 3742266"/>
              <a:gd name="connsiteY38" fmla="*/ 254000 h 2328333"/>
              <a:gd name="connsiteX39" fmla="*/ 3462866 w 3742266"/>
              <a:gd name="connsiteY39" fmla="*/ 287867 h 2328333"/>
              <a:gd name="connsiteX40" fmla="*/ 3522133 w 3742266"/>
              <a:gd name="connsiteY40" fmla="*/ 279400 h 2328333"/>
              <a:gd name="connsiteX41" fmla="*/ 3589866 w 3742266"/>
              <a:gd name="connsiteY41" fmla="*/ 364067 h 2328333"/>
              <a:gd name="connsiteX42" fmla="*/ 3674533 w 3742266"/>
              <a:gd name="connsiteY42" fmla="*/ 372533 h 2328333"/>
              <a:gd name="connsiteX43" fmla="*/ 3733800 w 3742266"/>
              <a:gd name="connsiteY43" fmla="*/ 389467 h 2328333"/>
              <a:gd name="connsiteX44" fmla="*/ 3742266 w 3742266"/>
              <a:gd name="connsiteY44" fmla="*/ 465667 h 2328333"/>
              <a:gd name="connsiteX45" fmla="*/ 3716866 w 3742266"/>
              <a:gd name="connsiteY45" fmla="*/ 508000 h 2328333"/>
              <a:gd name="connsiteX46" fmla="*/ 3674533 w 3742266"/>
              <a:gd name="connsiteY46" fmla="*/ 567267 h 2328333"/>
              <a:gd name="connsiteX47" fmla="*/ 3657600 w 3742266"/>
              <a:gd name="connsiteY47" fmla="*/ 626533 h 2328333"/>
              <a:gd name="connsiteX48" fmla="*/ 3572933 w 3742266"/>
              <a:gd name="connsiteY48" fmla="*/ 635000 h 2328333"/>
              <a:gd name="connsiteX49" fmla="*/ 3522133 w 3742266"/>
              <a:gd name="connsiteY49" fmla="*/ 626533 h 2328333"/>
              <a:gd name="connsiteX50" fmla="*/ 3429000 w 3742266"/>
              <a:gd name="connsiteY50" fmla="*/ 660400 h 2328333"/>
              <a:gd name="connsiteX51" fmla="*/ 3386666 w 3742266"/>
              <a:gd name="connsiteY51" fmla="*/ 694267 h 2328333"/>
              <a:gd name="connsiteX52" fmla="*/ 3369733 w 3742266"/>
              <a:gd name="connsiteY52" fmla="*/ 770467 h 2328333"/>
              <a:gd name="connsiteX53" fmla="*/ 3285066 w 3742266"/>
              <a:gd name="connsiteY53" fmla="*/ 846667 h 2328333"/>
              <a:gd name="connsiteX54" fmla="*/ 3293533 w 3742266"/>
              <a:gd name="connsiteY54" fmla="*/ 931333 h 2328333"/>
              <a:gd name="connsiteX55" fmla="*/ 3217333 w 3742266"/>
              <a:gd name="connsiteY55" fmla="*/ 1032933 h 2328333"/>
              <a:gd name="connsiteX56" fmla="*/ 3191933 w 3742266"/>
              <a:gd name="connsiteY56" fmla="*/ 1143000 h 2328333"/>
              <a:gd name="connsiteX57" fmla="*/ 3124200 w 3742266"/>
              <a:gd name="connsiteY57" fmla="*/ 1210733 h 2328333"/>
              <a:gd name="connsiteX58" fmla="*/ 3090333 w 3742266"/>
              <a:gd name="connsiteY58" fmla="*/ 1261533 h 2328333"/>
              <a:gd name="connsiteX59" fmla="*/ 3090333 w 3742266"/>
              <a:gd name="connsiteY59" fmla="*/ 1261533 h 2328333"/>
              <a:gd name="connsiteX60" fmla="*/ 3064933 w 3742266"/>
              <a:gd name="connsiteY60" fmla="*/ 1371600 h 2328333"/>
              <a:gd name="connsiteX61" fmla="*/ 3039533 w 3742266"/>
              <a:gd name="connsiteY61" fmla="*/ 1464733 h 2328333"/>
              <a:gd name="connsiteX62" fmla="*/ 3014133 w 3742266"/>
              <a:gd name="connsiteY62" fmla="*/ 1515533 h 2328333"/>
              <a:gd name="connsiteX63" fmla="*/ 2963333 w 3742266"/>
              <a:gd name="connsiteY63" fmla="*/ 1566333 h 2328333"/>
              <a:gd name="connsiteX64" fmla="*/ 2912533 w 3742266"/>
              <a:gd name="connsiteY64" fmla="*/ 1625600 h 2328333"/>
              <a:gd name="connsiteX65" fmla="*/ 2904066 w 3742266"/>
              <a:gd name="connsiteY65" fmla="*/ 1718733 h 2328333"/>
              <a:gd name="connsiteX66" fmla="*/ 2912533 w 3742266"/>
              <a:gd name="connsiteY66" fmla="*/ 1752600 h 2328333"/>
              <a:gd name="connsiteX67" fmla="*/ 2836333 w 3742266"/>
              <a:gd name="connsiteY67" fmla="*/ 1811867 h 2328333"/>
              <a:gd name="connsiteX68" fmla="*/ 2827866 w 3742266"/>
              <a:gd name="connsiteY68" fmla="*/ 1862667 h 2328333"/>
              <a:gd name="connsiteX69" fmla="*/ 2777066 w 3742266"/>
              <a:gd name="connsiteY69" fmla="*/ 1905000 h 2328333"/>
              <a:gd name="connsiteX70" fmla="*/ 2683933 w 3742266"/>
              <a:gd name="connsiteY70" fmla="*/ 1913467 h 2328333"/>
              <a:gd name="connsiteX71" fmla="*/ 2633133 w 3742266"/>
              <a:gd name="connsiteY71" fmla="*/ 1896533 h 2328333"/>
              <a:gd name="connsiteX72" fmla="*/ 2599266 w 3742266"/>
              <a:gd name="connsiteY72" fmla="*/ 1913467 h 2328333"/>
              <a:gd name="connsiteX73" fmla="*/ 2582333 w 3742266"/>
              <a:gd name="connsiteY73" fmla="*/ 1964267 h 2328333"/>
              <a:gd name="connsiteX74" fmla="*/ 2565400 w 3742266"/>
              <a:gd name="connsiteY74" fmla="*/ 2006600 h 2328333"/>
              <a:gd name="connsiteX75" fmla="*/ 2480733 w 3742266"/>
              <a:gd name="connsiteY75" fmla="*/ 1998133 h 2328333"/>
              <a:gd name="connsiteX76" fmla="*/ 2413000 w 3742266"/>
              <a:gd name="connsiteY76" fmla="*/ 2006600 h 2328333"/>
              <a:gd name="connsiteX77" fmla="*/ 2336800 w 3742266"/>
              <a:gd name="connsiteY77" fmla="*/ 2006600 h 2328333"/>
              <a:gd name="connsiteX78" fmla="*/ 2311400 w 3742266"/>
              <a:gd name="connsiteY78" fmla="*/ 2048933 h 2328333"/>
              <a:gd name="connsiteX79" fmla="*/ 2252133 w 3742266"/>
              <a:gd name="connsiteY79" fmla="*/ 1998133 h 2328333"/>
              <a:gd name="connsiteX80" fmla="*/ 2167466 w 3742266"/>
              <a:gd name="connsiteY80" fmla="*/ 1998133 h 2328333"/>
              <a:gd name="connsiteX81" fmla="*/ 2082800 w 3742266"/>
              <a:gd name="connsiteY81" fmla="*/ 2006600 h 2328333"/>
              <a:gd name="connsiteX82" fmla="*/ 2065866 w 3742266"/>
              <a:gd name="connsiteY82" fmla="*/ 2032000 h 2328333"/>
              <a:gd name="connsiteX83" fmla="*/ 1998133 w 3742266"/>
              <a:gd name="connsiteY83" fmla="*/ 1981200 h 2328333"/>
              <a:gd name="connsiteX84" fmla="*/ 1955800 w 3742266"/>
              <a:gd name="connsiteY84" fmla="*/ 1998133 h 2328333"/>
              <a:gd name="connsiteX85" fmla="*/ 1896533 w 3742266"/>
              <a:gd name="connsiteY85" fmla="*/ 2057400 h 2328333"/>
              <a:gd name="connsiteX86" fmla="*/ 1837266 w 3742266"/>
              <a:gd name="connsiteY86" fmla="*/ 2108200 h 2328333"/>
              <a:gd name="connsiteX87" fmla="*/ 1761066 w 3742266"/>
              <a:gd name="connsiteY87" fmla="*/ 2142067 h 2328333"/>
              <a:gd name="connsiteX88" fmla="*/ 1684866 w 3742266"/>
              <a:gd name="connsiteY88" fmla="*/ 2125133 h 2328333"/>
              <a:gd name="connsiteX89" fmla="*/ 1625600 w 3742266"/>
              <a:gd name="connsiteY89" fmla="*/ 2159000 h 2328333"/>
              <a:gd name="connsiteX90" fmla="*/ 1557866 w 3742266"/>
              <a:gd name="connsiteY90" fmla="*/ 2209800 h 2328333"/>
              <a:gd name="connsiteX91" fmla="*/ 1557866 w 3742266"/>
              <a:gd name="connsiteY91" fmla="*/ 2209800 h 2328333"/>
              <a:gd name="connsiteX92" fmla="*/ 1439333 w 3742266"/>
              <a:gd name="connsiteY92" fmla="*/ 2218267 h 2328333"/>
              <a:gd name="connsiteX93" fmla="*/ 1346200 w 3742266"/>
              <a:gd name="connsiteY93" fmla="*/ 2286000 h 2328333"/>
              <a:gd name="connsiteX94" fmla="*/ 1295400 w 3742266"/>
              <a:gd name="connsiteY94" fmla="*/ 2328333 h 2328333"/>
              <a:gd name="connsiteX95" fmla="*/ 1202266 w 3742266"/>
              <a:gd name="connsiteY95" fmla="*/ 2311400 h 2328333"/>
              <a:gd name="connsiteX96" fmla="*/ 1109133 w 3742266"/>
              <a:gd name="connsiteY96" fmla="*/ 2302933 h 2328333"/>
              <a:gd name="connsiteX97" fmla="*/ 1032933 w 3742266"/>
              <a:gd name="connsiteY97" fmla="*/ 2302933 h 2328333"/>
              <a:gd name="connsiteX98" fmla="*/ 897466 w 3742266"/>
              <a:gd name="connsiteY98" fmla="*/ 2294467 h 2328333"/>
              <a:gd name="connsiteX99" fmla="*/ 821266 w 3742266"/>
              <a:gd name="connsiteY99" fmla="*/ 2235200 h 2328333"/>
              <a:gd name="connsiteX100" fmla="*/ 787400 w 3742266"/>
              <a:gd name="connsiteY100" fmla="*/ 2175933 h 2328333"/>
              <a:gd name="connsiteX101" fmla="*/ 702733 w 3742266"/>
              <a:gd name="connsiteY101" fmla="*/ 2159000 h 2328333"/>
              <a:gd name="connsiteX102" fmla="*/ 643466 w 3742266"/>
              <a:gd name="connsiteY102" fmla="*/ 2150533 h 2328333"/>
              <a:gd name="connsiteX103" fmla="*/ 592666 w 3742266"/>
              <a:gd name="connsiteY103" fmla="*/ 2082800 h 2328333"/>
              <a:gd name="connsiteX104" fmla="*/ 567266 w 3742266"/>
              <a:gd name="connsiteY104" fmla="*/ 1989667 h 2328333"/>
              <a:gd name="connsiteX105" fmla="*/ 533400 w 3742266"/>
              <a:gd name="connsiteY105" fmla="*/ 1938867 h 2328333"/>
              <a:gd name="connsiteX106" fmla="*/ 457200 w 3742266"/>
              <a:gd name="connsiteY106" fmla="*/ 1938867 h 2328333"/>
              <a:gd name="connsiteX107" fmla="*/ 406400 w 3742266"/>
              <a:gd name="connsiteY107" fmla="*/ 1930400 h 2328333"/>
              <a:gd name="connsiteX108" fmla="*/ 397933 w 3742266"/>
              <a:gd name="connsiteY108" fmla="*/ 1879600 h 2328333"/>
              <a:gd name="connsiteX109" fmla="*/ 355600 w 3742266"/>
              <a:gd name="connsiteY109" fmla="*/ 1820333 h 2328333"/>
              <a:gd name="connsiteX110" fmla="*/ 321733 w 3742266"/>
              <a:gd name="connsiteY110" fmla="*/ 1786467 h 2328333"/>
              <a:gd name="connsiteX111" fmla="*/ 228600 w 3742266"/>
              <a:gd name="connsiteY111" fmla="*/ 1701800 h 2328333"/>
              <a:gd name="connsiteX112" fmla="*/ 152400 w 3742266"/>
              <a:gd name="connsiteY112" fmla="*/ 1684867 h 2328333"/>
              <a:gd name="connsiteX113" fmla="*/ 152400 w 3742266"/>
              <a:gd name="connsiteY113" fmla="*/ 1642533 h 2328333"/>
              <a:gd name="connsiteX114" fmla="*/ 143933 w 3742266"/>
              <a:gd name="connsiteY114" fmla="*/ 1557867 h 2328333"/>
              <a:gd name="connsiteX115" fmla="*/ 101600 w 3742266"/>
              <a:gd name="connsiteY115" fmla="*/ 1481667 h 2328333"/>
              <a:gd name="connsiteX116" fmla="*/ 101600 w 3742266"/>
              <a:gd name="connsiteY116" fmla="*/ 1439333 h 2328333"/>
              <a:gd name="connsiteX117" fmla="*/ 0 w 3742266"/>
              <a:gd name="connsiteY117" fmla="*/ 1388533 h 2328333"/>
              <a:gd name="connsiteX118" fmla="*/ 84666 w 3742266"/>
              <a:gd name="connsiteY118" fmla="*/ 1286933 h 2328333"/>
              <a:gd name="connsiteX119" fmla="*/ 186266 w 3742266"/>
              <a:gd name="connsiteY119" fmla="*/ 1286933 h 2328333"/>
              <a:gd name="connsiteX120" fmla="*/ 228600 w 3742266"/>
              <a:gd name="connsiteY120" fmla="*/ 1236133 h 2328333"/>
              <a:gd name="connsiteX121" fmla="*/ 186266 w 3742266"/>
              <a:gd name="connsiteY121" fmla="*/ 1159933 h 2328333"/>
              <a:gd name="connsiteX122" fmla="*/ 169333 w 3742266"/>
              <a:gd name="connsiteY122" fmla="*/ 1117600 h 2328333"/>
              <a:gd name="connsiteX123" fmla="*/ 194733 w 3742266"/>
              <a:gd name="connsiteY123" fmla="*/ 1066800 h 2328333"/>
              <a:gd name="connsiteX124" fmla="*/ 194733 w 3742266"/>
              <a:gd name="connsiteY124" fmla="*/ 990600 h 2328333"/>
              <a:gd name="connsiteX125" fmla="*/ 203200 w 3742266"/>
              <a:gd name="connsiteY125" fmla="*/ 948267 h 2328333"/>
              <a:gd name="connsiteX126" fmla="*/ 296333 w 3742266"/>
              <a:gd name="connsiteY126" fmla="*/ 914400 h 2328333"/>
              <a:gd name="connsiteX127" fmla="*/ 313266 w 3742266"/>
              <a:gd name="connsiteY127" fmla="*/ 838200 h 2328333"/>
              <a:gd name="connsiteX128" fmla="*/ 254000 w 3742266"/>
              <a:gd name="connsiteY128" fmla="*/ 753533 h 2328333"/>
              <a:gd name="connsiteX129" fmla="*/ 186266 w 3742266"/>
              <a:gd name="connsiteY129" fmla="*/ 770467 h 2328333"/>
              <a:gd name="connsiteX130" fmla="*/ 287866 w 3742266"/>
              <a:gd name="connsiteY130" fmla="*/ 685800 h 2328333"/>
              <a:gd name="connsiteX131" fmla="*/ 389466 w 3742266"/>
              <a:gd name="connsiteY131" fmla="*/ 736600 h 2328333"/>
              <a:gd name="connsiteX132" fmla="*/ 499533 w 3742266"/>
              <a:gd name="connsiteY132" fmla="*/ 702733 h 2328333"/>
              <a:gd name="connsiteX133" fmla="*/ 550333 w 3742266"/>
              <a:gd name="connsiteY133" fmla="*/ 584200 h 2328333"/>
              <a:gd name="connsiteX134" fmla="*/ 609600 w 3742266"/>
              <a:gd name="connsiteY134" fmla="*/ 457200 h 23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742266" h="2328333">
                <a:moveTo>
                  <a:pt x="609600" y="457200"/>
                </a:moveTo>
                <a:lnTo>
                  <a:pt x="702733" y="533400"/>
                </a:lnTo>
                <a:lnTo>
                  <a:pt x="787400" y="618067"/>
                </a:lnTo>
                <a:lnTo>
                  <a:pt x="905933" y="711200"/>
                </a:lnTo>
                <a:lnTo>
                  <a:pt x="1049866" y="702733"/>
                </a:lnTo>
                <a:lnTo>
                  <a:pt x="1143000" y="711200"/>
                </a:lnTo>
                <a:lnTo>
                  <a:pt x="1261533" y="702733"/>
                </a:lnTo>
                <a:lnTo>
                  <a:pt x="1320800" y="677333"/>
                </a:lnTo>
                <a:lnTo>
                  <a:pt x="1405466" y="685800"/>
                </a:lnTo>
                <a:lnTo>
                  <a:pt x="1507066" y="660400"/>
                </a:lnTo>
                <a:lnTo>
                  <a:pt x="1473200" y="592667"/>
                </a:lnTo>
                <a:lnTo>
                  <a:pt x="1481666" y="499533"/>
                </a:lnTo>
                <a:lnTo>
                  <a:pt x="1524000" y="440267"/>
                </a:lnTo>
                <a:lnTo>
                  <a:pt x="1617133" y="440267"/>
                </a:lnTo>
                <a:lnTo>
                  <a:pt x="1727200" y="448733"/>
                </a:lnTo>
                <a:lnTo>
                  <a:pt x="1828800" y="423333"/>
                </a:lnTo>
                <a:lnTo>
                  <a:pt x="1905000" y="347133"/>
                </a:lnTo>
                <a:lnTo>
                  <a:pt x="1921933" y="270933"/>
                </a:lnTo>
                <a:lnTo>
                  <a:pt x="2048933" y="330200"/>
                </a:lnTo>
                <a:lnTo>
                  <a:pt x="2116666" y="381000"/>
                </a:lnTo>
                <a:lnTo>
                  <a:pt x="2226733" y="304800"/>
                </a:lnTo>
                <a:lnTo>
                  <a:pt x="2328333" y="270933"/>
                </a:lnTo>
                <a:lnTo>
                  <a:pt x="2396066" y="160867"/>
                </a:lnTo>
                <a:lnTo>
                  <a:pt x="2429933" y="50800"/>
                </a:lnTo>
                <a:lnTo>
                  <a:pt x="2506133" y="16933"/>
                </a:lnTo>
                <a:lnTo>
                  <a:pt x="2599266" y="8467"/>
                </a:lnTo>
                <a:lnTo>
                  <a:pt x="2658533" y="42333"/>
                </a:lnTo>
                <a:lnTo>
                  <a:pt x="2717800" y="59267"/>
                </a:lnTo>
                <a:lnTo>
                  <a:pt x="2785533" y="59267"/>
                </a:lnTo>
                <a:lnTo>
                  <a:pt x="2895600" y="33867"/>
                </a:lnTo>
                <a:lnTo>
                  <a:pt x="2954866" y="0"/>
                </a:lnTo>
                <a:lnTo>
                  <a:pt x="3031066" y="76200"/>
                </a:lnTo>
                <a:lnTo>
                  <a:pt x="3081866" y="177800"/>
                </a:lnTo>
                <a:lnTo>
                  <a:pt x="3124200" y="194733"/>
                </a:lnTo>
                <a:lnTo>
                  <a:pt x="3217333" y="160867"/>
                </a:lnTo>
                <a:lnTo>
                  <a:pt x="3268133" y="143933"/>
                </a:lnTo>
                <a:lnTo>
                  <a:pt x="3335866" y="160867"/>
                </a:lnTo>
                <a:lnTo>
                  <a:pt x="3437466" y="177800"/>
                </a:lnTo>
                <a:lnTo>
                  <a:pt x="3454400" y="254000"/>
                </a:lnTo>
                <a:lnTo>
                  <a:pt x="3462866" y="287867"/>
                </a:lnTo>
                <a:lnTo>
                  <a:pt x="3522133" y="279400"/>
                </a:lnTo>
                <a:lnTo>
                  <a:pt x="3589866" y="364067"/>
                </a:lnTo>
                <a:lnTo>
                  <a:pt x="3674533" y="372533"/>
                </a:lnTo>
                <a:lnTo>
                  <a:pt x="3733800" y="389467"/>
                </a:lnTo>
                <a:lnTo>
                  <a:pt x="3742266" y="465667"/>
                </a:lnTo>
                <a:lnTo>
                  <a:pt x="3716866" y="508000"/>
                </a:lnTo>
                <a:lnTo>
                  <a:pt x="3674533" y="567267"/>
                </a:lnTo>
                <a:lnTo>
                  <a:pt x="3657600" y="626533"/>
                </a:lnTo>
                <a:lnTo>
                  <a:pt x="3572933" y="635000"/>
                </a:lnTo>
                <a:lnTo>
                  <a:pt x="3522133" y="626533"/>
                </a:lnTo>
                <a:lnTo>
                  <a:pt x="3429000" y="660400"/>
                </a:lnTo>
                <a:lnTo>
                  <a:pt x="3386666" y="694267"/>
                </a:lnTo>
                <a:lnTo>
                  <a:pt x="3369733" y="770467"/>
                </a:lnTo>
                <a:lnTo>
                  <a:pt x="3285066" y="846667"/>
                </a:lnTo>
                <a:lnTo>
                  <a:pt x="3293533" y="931333"/>
                </a:lnTo>
                <a:lnTo>
                  <a:pt x="3217333" y="1032933"/>
                </a:lnTo>
                <a:lnTo>
                  <a:pt x="3191933" y="1143000"/>
                </a:lnTo>
                <a:lnTo>
                  <a:pt x="3124200" y="1210733"/>
                </a:lnTo>
                <a:lnTo>
                  <a:pt x="3090333" y="1261533"/>
                </a:lnTo>
                <a:lnTo>
                  <a:pt x="3090333" y="1261533"/>
                </a:lnTo>
                <a:lnTo>
                  <a:pt x="3064933" y="1371600"/>
                </a:lnTo>
                <a:lnTo>
                  <a:pt x="3039533" y="1464733"/>
                </a:lnTo>
                <a:lnTo>
                  <a:pt x="3014133" y="1515533"/>
                </a:lnTo>
                <a:lnTo>
                  <a:pt x="2963333" y="1566333"/>
                </a:lnTo>
                <a:lnTo>
                  <a:pt x="2912533" y="1625600"/>
                </a:lnTo>
                <a:lnTo>
                  <a:pt x="2904066" y="1718733"/>
                </a:lnTo>
                <a:lnTo>
                  <a:pt x="2912533" y="1752600"/>
                </a:lnTo>
                <a:lnTo>
                  <a:pt x="2836333" y="1811867"/>
                </a:lnTo>
                <a:lnTo>
                  <a:pt x="2827866" y="1862667"/>
                </a:lnTo>
                <a:lnTo>
                  <a:pt x="2777066" y="1905000"/>
                </a:lnTo>
                <a:lnTo>
                  <a:pt x="2683933" y="1913467"/>
                </a:lnTo>
                <a:lnTo>
                  <a:pt x="2633133" y="1896533"/>
                </a:lnTo>
                <a:lnTo>
                  <a:pt x="2599266" y="1913467"/>
                </a:lnTo>
                <a:lnTo>
                  <a:pt x="2582333" y="1964267"/>
                </a:lnTo>
                <a:lnTo>
                  <a:pt x="2565400" y="2006600"/>
                </a:lnTo>
                <a:lnTo>
                  <a:pt x="2480733" y="1998133"/>
                </a:lnTo>
                <a:lnTo>
                  <a:pt x="2413000" y="2006600"/>
                </a:lnTo>
                <a:lnTo>
                  <a:pt x="2336800" y="2006600"/>
                </a:lnTo>
                <a:lnTo>
                  <a:pt x="2311400" y="2048933"/>
                </a:lnTo>
                <a:lnTo>
                  <a:pt x="2252133" y="1998133"/>
                </a:lnTo>
                <a:lnTo>
                  <a:pt x="2167466" y="1998133"/>
                </a:lnTo>
                <a:lnTo>
                  <a:pt x="2082800" y="2006600"/>
                </a:lnTo>
                <a:lnTo>
                  <a:pt x="2065866" y="2032000"/>
                </a:lnTo>
                <a:lnTo>
                  <a:pt x="1998133" y="1981200"/>
                </a:lnTo>
                <a:lnTo>
                  <a:pt x="1955800" y="1998133"/>
                </a:lnTo>
                <a:lnTo>
                  <a:pt x="1896533" y="2057400"/>
                </a:lnTo>
                <a:lnTo>
                  <a:pt x="1837266" y="2108200"/>
                </a:lnTo>
                <a:lnTo>
                  <a:pt x="1761066" y="2142067"/>
                </a:lnTo>
                <a:lnTo>
                  <a:pt x="1684866" y="2125133"/>
                </a:lnTo>
                <a:lnTo>
                  <a:pt x="1625600" y="2159000"/>
                </a:lnTo>
                <a:lnTo>
                  <a:pt x="1557866" y="2209800"/>
                </a:lnTo>
                <a:lnTo>
                  <a:pt x="1557866" y="2209800"/>
                </a:lnTo>
                <a:lnTo>
                  <a:pt x="1439333" y="2218267"/>
                </a:lnTo>
                <a:lnTo>
                  <a:pt x="1346200" y="2286000"/>
                </a:lnTo>
                <a:lnTo>
                  <a:pt x="1295400" y="2328333"/>
                </a:lnTo>
                <a:lnTo>
                  <a:pt x="1202266" y="2311400"/>
                </a:lnTo>
                <a:lnTo>
                  <a:pt x="1109133" y="2302933"/>
                </a:lnTo>
                <a:lnTo>
                  <a:pt x="1032933" y="2302933"/>
                </a:lnTo>
                <a:lnTo>
                  <a:pt x="897466" y="2294467"/>
                </a:lnTo>
                <a:lnTo>
                  <a:pt x="821266" y="2235200"/>
                </a:lnTo>
                <a:lnTo>
                  <a:pt x="787400" y="2175933"/>
                </a:lnTo>
                <a:lnTo>
                  <a:pt x="702733" y="2159000"/>
                </a:lnTo>
                <a:lnTo>
                  <a:pt x="643466" y="2150533"/>
                </a:lnTo>
                <a:lnTo>
                  <a:pt x="592666" y="2082800"/>
                </a:lnTo>
                <a:lnTo>
                  <a:pt x="567266" y="1989667"/>
                </a:lnTo>
                <a:lnTo>
                  <a:pt x="533400" y="1938867"/>
                </a:lnTo>
                <a:lnTo>
                  <a:pt x="457200" y="1938867"/>
                </a:lnTo>
                <a:lnTo>
                  <a:pt x="406400" y="1930400"/>
                </a:lnTo>
                <a:lnTo>
                  <a:pt x="397933" y="1879600"/>
                </a:lnTo>
                <a:lnTo>
                  <a:pt x="355600" y="1820333"/>
                </a:lnTo>
                <a:lnTo>
                  <a:pt x="321733" y="1786467"/>
                </a:lnTo>
                <a:lnTo>
                  <a:pt x="228600" y="1701800"/>
                </a:lnTo>
                <a:lnTo>
                  <a:pt x="152400" y="1684867"/>
                </a:lnTo>
                <a:lnTo>
                  <a:pt x="152400" y="1642533"/>
                </a:lnTo>
                <a:lnTo>
                  <a:pt x="143933" y="1557867"/>
                </a:lnTo>
                <a:lnTo>
                  <a:pt x="101600" y="1481667"/>
                </a:lnTo>
                <a:lnTo>
                  <a:pt x="101600" y="1439333"/>
                </a:lnTo>
                <a:lnTo>
                  <a:pt x="0" y="1388533"/>
                </a:lnTo>
                <a:lnTo>
                  <a:pt x="84666" y="1286933"/>
                </a:lnTo>
                <a:lnTo>
                  <a:pt x="186266" y="1286933"/>
                </a:lnTo>
                <a:lnTo>
                  <a:pt x="228600" y="1236133"/>
                </a:lnTo>
                <a:lnTo>
                  <a:pt x="186266" y="1159933"/>
                </a:lnTo>
                <a:lnTo>
                  <a:pt x="169333" y="1117600"/>
                </a:lnTo>
                <a:lnTo>
                  <a:pt x="194733" y="1066800"/>
                </a:lnTo>
                <a:lnTo>
                  <a:pt x="194733" y="990600"/>
                </a:lnTo>
                <a:lnTo>
                  <a:pt x="203200" y="948267"/>
                </a:lnTo>
                <a:lnTo>
                  <a:pt x="296333" y="914400"/>
                </a:lnTo>
                <a:lnTo>
                  <a:pt x="313266" y="838200"/>
                </a:lnTo>
                <a:lnTo>
                  <a:pt x="254000" y="753533"/>
                </a:lnTo>
                <a:lnTo>
                  <a:pt x="186266" y="770467"/>
                </a:lnTo>
                <a:lnTo>
                  <a:pt x="287866" y="685800"/>
                </a:lnTo>
                <a:lnTo>
                  <a:pt x="389466" y="736600"/>
                </a:lnTo>
                <a:lnTo>
                  <a:pt x="499533" y="702733"/>
                </a:lnTo>
                <a:lnTo>
                  <a:pt x="550333" y="584200"/>
                </a:lnTo>
                <a:lnTo>
                  <a:pt x="609600" y="457200"/>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Picture 11"/>
          <p:cNvPicPr>
            <a:picLocks noChangeAspect="1" noChangeArrowheads="1"/>
          </p:cNvPicPr>
          <p:nvPr/>
        </p:nvPicPr>
        <p:blipFill>
          <a:blip r:embed="rId4" cstate="print"/>
          <a:srcRect/>
          <a:stretch>
            <a:fillRect/>
          </a:stretch>
        </p:blipFill>
        <p:spPr bwMode="auto">
          <a:xfrm>
            <a:off x="107504" y="5915649"/>
            <a:ext cx="796925" cy="798512"/>
          </a:xfrm>
          <a:prstGeom prst="rect">
            <a:avLst/>
          </a:prstGeom>
          <a:noFill/>
          <a:ln w="12700">
            <a:solidFill>
              <a:schemeClr val="bg2">
                <a:lumMod val="75000"/>
              </a:schemeClr>
            </a:solidFill>
            <a:miter lim="800000"/>
            <a:headEnd/>
            <a:tailEnd/>
          </a:ln>
        </p:spPr>
      </p:pic>
    </p:spTree>
    <p:extLst>
      <p:ext uri="{BB962C8B-B14F-4D97-AF65-F5344CB8AC3E}">
        <p14:creationId xmlns:p14="http://schemas.microsoft.com/office/powerpoint/2010/main" val="2437206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1042988" y="115888"/>
            <a:ext cx="8101012" cy="523220"/>
          </a:xfrm>
          <a:prstGeom prst="rect">
            <a:avLst/>
          </a:prstGeom>
          <a:noFill/>
          <a:ln w="9525">
            <a:noFill/>
            <a:miter lim="800000"/>
            <a:headEnd/>
            <a:tailEnd/>
          </a:ln>
        </p:spPr>
        <p:txBody>
          <a:bodyPr>
            <a:spAutoFit/>
          </a:bodyPr>
          <a:lstStyle/>
          <a:p>
            <a:pPr lvl="0" fontAlgn="auto">
              <a:spcAft>
                <a:spcPts val="0"/>
              </a:spcAft>
              <a:defRPr/>
            </a:pPr>
            <a:r>
              <a:rPr lang="en-GB" sz="2800" b="1" dirty="0">
                <a:latin typeface="Garamond" pitchFamily="18" charset="0"/>
              </a:rPr>
              <a:t>Optimal use of thermal </a:t>
            </a:r>
            <a:r>
              <a:rPr lang="en-GB" sz="2800" b="1" dirty="0" smtClean="0">
                <a:latin typeface="Garamond" pitchFamily="18" charset="0"/>
              </a:rPr>
              <a:t>water</a:t>
            </a:r>
            <a:r>
              <a:rPr lang="hu-HU" sz="2800" b="1" dirty="0" smtClean="0">
                <a:latin typeface="Garamond" pitchFamily="18" charset="0"/>
              </a:rPr>
              <a:t> – </a:t>
            </a:r>
            <a:r>
              <a:rPr lang="hu-HU" sz="2800" b="1" dirty="0" err="1" smtClean="0">
                <a:latin typeface="Garamond" pitchFamily="18" charset="0"/>
              </a:rPr>
              <a:t>Cascade</a:t>
            </a:r>
            <a:r>
              <a:rPr lang="hu-HU" sz="2800" b="1" dirty="0" smtClean="0">
                <a:latin typeface="Garamond" pitchFamily="18" charset="0"/>
              </a:rPr>
              <a:t> </a:t>
            </a:r>
            <a:r>
              <a:rPr lang="hu-HU" sz="2800" b="1" dirty="0" err="1" smtClean="0">
                <a:latin typeface="Garamond" pitchFamily="18" charset="0"/>
              </a:rPr>
              <a:t>system</a:t>
            </a:r>
            <a:endParaRPr lang="en-GB" sz="2800" b="1" dirty="0">
              <a:latin typeface="Garamond" pitchFamily="18" charset="0"/>
            </a:endParaRPr>
          </a:p>
        </p:txBody>
      </p:sp>
      <p:pic>
        <p:nvPicPr>
          <p:cNvPr id="10"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pic>
        <p:nvPicPr>
          <p:cNvPr id="7" name="Kép 6" descr="Cascade_ang.jpg"/>
          <p:cNvPicPr>
            <a:picLocks noChangeAspect="1"/>
          </p:cNvPicPr>
          <p:nvPr/>
        </p:nvPicPr>
        <p:blipFill>
          <a:blip r:embed="rId4" cstate="print"/>
          <a:stretch>
            <a:fillRect/>
          </a:stretch>
        </p:blipFill>
        <p:spPr>
          <a:xfrm>
            <a:off x="1547663" y="864000"/>
            <a:ext cx="6987829" cy="5733352"/>
          </a:xfrm>
          <a:prstGeom prst="rect">
            <a:avLst/>
          </a:prstGeom>
          <a:ln w="127000">
            <a:solidFill>
              <a:schemeClr val="bg1"/>
            </a:solidFill>
          </a:ln>
        </p:spPr>
      </p:pic>
      <p:sp>
        <p:nvSpPr>
          <p:cNvPr id="6" name="Szövegdoboz 5"/>
          <p:cNvSpPr txBox="1"/>
          <p:nvPr/>
        </p:nvSpPr>
        <p:spPr>
          <a:xfrm>
            <a:off x="3491880" y="5733256"/>
            <a:ext cx="3312368" cy="200055"/>
          </a:xfrm>
          <a:prstGeom prst="rect">
            <a:avLst/>
          </a:prstGeom>
          <a:solidFill>
            <a:schemeClr val="bg1"/>
          </a:solidFill>
        </p:spPr>
        <p:txBody>
          <a:bodyPr wrap="square" lIns="0" tIns="0" rIns="0" bIns="0" rtlCol="0">
            <a:spAutoFit/>
          </a:bodyPr>
          <a:lstStyle/>
          <a:p>
            <a:pPr algn="ctr"/>
            <a:r>
              <a:rPr lang="hu-HU" sz="1300" b="1" dirty="0" err="1" smtClean="0">
                <a:solidFill>
                  <a:schemeClr val="accent6"/>
                </a:solidFill>
              </a:rPr>
              <a:t>Only</a:t>
            </a:r>
            <a:r>
              <a:rPr lang="hu-HU" sz="1300" b="1" dirty="0" smtClean="0">
                <a:solidFill>
                  <a:schemeClr val="accent6"/>
                </a:solidFill>
              </a:rPr>
              <a:t> </a:t>
            </a:r>
            <a:r>
              <a:rPr lang="hu-HU" sz="1300" b="1" dirty="0" err="1" smtClean="0">
                <a:solidFill>
                  <a:schemeClr val="accent6"/>
                </a:solidFill>
              </a:rPr>
              <a:t>the</a:t>
            </a:r>
            <a:r>
              <a:rPr lang="hu-HU" sz="1300" b="1" dirty="0" smtClean="0">
                <a:solidFill>
                  <a:schemeClr val="accent6"/>
                </a:solidFill>
              </a:rPr>
              <a:t> </a:t>
            </a:r>
            <a:r>
              <a:rPr lang="hu-HU" sz="1300" b="1" dirty="0" err="1" smtClean="0">
                <a:solidFill>
                  <a:schemeClr val="accent6"/>
                </a:solidFill>
              </a:rPr>
              <a:t>recharged</a:t>
            </a:r>
            <a:r>
              <a:rPr lang="hu-HU" sz="1300" b="1" dirty="0" smtClean="0">
                <a:solidFill>
                  <a:schemeClr val="accent6"/>
                </a:solidFill>
              </a:rPr>
              <a:t> </a:t>
            </a:r>
            <a:r>
              <a:rPr lang="hu-HU" sz="1300" b="1" dirty="0" err="1" smtClean="0">
                <a:solidFill>
                  <a:schemeClr val="accent6"/>
                </a:solidFill>
              </a:rPr>
              <a:t>amount</a:t>
            </a:r>
            <a:r>
              <a:rPr lang="hu-HU" sz="1300" b="1" dirty="0" smtClean="0">
                <a:solidFill>
                  <a:schemeClr val="accent6"/>
                </a:solidFill>
              </a:rPr>
              <a:t> </a:t>
            </a:r>
            <a:r>
              <a:rPr lang="hu-HU" sz="1300" b="1" dirty="0" err="1" smtClean="0">
                <a:solidFill>
                  <a:schemeClr val="accent6"/>
                </a:solidFill>
              </a:rPr>
              <a:t>should</a:t>
            </a:r>
            <a:r>
              <a:rPr lang="hu-HU" sz="1300" b="1" dirty="0" smtClean="0">
                <a:solidFill>
                  <a:schemeClr val="accent6"/>
                </a:solidFill>
              </a:rPr>
              <a:t> be </a:t>
            </a:r>
            <a:r>
              <a:rPr lang="hu-HU" sz="1300" b="1" dirty="0" err="1" smtClean="0">
                <a:solidFill>
                  <a:schemeClr val="accent6"/>
                </a:solidFill>
              </a:rPr>
              <a:t>taken</a:t>
            </a:r>
            <a:r>
              <a:rPr lang="hu-HU" sz="1300" b="1" dirty="0" smtClean="0">
                <a:solidFill>
                  <a:schemeClr val="accent6"/>
                </a:solidFill>
              </a:rPr>
              <a:t> out</a:t>
            </a:r>
            <a:endParaRPr lang="hu-HU" sz="1300" b="1" dirty="0">
              <a:solidFill>
                <a:schemeClr val="accent6"/>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1115616" y="332656"/>
            <a:ext cx="7094537" cy="821507"/>
          </a:xfrm>
          <a:prstGeom prst="rect">
            <a:avLst/>
          </a:prstGeom>
          <a:noFill/>
          <a:ln w="9525">
            <a:noFill/>
            <a:miter lim="800000"/>
            <a:headEnd/>
            <a:tailEnd/>
          </a:ln>
        </p:spPr>
        <p:txBody>
          <a:bodyPr>
            <a:spAutoFit/>
          </a:bodyPr>
          <a:lstStyle/>
          <a:p>
            <a:pPr eaLnBrk="0" hangingPunct="0">
              <a:lnSpc>
                <a:spcPts val="2800"/>
              </a:lnSpc>
              <a:defRPr/>
            </a:pPr>
            <a:r>
              <a:rPr lang="en-US" sz="2800" b="1" dirty="0" smtClean="0">
                <a:solidFill>
                  <a:schemeClr val="tx1">
                    <a:lumMod val="75000"/>
                    <a:lumOff val="25000"/>
                  </a:schemeClr>
                </a:solidFill>
                <a:latin typeface="Garamond" pitchFamily="18" charset="0"/>
              </a:rPr>
              <a:t>Most important criterions of</a:t>
            </a:r>
            <a:r>
              <a:rPr lang="hu-HU" sz="2800" b="1" dirty="0" smtClean="0">
                <a:solidFill>
                  <a:schemeClr val="tx1">
                    <a:lumMod val="75000"/>
                    <a:lumOff val="25000"/>
                  </a:schemeClr>
                </a:solidFill>
                <a:latin typeface="Garamond" pitchFamily="18" charset="0"/>
              </a:rPr>
              <a:t> </a:t>
            </a:r>
            <a:r>
              <a:rPr lang="hu-HU" sz="2800" b="1" dirty="0" err="1" smtClean="0">
                <a:solidFill>
                  <a:schemeClr val="tx1">
                    <a:lumMod val="75000"/>
                    <a:lumOff val="25000"/>
                  </a:schemeClr>
                </a:solidFill>
                <a:latin typeface="Garamond" pitchFamily="18" charset="0"/>
              </a:rPr>
              <a:t>economical</a:t>
            </a:r>
            <a:endParaRPr lang="hu-HU" sz="2800" b="1" dirty="0" smtClean="0">
              <a:solidFill>
                <a:schemeClr val="tx1">
                  <a:lumMod val="75000"/>
                  <a:lumOff val="25000"/>
                </a:schemeClr>
              </a:solidFill>
              <a:latin typeface="Garamond" pitchFamily="18" charset="0"/>
            </a:endParaRPr>
          </a:p>
          <a:p>
            <a:pPr eaLnBrk="0" hangingPunct="0">
              <a:lnSpc>
                <a:spcPts val="2800"/>
              </a:lnSpc>
              <a:defRPr/>
            </a:pPr>
            <a:r>
              <a:rPr lang="hu-HU" sz="2800" b="1" dirty="0" err="1" smtClean="0">
                <a:solidFill>
                  <a:schemeClr val="tx1">
                    <a:lumMod val="75000"/>
                    <a:lumOff val="25000"/>
                  </a:schemeClr>
                </a:solidFill>
                <a:latin typeface="Garamond" pitchFamily="18" charset="0"/>
              </a:rPr>
              <a:t>Geothermal</a:t>
            </a:r>
            <a:r>
              <a:rPr lang="hu-HU" sz="2800" b="1" dirty="0" smtClean="0">
                <a:solidFill>
                  <a:schemeClr val="tx1">
                    <a:lumMod val="75000"/>
                    <a:lumOff val="25000"/>
                  </a:schemeClr>
                </a:solidFill>
                <a:latin typeface="Garamond" pitchFamily="18" charset="0"/>
              </a:rPr>
              <a:t> project</a:t>
            </a:r>
            <a:endParaRPr lang="en-US" sz="2800" b="1" dirty="0">
              <a:solidFill>
                <a:schemeClr val="tx1">
                  <a:lumMod val="75000"/>
                  <a:lumOff val="25000"/>
                </a:schemeClr>
              </a:solidFill>
              <a:latin typeface="Garamond" pitchFamily="18" charset="0"/>
            </a:endParaRPr>
          </a:p>
        </p:txBody>
      </p:sp>
      <p:pic>
        <p:nvPicPr>
          <p:cNvPr id="10"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2" name="Szövegdoboz 1"/>
          <p:cNvSpPr txBox="1"/>
          <p:nvPr/>
        </p:nvSpPr>
        <p:spPr>
          <a:xfrm>
            <a:off x="1547664" y="1988840"/>
            <a:ext cx="6259342" cy="1938992"/>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000" dirty="0" smtClean="0"/>
              <a:t>Good geothermal conditions (heat and aquifer)</a:t>
            </a:r>
            <a:endParaRPr lang="hu-HU" sz="2000" dirty="0" smtClean="0"/>
          </a:p>
          <a:p>
            <a:pPr marL="285750" indent="-285750">
              <a:lnSpc>
                <a:spcPct val="150000"/>
              </a:lnSpc>
              <a:buFont typeface="Arial" panose="020B0604020202020204" pitchFamily="34" charset="0"/>
              <a:buChar char="•"/>
            </a:pPr>
            <a:r>
              <a:rPr lang="en-US" sz="2000" dirty="0" err="1" smtClean="0"/>
              <a:t>Ap</a:t>
            </a:r>
            <a:r>
              <a:rPr lang="hu-HU" sz="2000" dirty="0" smtClean="0"/>
              <a:t>p</a:t>
            </a:r>
            <a:r>
              <a:rPr lang="en-US" sz="2000" dirty="0" err="1" smtClean="0"/>
              <a:t>ropri</a:t>
            </a:r>
            <a:r>
              <a:rPr lang="hu-HU" sz="2000" dirty="0" err="1" smtClean="0"/>
              <a:t>ate</a:t>
            </a:r>
            <a:r>
              <a:rPr lang="en-US" sz="2000" dirty="0" smtClean="0"/>
              <a:t> heat market</a:t>
            </a:r>
            <a:r>
              <a:rPr lang="hu-HU" sz="2000" dirty="0" smtClean="0"/>
              <a:t> (</a:t>
            </a:r>
            <a:r>
              <a:rPr lang="hu-HU" sz="2000" dirty="0" err="1" smtClean="0"/>
              <a:t>sortable</a:t>
            </a:r>
            <a:r>
              <a:rPr lang="hu-HU" sz="2000" dirty="0" smtClean="0"/>
              <a:t> </a:t>
            </a:r>
            <a:r>
              <a:rPr lang="hu-HU" sz="2000" dirty="0" err="1" smtClean="0"/>
              <a:t>into</a:t>
            </a:r>
            <a:r>
              <a:rPr lang="hu-HU" sz="2000" dirty="0" smtClean="0"/>
              <a:t> </a:t>
            </a:r>
            <a:r>
              <a:rPr lang="hu-HU" sz="2000" dirty="0" err="1" smtClean="0"/>
              <a:t>cascade</a:t>
            </a:r>
            <a:r>
              <a:rPr lang="hu-HU" sz="2000" dirty="0" smtClean="0"/>
              <a:t> </a:t>
            </a:r>
            <a:r>
              <a:rPr lang="hu-HU" sz="2000" dirty="0" err="1" smtClean="0"/>
              <a:t>system</a:t>
            </a:r>
            <a:r>
              <a:rPr lang="hu-HU" sz="2000" dirty="0" smtClean="0"/>
              <a:t>)</a:t>
            </a:r>
          </a:p>
          <a:p>
            <a:pPr marL="285750" indent="-285750">
              <a:lnSpc>
                <a:spcPct val="150000"/>
              </a:lnSpc>
              <a:buFont typeface="Arial" panose="020B0604020202020204" pitchFamily="34" charset="0"/>
              <a:buChar char="•"/>
            </a:pPr>
            <a:r>
              <a:rPr lang="hu-HU" sz="2000" dirty="0" err="1" smtClean="0"/>
              <a:t>Predictable</a:t>
            </a:r>
            <a:r>
              <a:rPr lang="hu-HU" sz="2000" dirty="0" smtClean="0"/>
              <a:t> </a:t>
            </a:r>
            <a:r>
              <a:rPr lang="hu-HU" sz="2000" dirty="0" err="1" smtClean="0"/>
              <a:t>economical</a:t>
            </a:r>
            <a:r>
              <a:rPr lang="hu-HU" sz="2000" dirty="0" smtClean="0"/>
              <a:t> </a:t>
            </a:r>
            <a:r>
              <a:rPr lang="hu-HU" sz="2000" dirty="0" err="1" smtClean="0"/>
              <a:t>climate</a:t>
            </a:r>
            <a:endParaRPr lang="hu-HU" sz="2000" dirty="0" smtClean="0"/>
          </a:p>
          <a:p>
            <a:pPr marL="285750" indent="-285750">
              <a:lnSpc>
                <a:spcPct val="150000"/>
              </a:lnSpc>
              <a:buFont typeface="Arial" panose="020B0604020202020204" pitchFamily="34" charset="0"/>
              <a:buChar char="•"/>
            </a:pPr>
            <a:r>
              <a:rPr lang="hu-HU" sz="2000" dirty="0" err="1" smtClean="0"/>
              <a:t>Stable</a:t>
            </a:r>
            <a:r>
              <a:rPr lang="hu-HU" sz="2000" dirty="0" smtClean="0"/>
              <a:t> </a:t>
            </a:r>
            <a:r>
              <a:rPr lang="hu-HU" sz="2000" dirty="0" err="1" smtClean="0"/>
              <a:t>legislation</a:t>
            </a:r>
            <a:endParaRPr lang="en-US" sz="2000" dirty="0" smtClean="0"/>
          </a:p>
        </p:txBody>
      </p:sp>
      <p:sp>
        <p:nvSpPr>
          <p:cNvPr id="3" name="Szövegdoboz 2"/>
          <p:cNvSpPr txBox="1"/>
          <p:nvPr/>
        </p:nvSpPr>
        <p:spPr>
          <a:xfrm>
            <a:off x="2847611" y="4653136"/>
            <a:ext cx="3630546" cy="523220"/>
          </a:xfrm>
          <a:prstGeom prst="rect">
            <a:avLst/>
          </a:prstGeom>
          <a:noFill/>
        </p:spPr>
        <p:txBody>
          <a:bodyPr wrap="none" rtlCol="0">
            <a:spAutoFit/>
          </a:bodyPr>
          <a:lstStyle/>
          <a:p>
            <a:r>
              <a:rPr lang="hu-HU" sz="2800" b="1" dirty="0" smtClean="0">
                <a:solidFill>
                  <a:srgbClr val="FF0000"/>
                </a:solidFill>
              </a:rPr>
              <a:t>Money, </a:t>
            </a:r>
            <a:r>
              <a:rPr lang="hu-HU" sz="2800" b="1" dirty="0" err="1" smtClean="0">
                <a:solidFill>
                  <a:srgbClr val="FF0000"/>
                </a:solidFill>
              </a:rPr>
              <a:t>Money</a:t>
            </a:r>
            <a:r>
              <a:rPr lang="hu-HU" sz="2800" b="1" dirty="0" smtClean="0">
                <a:solidFill>
                  <a:srgbClr val="FF0000"/>
                </a:solidFill>
              </a:rPr>
              <a:t>, </a:t>
            </a:r>
            <a:r>
              <a:rPr lang="hu-HU" sz="2800" b="1" dirty="0" err="1" smtClean="0">
                <a:solidFill>
                  <a:srgbClr val="FF0000"/>
                </a:solidFill>
              </a:rPr>
              <a:t>Money</a:t>
            </a:r>
            <a:endParaRPr lang="en-US" sz="2800" b="1" dirty="0">
              <a:solidFill>
                <a:srgbClr val="FF0000"/>
              </a:solidFill>
            </a:endParaRPr>
          </a:p>
        </p:txBody>
      </p:sp>
    </p:spTree>
    <p:extLst>
      <p:ext uri="{BB962C8B-B14F-4D97-AF65-F5344CB8AC3E}">
        <p14:creationId xmlns:p14="http://schemas.microsoft.com/office/powerpoint/2010/main" val="84622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1042988" y="115888"/>
            <a:ext cx="6445250" cy="431800"/>
          </a:xfrm>
          <a:prstGeom prst="rect">
            <a:avLst/>
          </a:prstGeom>
          <a:noFill/>
          <a:ln w="9525">
            <a:noFill/>
            <a:miter lim="800000"/>
            <a:headEnd/>
            <a:tailEnd/>
          </a:ln>
        </p:spPr>
        <p:txBody>
          <a:bodyPr anchor="ctr"/>
          <a:lstStyle/>
          <a:p>
            <a:pPr eaLnBrk="0" hangingPunct="0">
              <a:tabLst>
                <a:tab pos="4757738" algn="l"/>
                <a:tab pos="7178675" algn="l"/>
              </a:tabLst>
              <a:defRPr/>
            </a:pPr>
            <a:r>
              <a:rPr lang="hu-HU" sz="2800" b="1" dirty="0" err="1">
                <a:solidFill>
                  <a:schemeClr val="tx1">
                    <a:lumMod val="75000"/>
                    <a:lumOff val="25000"/>
                  </a:schemeClr>
                </a:solidFill>
                <a:latin typeface="Garamond" pitchFamily="18" charset="0"/>
              </a:rPr>
              <a:t>Conclusions</a:t>
            </a:r>
            <a:endParaRPr lang="en-US" sz="2800" b="1" dirty="0">
              <a:solidFill>
                <a:schemeClr val="tx1">
                  <a:lumMod val="75000"/>
                  <a:lumOff val="25000"/>
                </a:schemeClr>
              </a:solidFill>
              <a:latin typeface="Garamond" pitchFamily="18" charset="0"/>
            </a:endParaRPr>
          </a:p>
        </p:txBody>
      </p:sp>
      <p:pic>
        <p:nvPicPr>
          <p:cNvPr id="6"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15875">
            <a:solidFill>
              <a:schemeClr val="bg2">
                <a:lumMod val="90000"/>
              </a:schemeClr>
            </a:solidFill>
            <a:miter lim="800000"/>
            <a:headEnd/>
            <a:tailEnd/>
          </a:ln>
        </p:spPr>
      </p:pic>
      <p:sp>
        <p:nvSpPr>
          <p:cNvPr id="132100" name="Text Box 3"/>
          <p:cNvSpPr txBox="1">
            <a:spLocks noChangeArrowheads="1"/>
          </p:cNvSpPr>
          <p:nvPr/>
        </p:nvSpPr>
        <p:spPr bwMode="auto">
          <a:xfrm>
            <a:off x="1258888" y="1484313"/>
            <a:ext cx="7705600" cy="3456855"/>
          </a:xfrm>
          <a:prstGeom prst="rect">
            <a:avLst/>
          </a:prstGeom>
          <a:noFill/>
          <a:ln w="9525">
            <a:noFill/>
            <a:miter lim="800000"/>
            <a:headEnd/>
            <a:tailEnd/>
          </a:ln>
        </p:spPr>
        <p:txBody>
          <a:bodyPr/>
          <a:lstStyle/>
          <a:p>
            <a:pPr marL="271463" indent="-271463" eaLnBrk="0" hangingPunct="0">
              <a:spcAft>
                <a:spcPct val="50000"/>
              </a:spcAft>
              <a:buFont typeface="Calibri" pitchFamily="34" charset="0"/>
              <a:buChar char="−"/>
            </a:pPr>
            <a:r>
              <a:rPr lang="en-US" sz="2000" dirty="0" smtClean="0"/>
              <a:t>80%  decrease in gas consumption at the connected buildings</a:t>
            </a:r>
          </a:p>
          <a:p>
            <a:pPr marL="271463" indent="-271463" eaLnBrk="0" hangingPunct="0">
              <a:spcAft>
                <a:spcPct val="50000"/>
              </a:spcAft>
              <a:buFont typeface="Calibri" pitchFamily="34" charset="0"/>
              <a:buChar char="−"/>
            </a:pPr>
            <a:r>
              <a:rPr lang="en-US" sz="2000" dirty="0" smtClean="0"/>
              <a:t>Running costs 70% less than gas systems</a:t>
            </a:r>
          </a:p>
          <a:p>
            <a:pPr marL="271463" indent="-271463" eaLnBrk="0" hangingPunct="0">
              <a:spcAft>
                <a:spcPct val="50000"/>
              </a:spcAft>
              <a:buFont typeface="Calibri" pitchFamily="34" charset="0"/>
              <a:buChar char="−"/>
            </a:pPr>
            <a:r>
              <a:rPr lang="en-US" sz="2000" dirty="0" smtClean="0"/>
              <a:t>The geothermal system serves as a demo site for higher education</a:t>
            </a:r>
          </a:p>
          <a:p>
            <a:pPr marL="271463" indent="-271463" eaLnBrk="0" hangingPunct="0">
              <a:spcAft>
                <a:spcPct val="50000"/>
              </a:spcAft>
              <a:buFont typeface="Calibri" pitchFamily="34" charset="0"/>
              <a:buChar char="−"/>
            </a:pPr>
            <a:r>
              <a:rPr lang="en-US" sz="2000" dirty="0" smtClean="0"/>
              <a:t>Fits in the Green University idea</a:t>
            </a:r>
          </a:p>
          <a:p>
            <a:pPr marL="271463" indent="-271463" eaLnBrk="0" hangingPunct="0">
              <a:spcAft>
                <a:spcPct val="50000"/>
              </a:spcAft>
              <a:buFont typeface="Calibri" pitchFamily="34" charset="0"/>
              <a:buChar char="−"/>
            </a:pPr>
            <a:r>
              <a:rPr lang="en-US" sz="2000" dirty="0" smtClean="0"/>
              <a:t>Good example for the cooperation of the University and the City</a:t>
            </a:r>
          </a:p>
          <a:p>
            <a:pPr marL="271463" indent="-271463" eaLnBrk="0" hangingPunct="0">
              <a:spcAft>
                <a:spcPct val="50000"/>
              </a:spcAft>
              <a:buFont typeface="Calibri" pitchFamily="34" charset="0"/>
              <a:buChar char="−"/>
            </a:pPr>
            <a:r>
              <a:rPr lang="en-US" sz="2000" dirty="0" smtClean="0"/>
              <a:t>Sustainable system designed by researchers from the university staff</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Kép 6" descr="hofluxus_hun.jpg"/>
          <p:cNvPicPr>
            <a:picLocks noChangeAspect="1"/>
          </p:cNvPicPr>
          <p:nvPr/>
        </p:nvPicPr>
        <p:blipFill>
          <a:blip r:embed="rId3" cstate="print"/>
          <a:srcRect/>
          <a:stretch>
            <a:fillRect/>
          </a:stretch>
        </p:blipFill>
        <p:spPr bwMode="auto">
          <a:xfrm>
            <a:off x="1619672" y="980728"/>
            <a:ext cx="6553200" cy="5716588"/>
          </a:xfrm>
          <a:prstGeom prst="rect">
            <a:avLst/>
          </a:prstGeom>
          <a:noFill/>
          <a:ln w="28575">
            <a:solidFill>
              <a:schemeClr val="bg2">
                <a:lumMod val="90000"/>
              </a:schemeClr>
            </a:solidFill>
            <a:miter lim="800000"/>
            <a:headEnd/>
            <a:tailEnd/>
          </a:ln>
        </p:spPr>
      </p:pic>
      <p:sp>
        <p:nvSpPr>
          <p:cNvPr id="95235" name="Téglalap 7"/>
          <p:cNvSpPr>
            <a:spLocks noChangeArrowheads="1"/>
          </p:cNvSpPr>
          <p:nvPr/>
        </p:nvSpPr>
        <p:spPr bwMode="auto">
          <a:xfrm>
            <a:off x="3203848" y="1916832"/>
            <a:ext cx="539750" cy="469900"/>
          </a:xfrm>
          <a:prstGeom prst="rect">
            <a:avLst/>
          </a:prstGeom>
          <a:noFill/>
          <a:ln w="25400" algn="ctr">
            <a:solidFill>
              <a:schemeClr val="tx1"/>
            </a:solidFill>
            <a:miter lim="800000"/>
            <a:headEnd/>
            <a:tailEnd/>
          </a:ln>
        </p:spPr>
        <p:txBody>
          <a:bodyPr wrap="none"/>
          <a:lstStyle/>
          <a:p>
            <a:pPr algn="ctr" eaLnBrk="0" hangingPunct="0"/>
            <a:endParaRPr lang="hu-HU"/>
          </a:p>
        </p:txBody>
      </p:sp>
      <p:sp>
        <p:nvSpPr>
          <p:cNvPr id="95236" name="Téglalap 8"/>
          <p:cNvSpPr>
            <a:spLocks noChangeArrowheads="1"/>
          </p:cNvSpPr>
          <p:nvPr/>
        </p:nvSpPr>
        <p:spPr bwMode="auto">
          <a:xfrm>
            <a:off x="4211638" y="1052513"/>
            <a:ext cx="1852612" cy="246062"/>
          </a:xfrm>
          <a:prstGeom prst="rect">
            <a:avLst/>
          </a:prstGeom>
          <a:noFill/>
          <a:ln w="9525">
            <a:noFill/>
            <a:miter lim="800000"/>
            <a:headEnd/>
            <a:tailEnd/>
          </a:ln>
        </p:spPr>
        <p:txBody>
          <a:bodyPr wrap="none">
            <a:spAutoFit/>
          </a:bodyPr>
          <a:lstStyle/>
          <a:p>
            <a:pPr algn="ctr" eaLnBrk="0" hangingPunct="0"/>
            <a:r>
              <a:rPr lang="en-US" sz="1000">
                <a:latin typeface="Arial" pitchFamily="34" charset="0"/>
              </a:rPr>
              <a:t>(based on Sanner,</a:t>
            </a:r>
            <a:r>
              <a:rPr lang="hu-HU" sz="1000">
                <a:latin typeface="Arial" pitchFamily="34" charset="0"/>
              </a:rPr>
              <a:t> B.,</a:t>
            </a:r>
            <a:r>
              <a:rPr lang="en-US" sz="1000">
                <a:latin typeface="Arial" pitchFamily="34" charset="0"/>
              </a:rPr>
              <a:t> 2008)</a:t>
            </a:r>
            <a:endParaRPr lang="hu-HU" sz="1000">
              <a:latin typeface="Arial" pitchFamily="34" charset="0"/>
            </a:endParaRPr>
          </a:p>
        </p:txBody>
      </p:sp>
      <p:sp>
        <p:nvSpPr>
          <p:cNvPr id="95237" name="Téglalap 9"/>
          <p:cNvSpPr>
            <a:spLocks noChangeArrowheads="1"/>
          </p:cNvSpPr>
          <p:nvPr/>
        </p:nvSpPr>
        <p:spPr bwMode="auto">
          <a:xfrm>
            <a:off x="5795963" y="1989138"/>
            <a:ext cx="1979612" cy="246062"/>
          </a:xfrm>
          <a:prstGeom prst="rect">
            <a:avLst/>
          </a:prstGeom>
          <a:noFill/>
          <a:ln w="9525">
            <a:noFill/>
            <a:miter lim="800000"/>
            <a:headEnd/>
            <a:tailEnd/>
          </a:ln>
        </p:spPr>
        <p:txBody>
          <a:bodyPr wrap="none">
            <a:spAutoFit/>
          </a:bodyPr>
          <a:lstStyle/>
          <a:p>
            <a:pPr algn="ctr" eaLnBrk="0" hangingPunct="0"/>
            <a:r>
              <a:rPr lang="en-US" sz="1000">
                <a:latin typeface="Arial" pitchFamily="34" charset="0"/>
              </a:rPr>
              <a:t>(Dövényi, P., Horváth, F., 1988)</a:t>
            </a:r>
            <a:endParaRPr lang="hu-HU" sz="1000">
              <a:latin typeface="Arial" pitchFamily="34" charset="0"/>
            </a:endParaRPr>
          </a:p>
        </p:txBody>
      </p:sp>
      <p:pic>
        <p:nvPicPr>
          <p:cNvPr id="95238" name="Picture 2"/>
          <p:cNvPicPr>
            <a:picLocks noChangeAspect="1" noChangeArrowheads="1"/>
          </p:cNvPicPr>
          <p:nvPr/>
        </p:nvPicPr>
        <p:blipFill>
          <a:blip r:embed="rId4" cstate="print"/>
          <a:srcRect/>
          <a:stretch>
            <a:fillRect/>
          </a:stretch>
        </p:blipFill>
        <p:spPr bwMode="auto">
          <a:xfrm>
            <a:off x="7180263" y="903288"/>
            <a:ext cx="533400" cy="531812"/>
          </a:xfrm>
          <a:prstGeom prst="rect">
            <a:avLst/>
          </a:prstGeom>
          <a:noFill/>
          <a:ln w="9525">
            <a:noFill/>
            <a:miter lim="800000"/>
            <a:headEnd/>
            <a:tailEnd/>
          </a:ln>
        </p:spPr>
      </p:pic>
      <p:pic>
        <p:nvPicPr>
          <p:cNvPr id="10" name="Picture 8"/>
          <p:cNvPicPr>
            <a:picLocks noChangeAspect="1" noChangeArrowheads="1"/>
          </p:cNvPicPr>
          <p:nvPr/>
        </p:nvPicPr>
        <p:blipFill>
          <a:blip r:embed="rId5" cstate="print"/>
          <a:srcRect/>
          <a:stretch>
            <a:fillRect/>
          </a:stretch>
        </p:blipFill>
        <p:spPr bwMode="auto">
          <a:xfrm>
            <a:off x="107950" y="5949950"/>
            <a:ext cx="768350" cy="768350"/>
          </a:xfrm>
          <a:prstGeom prst="rect">
            <a:avLst/>
          </a:prstGeom>
          <a:noFill/>
          <a:ln w="22225">
            <a:solidFill>
              <a:schemeClr val="bg2">
                <a:lumMod val="90000"/>
              </a:schemeClr>
            </a:solidFill>
            <a:miter lim="800000"/>
            <a:headEnd/>
            <a:tailEnd/>
          </a:ln>
        </p:spPr>
      </p:pic>
      <p:sp>
        <p:nvSpPr>
          <p:cNvPr id="11" name="Ellipszis 10"/>
          <p:cNvSpPr/>
          <p:nvPr/>
        </p:nvSpPr>
        <p:spPr>
          <a:xfrm>
            <a:off x="4725800" y="5164966"/>
            <a:ext cx="72008" cy="72008"/>
          </a:xfrm>
          <a:prstGeom prst="ellipse">
            <a:avLst/>
          </a:prstGeom>
          <a:solidFill>
            <a:schemeClr val="accent2"/>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p:cNvSpPr txBox="1"/>
          <p:nvPr/>
        </p:nvSpPr>
        <p:spPr>
          <a:xfrm>
            <a:off x="4427984" y="4923971"/>
            <a:ext cx="624145" cy="276999"/>
          </a:xfrm>
          <a:prstGeom prst="rect">
            <a:avLst/>
          </a:prstGeom>
          <a:noFill/>
        </p:spPr>
        <p:txBody>
          <a:bodyPr wrap="none" rtlCol="0">
            <a:spAutoFit/>
          </a:bodyPr>
          <a:lstStyle/>
          <a:p>
            <a:r>
              <a:rPr lang="hu-HU" sz="1200" b="1" dirty="0" smtClean="0">
                <a:solidFill>
                  <a:srgbClr val="FF0000"/>
                </a:solidFill>
              </a:rPr>
              <a:t>Szeged</a:t>
            </a:r>
            <a:endParaRPr lang="hu-HU" sz="1200" b="1" dirty="0">
              <a:solidFill>
                <a:srgbClr val="FF0000"/>
              </a:solidFill>
            </a:endParaRPr>
          </a:p>
        </p:txBody>
      </p:sp>
      <p:sp>
        <p:nvSpPr>
          <p:cNvPr id="12" name="Rectangle 3"/>
          <p:cNvSpPr>
            <a:spLocks noChangeArrowheads="1"/>
          </p:cNvSpPr>
          <p:nvPr/>
        </p:nvSpPr>
        <p:spPr bwMode="auto">
          <a:xfrm>
            <a:off x="1187624" y="188640"/>
            <a:ext cx="6156175" cy="523220"/>
          </a:xfrm>
          <a:prstGeom prst="rect">
            <a:avLst/>
          </a:prstGeom>
          <a:noFill/>
          <a:ln w="9525">
            <a:noFill/>
            <a:miter lim="800000"/>
            <a:headEnd/>
            <a:tailEnd/>
          </a:ln>
        </p:spPr>
        <p:txBody>
          <a:bodyPr wrap="square">
            <a:spAutoFit/>
          </a:bodyPr>
          <a:lstStyle/>
          <a:p>
            <a:pPr algn="l">
              <a:spcBef>
                <a:spcPct val="5000"/>
              </a:spcBef>
            </a:pPr>
            <a:r>
              <a:rPr lang="hu-HU" sz="2800" b="1" dirty="0" err="1" smtClean="0">
                <a:latin typeface="Garamond" pitchFamily="18" charset="0"/>
              </a:rPr>
              <a:t>Heat</a:t>
            </a:r>
            <a:r>
              <a:rPr lang="hu-HU" sz="2800" b="1" dirty="0" smtClean="0">
                <a:latin typeface="Garamond" pitchFamily="18" charset="0"/>
              </a:rPr>
              <a:t> flow map (</a:t>
            </a:r>
            <a:r>
              <a:rPr lang="hu-HU" sz="2800" b="1" dirty="0" err="1" smtClean="0">
                <a:latin typeface="Garamond" pitchFamily="18" charset="0"/>
              </a:rPr>
              <a:t>mW</a:t>
            </a:r>
            <a:r>
              <a:rPr lang="hu-HU" sz="2800" b="1" dirty="0" smtClean="0">
                <a:latin typeface="Garamond" pitchFamily="18" charset="0"/>
              </a:rPr>
              <a:t>/m</a:t>
            </a:r>
            <a:r>
              <a:rPr lang="hu-HU" sz="2800" b="1" baseline="30000" dirty="0" smtClean="0">
                <a:latin typeface="Garamond" pitchFamily="18" charset="0"/>
              </a:rPr>
              <a:t>2</a:t>
            </a:r>
            <a:r>
              <a:rPr lang="hu-HU" sz="2800" b="1" dirty="0" smtClean="0">
                <a:latin typeface="Garamond" pitchFamily="18" charset="0"/>
              </a:rPr>
              <a:t>)</a:t>
            </a:r>
            <a:endParaRPr lang="en-GB" sz="2800" b="1" dirty="0">
              <a:latin typeface="Garamond" pitchFamily="18" charset="0"/>
            </a:endParaRPr>
          </a:p>
        </p:txBody>
      </p:sp>
      <p:sp>
        <p:nvSpPr>
          <p:cNvPr id="14" name="Szövegdoboz 13"/>
          <p:cNvSpPr txBox="1"/>
          <p:nvPr/>
        </p:nvSpPr>
        <p:spPr>
          <a:xfrm>
            <a:off x="4211638" y="5396007"/>
            <a:ext cx="745269" cy="276999"/>
          </a:xfrm>
          <a:prstGeom prst="rect">
            <a:avLst/>
          </a:prstGeom>
          <a:noFill/>
        </p:spPr>
        <p:txBody>
          <a:bodyPr wrap="none" rtlCol="0">
            <a:spAutoFit/>
          </a:bodyPr>
          <a:lstStyle/>
          <a:p>
            <a:r>
              <a:rPr lang="hu-HU" sz="1200" b="1" dirty="0" err="1" smtClean="0">
                <a:solidFill>
                  <a:srgbClr val="FF0000"/>
                </a:solidFill>
              </a:rPr>
              <a:t>Novi</a:t>
            </a:r>
            <a:r>
              <a:rPr lang="hu-HU" sz="1200" b="1" dirty="0" smtClean="0">
                <a:solidFill>
                  <a:srgbClr val="FF0000"/>
                </a:solidFill>
              </a:rPr>
              <a:t> </a:t>
            </a:r>
            <a:r>
              <a:rPr lang="hu-HU" sz="1200" b="1" dirty="0" err="1" smtClean="0">
                <a:solidFill>
                  <a:srgbClr val="FF0000"/>
                </a:solidFill>
              </a:rPr>
              <a:t>Sad</a:t>
            </a:r>
            <a:endParaRPr lang="hu-HU" sz="1200" b="1" dirty="0">
              <a:solidFill>
                <a:srgbClr val="FF0000"/>
              </a:solidFill>
            </a:endParaRPr>
          </a:p>
        </p:txBody>
      </p:sp>
      <p:sp>
        <p:nvSpPr>
          <p:cNvPr id="15" name="Ellipszis 14"/>
          <p:cNvSpPr/>
          <p:nvPr/>
        </p:nvSpPr>
        <p:spPr>
          <a:xfrm>
            <a:off x="4653792" y="5637002"/>
            <a:ext cx="72008" cy="72008"/>
          </a:xfrm>
          <a:prstGeom prst="ellipse">
            <a:avLst/>
          </a:prstGeom>
          <a:solidFill>
            <a:schemeClr val="accent2"/>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187624" y="188640"/>
            <a:ext cx="6156175" cy="523220"/>
          </a:xfrm>
          <a:prstGeom prst="rect">
            <a:avLst/>
          </a:prstGeom>
          <a:noFill/>
          <a:ln w="9525">
            <a:noFill/>
            <a:miter lim="800000"/>
            <a:headEnd/>
            <a:tailEnd/>
          </a:ln>
        </p:spPr>
        <p:txBody>
          <a:bodyPr wrap="square">
            <a:spAutoFit/>
          </a:bodyPr>
          <a:lstStyle/>
          <a:p>
            <a:pPr algn="l">
              <a:spcBef>
                <a:spcPct val="5000"/>
              </a:spcBef>
            </a:pPr>
            <a:r>
              <a:rPr lang="en-US" sz="2800" b="1" dirty="0" smtClean="0">
                <a:latin typeface="Garamond" pitchFamily="18" charset="0"/>
              </a:rPr>
              <a:t>Temperature at 5000 m depth (</a:t>
            </a:r>
            <a:r>
              <a:rPr lang="en-US" sz="2800" b="1" baseline="30000" dirty="0" err="1" smtClean="0">
                <a:latin typeface="Garamond" pitchFamily="18" charset="0"/>
              </a:rPr>
              <a:t>o</a:t>
            </a:r>
            <a:r>
              <a:rPr lang="en-US" sz="2800" b="1" dirty="0" err="1" smtClean="0">
                <a:latin typeface="Garamond" pitchFamily="18" charset="0"/>
              </a:rPr>
              <a:t>C</a:t>
            </a:r>
            <a:r>
              <a:rPr lang="en-US" sz="2800" b="1" dirty="0" smtClean="0">
                <a:latin typeface="Garamond" pitchFamily="18" charset="0"/>
              </a:rPr>
              <a:t>)</a:t>
            </a:r>
            <a:endParaRPr lang="en-US" sz="2800" b="1" dirty="0">
              <a:latin typeface="Garamond" pitchFamily="18" charset="0"/>
            </a:endParaRP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484784"/>
            <a:ext cx="7668344" cy="4813215"/>
          </a:xfrm>
          <a:prstGeom prst="rect">
            <a:avLst/>
          </a:prstGeom>
        </p:spPr>
      </p:pic>
      <p:pic>
        <p:nvPicPr>
          <p:cNvPr id="4" name="Picture 11"/>
          <p:cNvPicPr>
            <a:picLocks noChangeAspect="1" noChangeArrowheads="1"/>
          </p:cNvPicPr>
          <p:nvPr/>
        </p:nvPicPr>
        <p:blipFill>
          <a:blip r:embed="rId4" cstate="print"/>
          <a:srcRect/>
          <a:stretch>
            <a:fillRect/>
          </a:stretch>
        </p:blipFill>
        <p:spPr bwMode="auto">
          <a:xfrm>
            <a:off x="107504" y="5915649"/>
            <a:ext cx="796925" cy="798512"/>
          </a:xfrm>
          <a:prstGeom prst="rect">
            <a:avLst/>
          </a:prstGeom>
          <a:noFill/>
          <a:ln w="12700">
            <a:solidFill>
              <a:schemeClr val="bg2">
                <a:lumMod val="75000"/>
              </a:schemeClr>
            </a:solidFill>
            <a:miter lim="800000"/>
            <a:headEnd/>
            <a:tailEnd/>
          </a:ln>
        </p:spPr>
      </p:pic>
    </p:spTree>
    <p:extLst>
      <p:ext uri="{BB962C8B-B14F-4D97-AF65-F5344CB8AC3E}">
        <p14:creationId xmlns:p14="http://schemas.microsoft.com/office/powerpoint/2010/main" val="232096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554596" y="1166812"/>
            <a:ext cx="6926263" cy="5173663"/>
          </a:xfrm>
          <a:prstGeom prst="rect">
            <a:avLst/>
          </a:prstGeom>
          <a:solidFill>
            <a:srgbClr val="002060"/>
          </a:solidFill>
          <a:ln w="9525">
            <a:solidFill>
              <a:schemeClr val="folHlink"/>
            </a:solidFill>
            <a:miter lim="800000"/>
            <a:headEnd/>
            <a:tailEnd/>
          </a:ln>
          <a:effectLst/>
        </p:spPr>
        <p:txBody>
          <a:bodyPr wrap="none" anchor="ctr"/>
          <a:lstStyle/>
          <a:p>
            <a:endParaRPr lang="hu-HU"/>
          </a:p>
        </p:txBody>
      </p:sp>
      <p:sp>
        <p:nvSpPr>
          <p:cNvPr id="158723" name="Rectangle 3"/>
          <p:cNvSpPr>
            <a:spLocks noChangeArrowheads="1"/>
          </p:cNvSpPr>
          <p:nvPr/>
        </p:nvSpPr>
        <p:spPr bwMode="auto">
          <a:xfrm>
            <a:off x="1067801" y="153585"/>
            <a:ext cx="5461495"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sz="2800" b="1" dirty="0" smtClean="0">
                <a:latin typeface="Garamond" panose="02020404030301010803" pitchFamily="18" charset="0"/>
              </a:rPr>
              <a:t>Topographic map of the basement</a:t>
            </a:r>
            <a:endParaRPr lang="en-US" altLang="hu-HU" sz="2800" b="1" dirty="0">
              <a:latin typeface="Garamond" panose="02020404030301010803" pitchFamily="18" charset="0"/>
            </a:endParaRPr>
          </a:p>
        </p:txBody>
      </p:sp>
      <p:pic>
        <p:nvPicPr>
          <p:cNvPr id="158727" name="Picture 7" descr="aljz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96" y="836712"/>
            <a:ext cx="9034462" cy="6189662"/>
          </a:xfrm>
          <a:prstGeom prst="rect">
            <a:avLst/>
          </a:prstGeom>
          <a:noFill/>
          <a:extLst>
            <a:ext uri="{909E8E84-426E-40DD-AFC4-6F175D3DCCD1}">
              <a14:hiddenFill xmlns:a14="http://schemas.microsoft.com/office/drawing/2010/main">
                <a:solidFill>
                  <a:srgbClr val="FFFFFF"/>
                </a:solidFill>
              </a14:hiddenFill>
            </a:ext>
          </a:extLst>
        </p:spPr>
      </p:pic>
      <p:sp>
        <p:nvSpPr>
          <p:cNvPr id="158728" name="Text Box 8"/>
          <p:cNvSpPr txBox="1">
            <a:spLocks noChangeArrowheads="1"/>
          </p:cNvSpPr>
          <p:nvPr/>
        </p:nvSpPr>
        <p:spPr bwMode="auto">
          <a:xfrm>
            <a:off x="2562225" y="6111875"/>
            <a:ext cx="4146550"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hu-HU" altLang="hu-HU"/>
          </a:p>
        </p:txBody>
      </p:sp>
      <p:pic>
        <p:nvPicPr>
          <p:cNvPr id="7" name="Picture 11"/>
          <p:cNvPicPr>
            <a:picLocks noChangeAspect="1" noChangeArrowheads="1"/>
          </p:cNvPicPr>
          <p:nvPr/>
        </p:nvPicPr>
        <p:blipFill>
          <a:blip r:embed="rId4" cstate="print"/>
          <a:srcRect/>
          <a:stretch>
            <a:fillRect/>
          </a:stretch>
        </p:blipFill>
        <p:spPr bwMode="auto">
          <a:xfrm>
            <a:off x="107504" y="5915649"/>
            <a:ext cx="796925" cy="798512"/>
          </a:xfrm>
          <a:prstGeom prst="rect">
            <a:avLst/>
          </a:prstGeom>
          <a:noFill/>
          <a:ln w="12700">
            <a:solidFill>
              <a:schemeClr val="bg2">
                <a:lumMod val="75000"/>
              </a:schemeClr>
            </a:solidFill>
            <a:miter lim="800000"/>
            <a:headEnd/>
            <a:tailEnd/>
          </a:ln>
        </p:spPr>
      </p:pic>
    </p:spTree>
    <p:extLst>
      <p:ext uri="{BB962C8B-B14F-4D97-AF65-F5344CB8AC3E}">
        <p14:creationId xmlns:p14="http://schemas.microsoft.com/office/powerpoint/2010/main" val="320028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ChangeArrowheads="1"/>
          </p:cNvSpPr>
          <p:nvPr/>
        </p:nvSpPr>
        <p:spPr bwMode="auto">
          <a:xfrm>
            <a:off x="1115616" y="188640"/>
            <a:ext cx="7632848" cy="46243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2800"/>
              </a:lnSpc>
            </a:pPr>
            <a:r>
              <a:rPr lang="en-US" altLang="hu-HU" sz="2800" b="1" dirty="0" smtClean="0">
                <a:latin typeface="Garamond" panose="02020404030301010803" pitchFamily="18" charset="0"/>
              </a:rPr>
              <a:t>Thickness of the Upper-Pannonian strata</a:t>
            </a:r>
            <a:endParaRPr lang="en-US" altLang="hu-HU" sz="2800" b="1" dirty="0">
              <a:latin typeface="Garamond" panose="02020404030301010803" pitchFamily="18" charset="0"/>
            </a:endParaRP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556792"/>
            <a:ext cx="7776864" cy="4821981"/>
          </a:xfrm>
          <a:prstGeom prst="rect">
            <a:avLst/>
          </a:prstGeom>
        </p:spPr>
      </p:pic>
      <p:pic>
        <p:nvPicPr>
          <p:cNvPr id="5" name="Picture 11"/>
          <p:cNvPicPr>
            <a:picLocks noChangeAspect="1" noChangeArrowheads="1"/>
          </p:cNvPicPr>
          <p:nvPr/>
        </p:nvPicPr>
        <p:blipFill>
          <a:blip r:embed="rId4" cstate="print"/>
          <a:srcRect/>
          <a:stretch>
            <a:fillRect/>
          </a:stretch>
        </p:blipFill>
        <p:spPr bwMode="auto">
          <a:xfrm>
            <a:off x="107504" y="5915649"/>
            <a:ext cx="796925" cy="798512"/>
          </a:xfrm>
          <a:prstGeom prst="rect">
            <a:avLst/>
          </a:prstGeom>
          <a:noFill/>
          <a:ln w="12700">
            <a:solidFill>
              <a:schemeClr val="bg2">
                <a:lumMod val="75000"/>
              </a:schemeClr>
            </a:solidFill>
            <a:miter lim="800000"/>
            <a:headEnd/>
            <a:tailEnd/>
          </a:ln>
        </p:spPr>
      </p:pic>
    </p:spTree>
    <p:extLst>
      <p:ext uri="{BB962C8B-B14F-4D97-AF65-F5344CB8AC3E}">
        <p14:creationId xmlns:p14="http://schemas.microsoft.com/office/powerpoint/2010/main" val="1161234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1055688" y="1124744"/>
            <a:ext cx="8014595" cy="4823546"/>
          </a:xfrm>
          <a:prstGeom prst="rect">
            <a:avLst/>
          </a:prstGeom>
        </p:spPr>
      </p:pic>
      <p:sp>
        <p:nvSpPr>
          <p:cNvPr id="5" name="Rectangle 2"/>
          <p:cNvSpPr>
            <a:spLocks noGrp="1" noChangeArrowheads="1"/>
          </p:cNvSpPr>
          <p:nvPr>
            <p:ph type="title"/>
          </p:nvPr>
        </p:nvSpPr>
        <p:spPr>
          <a:xfrm>
            <a:off x="1055688" y="251619"/>
            <a:ext cx="7920880" cy="527050"/>
          </a:xfrm>
        </p:spPr>
        <p:txBody>
          <a:bodyPr/>
          <a:lstStyle/>
          <a:p>
            <a:pPr>
              <a:lnSpc>
                <a:spcPts val="2800"/>
              </a:lnSpc>
            </a:pPr>
            <a:r>
              <a:rPr lang="en-US" altLang="hu-HU" sz="2800" b="1" dirty="0" smtClean="0">
                <a:solidFill>
                  <a:schemeClr val="tx1"/>
                </a:solidFill>
                <a:latin typeface="Garamond" panose="02020404030301010803" pitchFamily="18" charset="0"/>
              </a:rPr>
              <a:t>Mesozoic </a:t>
            </a:r>
            <a:r>
              <a:rPr lang="en-US" altLang="hu-HU" sz="2800" b="1" dirty="0" err="1" smtClean="0">
                <a:solidFill>
                  <a:schemeClr val="tx1"/>
                </a:solidFill>
                <a:latin typeface="Garamond" panose="02020404030301010803" pitchFamily="18" charset="0"/>
              </a:rPr>
              <a:t>karstic</a:t>
            </a:r>
            <a:r>
              <a:rPr lang="en-US" altLang="hu-HU" sz="2800" b="1" dirty="0" smtClean="0">
                <a:solidFill>
                  <a:schemeClr val="tx1"/>
                </a:solidFill>
                <a:latin typeface="Garamond" panose="02020404030301010803" pitchFamily="18" charset="0"/>
              </a:rPr>
              <a:t> aquifers</a:t>
            </a:r>
            <a:r>
              <a:rPr lang="hu-HU" altLang="hu-HU" sz="2800" b="1" dirty="0" smtClean="0">
                <a:solidFill>
                  <a:schemeClr val="tx1"/>
                </a:solidFill>
                <a:latin typeface="Garamond" panose="02020404030301010803" pitchFamily="18" charset="0"/>
              </a:rPr>
              <a:t> </a:t>
            </a:r>
            <a:r>
              <a:rPr lang="en-US" altLang="hu-HU" sz="2800" b="1" dirty="0" smtClean="0">
                <a:solidFill>
                  <a:schemeClr val="tx1"/>
                </a:solidFill>
                <a:latin typeface="Garamond" panose="02020404030301010803" pitchFamily="18" charset="0"/>
              </a:rPr>
              <a:t>with wells</a:t>
            </a:r>
            <a:endParaRPr lang="en-US" altLang="hu-HU" sz="2800" b="1" dirty="0">
              <a:solidFill>
                <a:schemeClr val="tx1"/>
              </a:solidFill>
              <a:latin typeface="Garamond" panose="02020404030301010803" pitchFamily="18" charset="0"/>
            </a:endParaRPr>
          </a:p>
        </p:txBody>
      </p:sp>
      <p:sp>
        <p:nvSpPr>
          <p:cNvPr id="6" name="Szövegdoboz 5"/>
          <p:cNvSpPr txBox="1"/>
          <p:nvPr/>
        </p:nvSpPr>
        <p:spPr>
          <a:xfrm>
            <a:off x="2045048" y="5970986"/>
            <a:ext cx="7128792" cy="369332"/>
          </a:xfrm>
          <a:prstGeom prst="rect">
            <a:avLst/>
          </a:prstGeom>
          <a:noFill/>
        </p:spPr>
        <p:txBody>
          <a:bodyPr wrap="square" rtlCol="0">
            <a:spAutoFit/>
          </a:bodyPr>
          <a:lstStyle/>
          <a:p>
            <a:r>
              <a:rPr lang="hu-HU" dirty="0">
                <a:latin typeface="Arial" panose="020B0604020202020204" pitchFamily="34" charset="0"/>
                <a:cs typeface="Arial" panose="020B0604020202020204" pitchFamily="34" charset="0"/>
              </a:rPr>
              <a:t>1</a:t>
            </a:r>
            <a:r>
              <a:rPr lang="hu-HU" dirty="0" smtClean="0">
                <a:latin typeface="Arial" panose="020B0604020202020204" pitchFamily="34" charset="0"/>
                <a:cs typeface="Arial" panose="020B0604020202020204" pitchFamily="34" charset="0"/>
              </a:rPr>
              <a:t>: </a:t>
            </a:r>
            <a:r>
              <a:rPr lang="en-US" dirty="0"/>
              <a:t>reservoirs below the </a:t>
            </a:r>
            <a:r>
              <a:rPr lang="en-US" dirty="0" smtClean="0"/>
              <a:t>surface</a:t>
            </a:r>
            <a:r>
              <a:rPr lang="hu-HU" dirty="0" smtClean="0">
                <a:latin typeface="Arial" panose="020B0604020202020204" pitchFamily="34" charset="0"/>
                <a:cs typeface="Arial" panose="020B0604020202020204" pitchFamily="34" charset="0"/>
              </a:rPr>
              <a:t>; 2: </a:t>
            </a:r>
            <a:r>
              <a:rPr lang="en-US" dirty="0"/>
              <a:t>their recharge areas </a:t>
            </a:r>
            <a:endParaRPr lang="hu-HU" dirty="0">
              <a:latin typeface="Arial" panose="020B0604020202020204" pitchFamily="34" charset="0"/>
              <a:cs typeface="Arial" panose="020B0604020202020204" pitchFamily="34" charset="0"/>
            </a:endParaRPr>
          </a:p>
        </p:txBody>
      </p:sp>
      <p:sp>
        <p:nvSpPr>
          <p:cNvPr id="3" name="Szövegdoboz 2"/>
          <p:cNvSpPr txBox="1"/>
          <p:nvPr/>
        </p:nvSpPr>
        <p:spPr>
          <a:xfrm>
            <a:off x="6453235" y="6348992"/>
            <a:ext cx="2137124" cy="338554"/>
          </a:xfrm>
          <a:prstGeom prst="rect">
            <a:avLst/>
          </a:prstGeom>
          <a:noFill/>
        </p:spPr>
        <p:txBody>
          <a:bodyPr wrap="none" rtlCol="0">
            <a:spAutoFit/>
          </a:bodyPr>
          <a:lstStyle/>
          <a:p>
            <a:r>
              <a:rPr lang="hu-HU" altLang="hu-HU" sz="1600" i="1" dirty="0">
                <a:latin typeface="Arial" panose="020B0604020202020204" pitchFamily="34" charset="0"/>
                <a:cs typeface="Arial" panose="020B0604020202020204" pitchFamily="34" charset="0"/>
              </a:rPr>
              <a:t>(Horváth et </a:t>
            </a:r>
            <a:r>
              <a:rPr lang="hu-HU" altLang="hu-HU" sz="1600" i="1" dirty="0" err="1">
                <a:latin typeface="Arial" panose="020B0604020202020204" pitchFamily="34" charset="0"/>
                <a:cs typeface="Arial" panose="020B0604020202020204" pitchFamily="34" charset="0"/>
              </a:rPr>
              <a:t>al</a:t>
            </a:r>
            <a:r>
              <a:rPr lang="hu-HU" altLang="hu-HU" sz="1600" i="1" dirty="0">
                <a:latin typeface="Arial" panose="020B0604020202020204" pitchFamily="34" charset="0"/>
                <a:cs typeface="Arial" panose="020B0604020202020204" pitchFamily="34" charset="0"/>
              </a:rPr>
              <a:t>. 2014)</a:t>
            </a:r>
            <a:endParaRPr lang="hu-HU" sz="1600" i="1" dirty="0">
              <a:latin typeface="Arial" panose="020B0604020202020204" pitchFamily="34" charset="0"/>
              <a:cs typeface="Arial" panose="020B0604020202020204" pitchFamily="34" charset="0"/>
            </a:endParaRPr>
          </a:p>
        </p:txBody>
      </p:sp>
      <p:pic>
        <p:nvPicPr>
          <p:cNvPr id="8" name="Picture 11"/>
          <p:cNvPicPr>
            <a:picLocks noChangeAspect="1" noChangeArrowheads="1"/>
          </p:cNvPicPr>
          <p:nvPr/>
        </p:nvPicPr>
        <p:blipFill>
          <a:blip r:embed="rId4" cstate="print"/>
          <a:srcRect/>
          <a:stretch>
            <a:fillRect/>
          </a:stretch>
        </p:blipFill>
        <p:spPr bwMode="auto">
          <a:xfrm>
            <a:off x="107504" y="5915649"/>
            <a:ext cx="796925" cy="798512"/>
          </a:xfrm>
          <a:prstGeom prst="rect">
            <a:avLst/>
          </a:prstGeom>
          <a:noFill/>
          <a:ln w="12700">
            <a:solidFill>
              <a:schemeClr val="bg2">
                <a:lumMod val="75000"/>
              </a:schemeClr>
            </a:solidFill>
            <a:miter lim="800000"/>
            <a:headEnd/>
            <a:tailEnd/>
          </a:ln>
        </p:spPr>
      </p:pic>
    </p:spTree>
    <p:extLst>
      <p:ext uri="{BB962C8B-B14F-4D97-AF65-F5344CB8AC3E}">
        <p14:creationId xmlns:p14="http://schemas.microsoft.com/office/powerpoint/2010/main" val="868839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2"/>
          <p:cNvSpPr txBox="1">
            <a:spLocks noChangeArrowheads="1"/>
          </p:cNvSpPr>
          <p:nvPr/>
        </p:nvSpPr>
        <p:spPr bwMode="auto">
          <a:xfrm>
            <a:off x="1042988" y="188913"/>
            <a:ext cx="7200900" cy="522287"/>
          </a:xfrm>
          <a:prstGeom prst="rect">
            <a:avLst/>
          </a:prstGeom>
          <a:noFill/>
          <a:ln w="9525">
            <a:noFill/>
            <a:miter lim="800000"/>
            <a:headEnd/>
            <a:tailEnd/>
          </a:ln>
        </p:spPr>
        <p:txBody>
          <a:bodyPr>
            <a:spAutoFit/>
          </a:bodyPr>
          <a:lstStyle/>
          <a:p>
            <a:pPr>
              <a:spcBef>
                <a:spcPct val="50000"/>
              </a:spcBef>
            </a:pPr>
            <a:r>
              <a:rPr lang="en-US" sz="2800" b="1" dirty="0" smtClean="0">
                <a:latin typeface="Garamond" pitchFamily="18" charset="0"/>
                <a:cs typeface="Aharoni" pitchFamily="2" charset="-79"/>
              </a:rPr>
              <a:t>The licensing system</a:t>
            </a:r>
            <a:endParaRPr lang="en-US" sz="2800" b="1" dirty="0">
              <a:latin typeface="Garamond" pitchFamily="18" charset="0"/>
              <a:cs typeface="Aharoni" pitchFamily="2" charset="-79"/>
            </a:endParaRPr>
          </a:p>
        </p:txBody>
      </p:sp>
      <p:pic>
        <p:nvPicPr>
          <p:cNvPr id="5" name="Picture 8"/>
          <p:cNvPicPr>
            <a:picLocks noChangeAspect="1" noChangeArrowheads="1"/>
          </p:cNvPicPr>
          <p:nvPr/>
        </p:nvPicPr>
        <p:blipFill>
          <a:blip r:embed="rId3" cstate="print"/>
          <a:srcRect/>
          <a:stretch>
            <a:fillRect/>
          </a:stretch>
        </p:blipFill>
        <p:spPr bwMode="auto">
          <a:xfrm>
            <a:off x="107950" y="5949950"/>
            <a:ext cx="768350" cy="768350"/>
          </a:xfrm>
          <a:prstGeom prst="rect">
            <a:avLst/>
          </a:prstGeom>
          <a:noFill/>
          <a:ln w="15875">
            <a:solidFill>
              <a:schemeClr val="bg2">
                <a:lumMod val="90000"/>
              </a:schemeClr>
            </a:solidFill>
            <a:miter lim="800000"/>
            <a:headEnd/>
            <a:tailEnd/>
          </a:ln>
        </p:spPr>
      </p:pic>
      <p:sp>
        <p:nvSpPr>
          <p:cNvPr id="28" name="Téglalap 6"/>
          <p:cNvSpPr>
            <a:spLocks noChangeArrowheads="1"/>
          </p:cNvSpPr>
          <p:nvPr/>
        </p:nvSpPr>
        <p:spPr bwMode="auto">
          <a:xfrm>
            <a:off x="1395710" y="841479"/>
            <a:ext cx="7439025" cy="5849937"/>
          </a:xfrm>
          <a:prstGeom prst="rect">
            <a:avLst/>
          </a:prstGeom>
          <a:solidFill>
            <a:schemeClr val="bg1"/>
          </a:solidFill>
          <a:ln w="19050" algn="ctr">
            <a:solidFill>
              <a:schemeClr val="tx1"/>
            </a:solidFill>
            <a:miter lim="800000"/>
            <a:headEnd/>
            <a:tailEnd/>
          </a:ln>
        </p:spPr>
        <p:txBody>
          <a:bodyPr wrap="none"/>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endParaRPr lang="hu-HU" altLang="hu-HU"/>
          </a:p>
        </p:txBody>
      </p:sp>
      <p:pic>
        <p:nvPicPr>
          <p:cNvPr id="2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728766"/>
            <a:ext cx="5789612"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églalap 7"/>
          <p:cNvSpPr>
            <a:spLocks noChangeArrowheads="1"/>
          </p:cNvSpPr>
          <p:nvPr/>
        </p:nvSpPr>
        <p:spPr bwMode="auto">
          <a:xfrm>
            <a:off x="6697166" y="852820"/>
            <a:ext cx="346075" cy="58320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endParaRPr lang="hu-HU" altLang="hu-HU"/>
          </a:p>
        </p:txBody>
      </p:sp>
      <p:cxnSp>
        <p:nvCxnSpPr>
          <p:cNvPr id="31" name="Egyenes összekötő 11"/>
          <p:cNvCxnSpPr>
            <a:cxnSpLocks noChangeShapeType="1"/>
          </p:cNvCxnSpPr>
          <p:nvPr/>
        </p:nvCxnSpPr>
        <p:spPr bwMode="auto">
          <a:xfrm>
            <a:off x="2346623" y="5040416"/>
            <a:ext cx="6115050" cy="17463"/>
          </a:xfrm>
          <a:prstGeom prst="line">
            <a:avLst/>
          </a:prstGeom>
          <a:noFill/>
          <a:ln w="31750" algn="ctr">
            <a:solidFill>
              <a:schemeClr val="tx1"/>
            </a:solidFill>
            <a:prstDash val="sysDash"/>
            <a:miter lim="800000"/>
            <a:headEnd/>
            <a:tailEnd/>
          </a:ln>
          <a:extLst>
            <a:ext uri="{909E8E84-426E-40DD-AFC4-6F175D3DCCD1}">
              <a14:hiddenFill xmlns:a14="http://schemas.microsoft.com/office/drawing/2010/main">
                <a:noFill/>
              </a14:hiddenFill>
            </a:ext>
          </a:extLst>
        </p:spPr>
      </p:cxnSp>
      <p:sp>
        <p:nvSpPr>
          <p:cNvPr id="32" name="Szövegdoboz 12"/>
          <p:cNvSpPr txBox="1">
            <a:spLocks noChangeArrowheads="1"/>
          </p:cNvSpPr>
          <p:nvPr/>
        </p:nvSpPr>
        <p:spPr bwMode="auto">
          <a:xfrm>
            <a:off x="5748635" y="4872141"/>
            <a:ext cx="7127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r>
              <a:rPr lang="hu-HU" altLang="hu-HU" sz="1800" b="1">
                <a:solidFill>
                  <a:schemeClr val="tx1"/>
                </a:solidFill>
              </a:rPr>
              <a:t>2500 m</a:t>
            </a:r>
          </a:p>
        </p:txBody>
      </p:sp>
      <p:sp>
        <p:nvSpPr>
          <p:cNvPr id="33" name="Szövegdoboz 13"/>
          <p:cNvSpPr txBox="1">
            <a:spLocks noChangeArrowheads="1"/>
          </p:cNvSpPr>
          <p:nvPr/>
        </p:nvSpPr>
        <p:spPr bwMode="auto">
          <a:xfrm>
            <a:off x="6405860" y="5218216"/>
            <a:ext cx="1793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r>
              <a:rPr lang="en-GB" altLang="hu-HU" sz="1800" b="1" dirty="0">
                <a:solidFill>
                  <a:schemeClr val="tx1"/>
                </a:solidFill>
              </a:rPr>
              <a:t>Concession zone</a:t>
            </a:r>
          </a:p>
          <a:p>
            <a:pPr algn="ctr"/>
            <a:r>
              <a:rPr lang="en-GB" altLang="hu-HU" sz="1800" b="1" dirty="0">
                <a:solidFill>
                  <a:schemeClr val="tx1"/>
                </a:solidFill>
              </a:rPr>
              <a:t>(mining </a:t>
            </a:r>
            <a:r>
              <a:rPr lang="en-GB" altLang="hu-HU" sz="1800" b="1" dirty="0" smtClean="0">
                <a:solidFill>
                  <a:schemeClr val="tx1"/>
                </a:solidFill>
              </a:rPr>
              <a:t>l</a:t>
            </a:r>
            <a:r>
              <a:rPr lang="hu-HU" altLang="hu-HU" sz="1800" b="1" dirty="0" smtClean="0">
                <a:solidFill>
                  <a:schemeClr val="tx1"/>
                </a:solidFill>
              </a:rPr>
              <a:t>a</a:t>
            </a:r>
            <a:r>
              <a:rPr lang="en-GB" altLang="hu-HU" sz="1800" b="1" dirty="0" smtClean="0">
                <a:solidFill>
                  <a:schemeClr val="tx1"/>
                </a:solidFill>
              </a:rPr>
              <a:t>w</a:t>
            </a:r>
            <a:r>
              <a:rPr lang="en-GB" altLang="hu-HU" sz="1800" b="1" dirty="0">
                <a:solidFill>
                  <a:schemeClr val="tx1"/>
                </a:solidFill>
              </a:rPr>
              <a:t>)</a:t>
            </a:r>
          </a:p>
        </p:txBody>
      </p:sp>
      <p:sp>
        <p:nvSpPr>
          <p:cNvPr id="34" name="Szövegdoboz 14"/>
          <p:cNvSpPr txBox="1">
            <a:spLocks noChangeArrowheads="1"/>
          </p:cNvSpPr>
          <p:nvPr/>
        </p:nvSpPr>
        <p:spPr bwMode="auto">
          <a:xfrm>
            <a:off x="6288385" y="4216504"/>
            <a:ext cx="2068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0000"/>
                </a:solidFill>
                <a:latin typeface="Times New Roman" panose="02020603050405020304" pitchFamily="18" charset="0"/>
                <a:cs typeface="Arial" panose="020B0604020202020204" pitchFamily="34" charset="0"/>
              </a:defRPr>
            </a:lvl1pPr>
            <a:lvl2pPr marL="742950" indent="-285750" eaLnBrk="0" hangingPunct="0">
              <a:defRPr sz="2400">
                <a:solidFill>
                  <a:srgbClr val="FF0000"/>
                </a:solidFill>
                <a:latin typeface="Times New Roman" panose="02020603050405020304" pitchFamily="18" charset="0"/>
                <a:cs typeface="Arial" panose="020B0604020202020204" pitchFamily="34" charset="0"/>
              </a:defRPr>
            </a:lvl2pPr>
            <a:lvl3pPr marL="1143000" indent="-228600" eaLnBrk="0" hangingPunct="0">
              <a:defRPr sz="2400">
                <a:solidFill>
                  <a:srgbClr val="FF0000"/>
                </a:solidFill>
                <a:latin typeface="Times New Roman" panose="02020603050405020304" pitchFamily="18" charset="0"/>
                <a:cs typeface="Arial" panose="020B0604020202020204" pitchFamily="34" charset="0"/>
              </a:defRPr>
            </a:lvl3pPr>
            <a:lvl4pPr marL="1600200" indent="-228600" eaLnBrk="0" hangingPunct="0">
              <a:defRPr sz="2400">
                <a:solidFill>
                  <a:srgbClr val="FF0000"/>
                </a:solidFill>
                <a:latin typeface="Times New Roman" panose="02020603050405020304" pitchFamily="18" charset="0"/>
                <a:cs typeface="Arial" panose="020B0604020202020204" pitchFamily="34" charset="0"/>
              </a:defRPr>
            </a:lvl4pPr>
            <a:lvl5pPr marL="2057400" indent="-228600" eaLnBrk="0" hangingPunct="0">
              <a:defRPr sz="2400">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rgbClr val="FF0000"/>
                </a:solidFill>
                <a:latin typeface="Times New Roman" panose="02020603050405020304" pitchFamily="18" charset="0"/>
                <a:cs typeface="Arial" panose="020B0604020202020204" pitchFamily="34" charset="0"/>
              </a:defRPr>
            </a:lvl9pPr>
          </a:lstStyle>
          <a:p>
            <a:pPr algn="ctr"/>
            <a:r>
              <a:rPr lang="hu-HU" altLang="hu-HU" sz="1800" b="1" dirty="0">
                <a:solidFill>
                  <a:schemeClr val="tx1"/>
                </a:solidFill>
              </a:rPr>
              <a:t>No c</a:t>
            </a:r>
            <a:r>
              <a:rPr lang="en-GB" altLang="hu-HU" sz="1800" b="1" dirty="0" err="1">
                <a:solidFill>
                  <a:schemeClr val="tx1"/>
                </a:solidFill>
              </a:rPr>
              <a:t>oncession</a:t>
            </a:r>
            <a:r>
              <a:rPr lang="en-GB" altLang="hu-HU" sz="1800" b="1" dirty="0">
                <a:solidFill>
                  <a:schemeClr val="tx1"/>
                </a:solidFill>
              </a:rPr>
              <a:t> zone</a:t>
            </a:r>
          </a:p>
          <a:p>
            <a:pPr algn="ctr"/>
            <a:r>
              <a:rPr lang="en-GB" altLang="hu-HU" sz="1800" b="1" dirty="0">
                <a:solidFill>
                  <a:schemeClr val="tx1"/>
                </a:solidFill>
              </a:rPr>
              <a:t>(</a:t>
            </a:r>
            <a:r>
              <a:rPr lang="hu-HU" altLang="hu-HU" sz="1800" b="1" dirty="0" err="1">
                <a:solidFill>
                  <a:schemeClr val="tx1"/>
                </a:solidFill>
              </a:rPr>
              <a:t>water</a:t>
            </a:r>
            <a:r>
              <a:rPr lang="en-GB" altLang="hu-HU" sz="1800" b="1" dirty="0">
                <a:solidFill>
                  <a:schemeClr val="tx1"/>
                </a:solidFill>
              </a:rPr>
              <a:t> </a:t>
            </a:r>
            <a:r>
              <a:rPr lang="en-GB" altLang="hu-HU" sz="1800" b="1" dirty="0" smtClean="0">
                <a:solidFill>
                  <a:schemeClr val="tx1"/>
                </a:solidFill>
              </a:rPr>
              <a:t>l</a:t>
            </a:r>
            <a:r>
              <a:rPr lang="hu-HU" altLang="hu-HU" sz="1800" b="1" dirty="0" smtClean="0">
                <a:solidFill>
                  <a:schemeClr val="tx1"/>
                </a:solidFill>
              </a:rPr>
              <a:t>a</a:t>
            </a:r>
            <a:r>
              <a:rPr lang="en-GB" altLang="hu-HU" sz="1800" b="1" dirty="0" smtClean="0">
                <a:solidFill>
                  <a:schemeClr val="tx1"/>
                </a:solidFill>
              </a:rPr>
              <a:t>w</a:t>
            </a:r>
            <a:r>
              <a:rPr lang="en-GB" altLang="hu-HU" sz="1800" b="1" dirty="0">
                <a:solidFill>
                  <a:schemeClr val="tx1"/>
                </a:solidFill>
              </a:rPr>
              <a:t>)</a:t>
            </a:r>
          </a:p>
        </p:txBody>
      </p:sp>
    </p:spTree>
    <p:extLst>
      <p:ext uri="{BB962C8B-B14F-4D97-AF65-F5344CB8AC3E}">
        <p14:creationId xmlns:p14="http://schemas.microsoft.com/office/powerpoint/2010/main" val="6858391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apforduló">
  <a:themeElements>
    <a:clrScheme name="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apforduló">
  <a:themeElements>
    <a:clrScheme name="1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1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apforduló">
  <a:themeElements>
    <a:clrScheme name="2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2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apforduló">
  <a:themeElements>
    <a:clrScheme name="3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3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apforduló">
  <a:themeElements>
    <a:clrScheme name="4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4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Napforduló">
  <a:themeElements>
    <a:clrScheme name="5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5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Napforduló">
  <a:themeElements>
    <a:clrScheme name="6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6_Napforduló">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Napforduló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7419</TotalTime>
  <Words>1547</Words>
  <Application>Microsoft Office PowerPoint</Application>
  <PresentationFormat>On-screen Show (4:3)</PresentationFormat>
  <Paragraphs>217</Paragraphs>
  <Slides>32</Slides>
  <Notes>27</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32</vt:i4>
      </vt:variant>
    </vt:vector>
  </HeadingPairs>
  <TitlesOfParts>
    <vt:vector size="40" baseType="lpstr">
      <vt:lpstr>Napforduló</vt:lpstr>
      <vt:lpstr>1_Napforduló</vt:lpstr>
      <vt:lpstr>2_Napforduló</vt:lpstr>
      <vt:lpstr>3_Napforduló</vt:lpstr>
      <vt:lpstr>4_Napforduló</vt:lpstr>
      <vt:lpstr>5_Napforduló</vt:lpstr>
      <vt:lpstr>6_Napforduló</vt:lpstr>
      <vt:lpstr>Plot</vt:lpstr>
      <vt:lpstr>District Heating system by GTE in Szeged, Southern Great  Plain Region, Hungary   </vt:lpstr>
      <vt:lpstr>Outline</vt:lpstr>
      <vt:lpstr>PowerPoint Presentation</vt:lpstr>
      <vt:lpstr>PowerPoint Presentation</vt:lpstr>
      <vt:lpstr>PowerPoint Presentation</vt:lpstr>
      <vt:lpstr>PowerPoint Presentation</vt:lpstr>
      <vt:lpstr>PowerPoint Presentation</vt:lpstr>
      <vt:lpstr>Mesozoic karstic aquifers with wells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Parameters of the downtown geothermal circle</vt:lpstr>
      <vt:lpstr>PowerPoint Presentation</vt:lpstr>
      <vt:lpstr>PowerPoint Presentation</vt:lpstr>
      <vt:lpstr>Parameters of the New-Szeged geothermal circle</vt:lpstr>
      <vt:lpstr>PowerPoint Presentation</vt:lpstr>
      <vt:lpstr>PowerPoint Presentation</vt:lpstr>
      <vt:lpstr>PowerPoint Presentation</vt:lpstr>
      <vt:lpstr>PowerPoint Presentation</vt:lpstr>
      <vt:lpstr>PowerPoint Presentation</vt:lpstr>
      <vt:lpstr>PowerPoint Presentation</vt:lpstr>
    </vt:vector>
  </TitlesOfParts>
  <Company>HMIT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vízföldtani viszonyok hatása a geotermikus hatásidom kiterjedésére</dc:title>
  <dc:creator>Szántó Judit</dc:creator>
  <cp:lastModifiedBy>Administrator</cp:lastModifiedBy>
  <cp:revision>431</cp:revision>
  <dcterms:created xsi:type="dcterms:W3CDTF">2010-05-18T09:19:56Z</dcterms:created>
  <dcterms:modified xsi:type="dcterms:W3CDTF">2015-05-22T09:58:41Z</dcterms:modified>
</cp:coreProperties>
</file>