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4" r:id="rId2"/>
    <p:sldId id="559" r:id="rId3"/>
    <p:sldId id="318" r:id="rId4"/>
    <p:sldId id="261" r:id="rId5"/>
    <p:sldId id="381" r:id="rId6"/>
    <p:sldId id="564" r:id="rId7"/>
    <p:sldId id="280" r:id="rId8"/>
    <p:sldId id="577" r:id="rId9"/>
    <p:sldId id="547" r:id="rId10"/>
    <p:sldId id="548" r:id="rId11"/>
    <p:sldId id="593" r:id="rId12"/>
    <p:sldId id="585" r:id="rId13"/>
    <p:sldId id="603" r:id="rId14"/>
    <p:sldId id="606" r:id="rId15"/>
    <p:sldId id="605" r:id="rId16"/>
    <p:sldId id="607" r:id="rId17"/>
    <p:sldId id="582" r:id="rId18"/>
    <p:sldId id="592" r:id="rId19"/>
    <p:sldId id="583" r:id="rId20"/>
    <p:sldId id="595" r:id="rId21"/>
    <p:sldId id="608" r:id="rId22"/>
    <p:sldId id="610" r:id="rId23"/>
    <p:sldId id="609" r:id="rId24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00"/>
    <a:srgbClr val="0000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1" autoAdjust="0"/>
    <p:restoredTop sz="94660"/>
  </p:normalViewPr>
  <p:slideViewPr>
    <p:cSldViewPr>
      <p:cViewPr>
        <p:scale>
          <a:sx n="94" d="100"/>
          <a:sy n="94" d="100"/>
        </p:scale>
        <p:origin x="-88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70BBAEF-5068-494E-AA89-7F10A33C15EE}" type="datetimeFigureOut">
              <a:rPr lang="tr-TR"/>
              <a:pPr>
                <a:defRPr/>
              </a:pPr>
              <a:t>20.5.2015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0F1225-2497-45B2-9635-6D82926B970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02219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4 w 1722"/>
                <a:gd name="T1" fmla="*/ 57 h 66"/>
                <a:gd name="T2" fmla="*/ 1704 w 1722"/>
                <a:gd name="T3" fmla="*/ 51 h 66"/>
                <a:gd name="T4" fmla="*/ 0 w 1722"/>
                <a:gd name="T5" fmla="*/ 0 h 66"/>
                <a:gd name="T6" fmla="*/ 0 w 1722"/>
                <a:gd name="T7" fmla="*/ 39 h 66"/>
                <a:gd name="T8" fmla="*/ 1704 w 1722"/>
                <a:gd name="T9" fmla="*/ 57 h 66"/>
                <a:gd name="T10" fmla="*/ 1704 w 1722"/>
                <a:gd name="T11" fmla="*/ 57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6 w 975"/>
                <a:gd name="T1" fmla="*/ 48 h 101"/>
                <a:gd name="T2" fmla="*/ 966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6 w 975"/>
                <a:gd name="T9" fmla="*/ 48 h 101"/>
                <a:gd name="T10" fmla="*/ 966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3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3 w 2141"/>
                <a:gd name="T7" fmla="*/ 0 h 198"/>
                <a:gd name="T8" fmla="*/ 2123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5 w 2517"/>
                <a:gd name="T1" fmla="*/ 276 h 276"/>
                <a:gd name="T2" fmla="*/ 2490 w 2517"/>
                <a:gd name="T3" fmla="*/ 204 h 276"/>
                <a:gd name="T4" fmla="*/ 2233 w 2517"/>
                <a:gd name="T5" fmla="*/ 0 h 276"/>
                <a:gd name="T6" fmla="*/ 0 w 2517"/>
                <a:gd name="T7" fmla="*/ 276 h 276"/>
                <a:gd name="T8" fmla="*/ 2155 w 2517"/>
                <a:gd name="T9" fmla="*/ 276 h 276"/>
                <a:gd name="T10" fmla="*/ 2155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0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0 w 729"/>
                <a:gd name="T7" fmla="*/ 240 h 240"/>
                <a:gd name="T8" fmla="*/ 720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0 w 729"/>
                <a:gd name="T1" fmla="*/ 318 h 318"/>
                <a:gd name="T2" fmla="*/ 720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0 w 729"/>
                <a:gd name="T9" fmla="*/ 318 h 318"/>
                <a:gd name="T10" fmla="*/ 720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3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>
                  <a:latin typeface="Arial" charset="0"/>
                </a:endParaRPr>
              </a:p>
            </p:txBody>
          </p:sp>
        </p:grpSp>
      </p:grpSp>
      <p:sp>
        <p:nvSpPr>
          <p:cNvPr id="20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Click to edit Master title style</a:t>
            </a:r>
          </a:p>
        </p:txBody>
      </p:sp>
      <p:sp>
        <p:nvSpPr>
          <p:cNvPr id="20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tr-TR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033F2-A539-4A21-A5A8-5B46DAD7715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446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F12C8-6A09-4947-87D4-42651010D8C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0930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4CBAB-F231-42B1-A50A-7D1F74E22BE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08266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7F3FE-9832-4032-9364-51268093B0D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6037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B5F28-370E-4764-A219-60A02B12669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9602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4D089-D3A8-4096-A113-827EF5BF678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4078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D8023-7C26-40AA-803A-D5EC566897A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1618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E825B-6F88-41C1-940D-B4410EEFDB4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0163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BAFBF-34A2-4BCD-BB15-A2638E61B40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8696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14DCA-2360-4D60-9215-7475474CCC7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8700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8B098-A7CF-40BE-B917-7C47A1F39A7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2529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1995D-1689-4C76-88C2-4EA38F7E3D6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0690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0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4 w 1722"/>
                <a:gd name="T1" fmla="*/ 57 h 66"/>
                <a:gd name="T2" fmla="*/ 1704 w 1722"/>
                <a:gd name="T3" fmla="*/ 51 h 66"/>
                <a:gd name="T4" fmla="*/ 0 w 1722"/>
                <a:gd name="T5" fmla="*/ 0 h 66"/>
                <a:gd name="T6" fmla="*/ 0 w 1722"/>
                <a:gd name="T7" fmla="*/ 39 h 66"/>
                <a:gd name="T8" fmla="*/ 1704 w 1722"/>
                <a:gd name="T9" fmla="*/ 57 h 66"/>
                <a:gd name="T10" fmla="*/ 1704 w 1722"/>
                <a:gd name="T11" fmla="*/ 57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6 w 975"/>
                <a:gd name="T1" fmla="*/ 48 h 101"/>
                <a:gd name="T2" fmla="*/ 966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6 w 975"/>
                <a:gd name="T9" fmla="*/ 48 h 101"/>
                <a:gd name="T10" fmla="*/ 966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3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3 w 2141"/>
                <a:gd name="T7" fmla="*/ 0 h 198"/>
                <a:gd name="T8" fmla="*/ 2123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5 w 2517"/>
                <a:gd name="T1" fmla="*/ 276 h 276"/>
                <a:gd name="T2" fmla="*/ 2490 w 2517"/>
                <a:gd name="T3" fmla="*/ 204 h 276"/>
                <a:gd name="T4" fmla="*/ 2233 w 2517"/>
                <a:gd name="T5" fmla="*/ 0 h 276"/>
                <a:gd name="T6" fmla="*/ 0 w 2517"/>
                <a:gd name="T7" fmla="*/ 276 h 276"/>
                <a:gd name="T8" fmla="*/ 2155 w 2517"/>
                <a:gd name="T9" fmla="*/ 276 h 276"/>
                <a:gd name="T10" fmla="*/ 2155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0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0 w 729"/>
                <a:gd name="T7" fmla="*/ 240 h 240"/>
                <a:gd name="T8" fmla="*/ 720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0 w 729"/>
                <a:gd name="T1" fmla="*/ 318 h 318"/>
                <a:gd name="T2" fmla="*/ 720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0 w 729"/>
                <a:gd name="T9" fmla="*/ 318 h 318"/>
                <a:gd name="T10" fmla="*/ 720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3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8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>
                <a:latin typeface="Arial" charset="0"/>
              </a:endParaRPr>
            </a:p>
          </p:txBody>
        </p:sp>
        <p:grpSp>
          <p:nvGrpSpPr>
            <p:cNvPr id="10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0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>
                  <a:latin typeface="Arial" charset="0"/>
                </a:endParaRPr>
              </a:p>
            </p:txBody>
          </p:sp>
        </p:grpSp>
      </p:grpSp>
      <p:sp>
        <p:nvSpPr>
          <p:cNvPr id="10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C1958F3-F280-4FB8-BA0A-E6733A4D1E6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3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1">
          <a:gsLst>
            <a:gs pos="0">
              <a:schemeClr val="tx1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2" name="Picture 68" descr="http://i.on5yirmi5.com/image/2014/01/08/386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37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3212976"/>
            <a:ext cx="82296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solidFill>
                  <a:srgbClr val="FF0000"/>
                </a:solidFill>
              </a:rPr>
              <a:t>Geothermal in Turkey</a:t>
            </a:r>
            <a:endParaRPr lang="tr-TR" sz="4400" dirty="0" smtClean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5369542"/>
            <a:ext cx="6400800" cy="1226771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tr-TR" sz="2000" dirty="0" smtClean="0">
                <a:solidFill>
                  <a:srgbClr val="FF0000"/>
                </a:solidFill>
              </a:rPr>
              <a:t>Okan Tüysüz</a:t>
            </a:r>
            <a:endParaRPr lang="en-US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Professor of Geology</a:t>
            </a:r>
            <a:endParaRPr lang="tr-TR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Istanbul Technical University, </a:t>
            </a:r>
            <a:r>
              <a:rPr lang="tr-TR" sz="1600" dirty="0" err="1" smtClean="0"/>
              <a:t>Eurasia</a:t>
            </a:r>
            <a:r>
              <a:rPr lang="tr-TR" sz="1600" dirty="0" smtClean="0"/>
              <a:t> Institute of Earth </a:t>
            </a:r>
            <a:r>
              <a:rPr lang="tr-TR" sz="1600" dirty="0" err="1" smtClean="0"/>
              <a:t>Sciences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tuysuz@itu.edu.tr</a:t>
            </a:r>
            <a:endParaRPr lang="tr-TR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2015</a:t>
            </a:r>
            <a:endParaRPr lang="tr-TR" sz="1600" dirty="0" smtClean="0"/>
          </a:p>
        </p:txBody>
      </p:sp>
      <p:pic>
        <p:nvPicPr>
          <p:cNvPr id="6150" name="Picture 9" descr="http://www.freelogovectors.net/wp-content/uploads/2012/05/itu-istanbul-teknik-universitesi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8571"/>
            <a:ext cx="6604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"/>
          <a:stretch>
            <a:fillRect/>
          </a:stretch>
        </p:blipFill>
        <p:spPr bwMode="auto">
          <a:xfrm>
            <a:off x="0" y="765175"/>
            <a:ext cx="91440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Turkey is one of t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he </a:t>
            </a:r>
            <a:r>
              <a:rPr lang="en-US" dirty="0">
                <a:solidFill>
                  <a:srgbClr val="FF0000"/>
                </a:solidFill>
                <a:effectLst/>
              </a:rPr>
              <a:t>richest countries in geothermal potential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92"/>
            <a:ext cx="9144000" cy="528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5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84693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First Geothermal applications  in Turkey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>
                <a:solidFill>
                  <a:srgbClr val="FFFF00"/>
                </a:solidFill>
                <a:effectLst/>
              </a:rPr>
              <a:t>The </a:t>
            </a:r>
            <a:r>
              <a:rPr lang="en-US" dirty="0">
                <a:solidFill>
                  <a:srgbClr val="FFFF00"/>
                </a:solidFill>
                <a:effectLst/>
              </a:rPr>
              <a:t>ﬁrst </a:t>
            </a:r>
            <a:endParaRPr lang="en-US" dirty="0" smtClean="0">
              <a:solidFill>
                <a:srgbClr val="FFFF00"/>
              </a:solidFill>
              <a:effectLst/>
            </a:endParaRPr>
          </a:p>
          <a:p>
            <a:pPr lvl="1"/>
            <a:r>
              <a:rPr lang="en-US" dirty="0" smtClean="0">
                <a:effectLst/>
              </a:rPr>
              <a:t>geothermal </a:t>
            </a:r>
            <a:r>
              <a:rPr lang="en-US" dirty="0">
                <a:effectLst/>
              </a:rPr>
              <a:t>well 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in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1963</a:t>
            </a:r>
          </a:p>
          <a:p>
            <a:pPr lvl="1"/>
            <a:r>
              <a:rPr lang="en-US" dirty="0" smtClean="0">
                <a:effectLst/>
              </a:rPr>
              <a:t>space </a:t>
            </a:r>
            <a:r>
              <a:rPr lang="en-US" dirty="0">
                <a:effectLst/>
              </a:rPr>
              <a:t>heating </a:t>
            </a:r>
            <a:r>
              <a:rPr lang="en-US" dirty="0" smtClean="0">
                <a:effectLst/>
              </a:rPr>
              <a:t>in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1964</a:t>
            </a:r>
          </a:p>
          <a:p>
            <a:pPr lvl="1"/>
            <a:r>
              <a:rPr lang="en-US" dirty="0" smtClean="0">
                <a:effectLst/>
              </a:rPr>
              <a:t>detailed </a:t>
            </a:r>
            <a:r>
              <a:rPr lang="en-US" dirty="0">
                <a:effectLst/>
              </a:rPr>
              <a:t>geological, geochemical, and geophysical studies </a:t>
            </a:r>
            <a:r>
              <a:rPr lang="en-US" dirty="0" smtClean="0">
                <a:effectLst/>
              </a:rPr>
              <a:t>in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1966</a:t>
            </a:r>
            <a:endParaRPr lang="en-US" dirty="0">
              <a:effectLst/>
            </a:endParaRPr>
          </a:p>
          <a:p>
            <a:pPr lvl="1"/>
            <a:r>
              <a:rPr lang="en-US" dirty="0" smtClean="0">
                <a:effectLst/>
              </a:rPr>
              <a:t>pilot </a:t>
            </a:r>
            <a:r>
              <a:rPr lang="en-US" dirty="0">
                <a:effectLst/>
              </a:rPr>
              <a:t>power plant </a:t>
            </a:r>
            <a:r>
              <a:rPr lang="en-US" dirty="0" smtClean="0">
                <a:effectLst/>
              </a:rPr>
              <a:t>in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1974</a:t>
            </a:r>
            <a:endParaRPr lang="tr-TR" dirty="0">
              <a:effectLst/>
            </a:endParaRPr>
          </a:p>
          <a:p>
            <a:pPr lvl="1"/>
            <a:r>
              <a:rPr lang="en-US" dirty="0" smtClean="0">
                <a:effectLst/>
              </a:rPr>
              <a:t>downhole  </a:t>
            </a:r>
            <a:r>
              <a:rPr lang="en-US" dirty="0">
                <a:effectLst/>
              </a:rPr>
              <a:t>heat  exchanger  system </a:t>
            </a:r>
            <a:r>
              <a:rPr lang="en-US" dirty="0" smtClean="0">
                <a:effectLst/>
              </a:rPr>
              <a:t>in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1983</a:t>
            </a:r>
            <a:endParaRPr lang="tr-TR" dirty="0">
              <a:solidFill>
                <a:srgbClr val="FF0000"/>
              </a:solidFill>
              <a:effectLst/>
            </a:endParaRPr>
          </a:p>
          <a:p>
            <a:pPr lvl="1"/>
            <a:r>
              <a:rPr lang="en-US" dirty="0" smtClean="0">
                <a:effectLst/>
              </a:rPr>
              <a:t>greenhouse </a:t>
            </a:r>
            <a:r>
              <a:rPr lang="en-US" dirty="0">
                <a:effectLst/>
              </a:rPr>
              <a:t>heating system </a:t>
            </a:r>
            <a:r>
              <a:rPr lang="en-US" dirty="0" smtClean="0">
                <a:effectLst/>
              </a:rPr>
              <a:t>in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1985</a:t>
            </a:r>
            <a:endParaRPr lang="tr-TR" dirty="0">
              <a:effectLst/>
            </a:endParaRPr>
          </a:p>
          <a:p>
            <a:pPr lvl="1"/>
            <a:r>
              <a:rPr lang="en-US" dirty="0" smtClean="0">
                <a:effectLst/>
              </a:rPr>
              <a:t>liquid </a:t>
            </a:r>
            <a:r>
              <a:rPr lang="en-US" dirty="0">
                <a:effectLst/>
              </a:rPr>
              <a:t>CO</a:t>
            </a:r>
            <a:r>
              <a:rPr lang="en-US" baseline="-25000" dirty="0">
                <a:effectLst/>
              </a:rPr>
              <a:t>2</a:t>
            </a:r>
            <a:r>
              <a:rPr lang="en-US" dirty="0">
                <a:effectLst/>
              </a:rPr>
              <a:t> and dry ice production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1986</a:t>
            </a:r>
            <a:endParaRPr lang="tr-TR" dirty="0">
              <a:solidFill>
                <a:srgbClr val="FF0000"/>
              </a:solidFill>
              <a:effectLst/>
            </a:endParaRPr>
          </a:p>
          <a:p>
            <a:pPr lvl="1"/>
            <a:r>
              <a:rPr lang="en-US" dirty="0" smtClean="0">
                <a:effectLst/>
              </a:rPr>
              <a:t>geothermal </a:t>
            </a:r>
            <a:r>
              <a:rPr lang="en-US" dirty="0">
                <a:effectLst/>
              </a:rPr>
              <a:t>district heating </a:t>
            </a:r>
            <a:r>
              <a:rPr lang="en-US" dirty="0" smtClean="0">
                <a:effectLst/>
              </a:rPr>
              <a:t>in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1987</a:t>
            </a:r>
            <a:endParaRPr lang="tr-TR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920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64" y="277813"/>
            <a:ext cx="8820472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Acceleration of Geothermal Utilization in Turkey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646" y="1420813"/>
            <a:ext cx="8658708" cy="3448347"/>
          </a:xfrm>
        </p:spPr>
        <p:txBody>
          <a:bodyPr>
            <a:normAutofit fontScale="62500" lnSpcReduction="20000"/>
          </a:bodyPr>
          <a:lstStyle/>
          <a:p>
            <a:r>
              <a:rPr lang="en-US" spc="-5" dirty="0" smtClean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Laws</a:t>
            </a:r>
            <a:r>
              <a:rPr lang="en-US" spc="30" dirty="0" smtClean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pc="-5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en-US" spc="35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pc="2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Renewable</a:t>
            </a:r>
            <a:r>
              <a:rPr lang="en-US" spc="2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US" spc="2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en-US" spc="2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pc="2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Electricity</a:t>
            </a:r>
            <a:r>
              <a:rPr lang="en-US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en-US" spc="3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(2005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pc="15" dirty="0" smtClean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effectLst/>
              </a:rPr>
              <a:t>Geothermal </a:t>
            </a:r>
            <a:r>
              <a:rPr lang="en-US" dirty="0">
                <a:effectLst/>
              </a:rPr>
              <a:t>Resources and Natural Mineral </a:t>
            </a:r>
            <a:r>
              <a:rPr lang="en-US" dirty="0" smtClean="0">
                <a:effectLst/>
              </a:rPr>
              <a:t>Waters and </a:t>
            </a:r>
            <a:r>
              <a:rPr lang="en-US" dirty="0">
                <a:effectLst/>
              </a:rPr>
              <a:t>its Implementation Regulation </a:t>
            </a:r>
            <a:r>
              <a:rPr lang="en-US" dirty="0" smtClean="0">
                <a:effectLst/>
              </a:rPr>
              <a:t>( </a:t>
            </a:r>
            <a:r>
              <a:rPr lang="en-US" dirty="0">
                <a:effectLst/>
              </a:rPr>
              <a:t>2007</a:t>
            </a:r>
            <a:r>
              <a:rPr lang="en-US" dirty="0" smtClean="0">
                <a:effectLst/>
              </a:rPr>
              <a:t>)</a:t>
            </a:r>
          </a:p>
          <a:p>
            <a:pPr marL="0" indent="0">
              <a:buNone/>
            </a:pPr>
            <a:r>
              <a:rPr lang="en-US" spc="-5" dirty="0" smtClean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accelerated utilization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pc="-20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renewable</a:t>
            </a:r>
            <a:r>
              <a:rPr lang="en-US" spc="-10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smtClean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energies</a:t>
            </a:r>
          </a:p>
          <a:p>
            <a:r>
              <a:rPr lang="en-US" dirty="0">
                <a:effectLst/>
              </a:rPr>
              <a:t>The geothermal law covers geothermal activities in all aspects (exploration, drilling, production and utilization) since 2009.</a:t>
            </a:r>
            <a:endParaRPr lang="tr-TR" dirty="0">
              <a:effectLst/>
            </a:endParaRPr>
          </a:p>
          <a:p>
            <a:r>
              <a:rPr lang="en-US" spc="-5" dirty="0" smtClean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pc="-15" dirty="0" smtClean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r>
              <a:rPr lang="en-US" spc="-10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gives</a:t>
            </a:r>
            <a:r>
              <a:rPr lang="en-US" spc="-15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pc="-20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prices</a:t>
            </a:r>
            <a:r>
              <a:rPr lang="en-US" spc="-15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5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pc="635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electricity</a:t>
            </a:r>
            <a:r>
              <a:rPr lang="en-US" spc="100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pc="115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incentives</a:t>
            </a:r>
            <a:r>
              <a:rPr lang="en-US" spc="125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pc="115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en-US" spc="120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renewable</a:t>
            </a:r>
            <a:r>
              <a:rPr lang="en-US" spc="115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US" spc="105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resources.</a:t>
            </a:r>
            <a:r>
              <a:rPr lang="en-US" spc="120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pc="-5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pc="115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produced</a:t>
            </a:r>
            <a:r>
              <a:rPr lang="en-US" spc="1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geothermal</a:t>
            </a:r>
            <a:r>
              <a:rPr lang="en-US" spc="1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electricity</a:t>
            </a:r>
            <a:r>
              <a:rPr lang="en-US" spc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received</a:t>
            </a:r>
            <a:r>
              <a:rPr lang="en-US" spc="1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pc="1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en-US" spc="1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pc="10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10.5</a:t>
            </a:r>
            <a:r>
              <a:rPr lang="en-US" spc="64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USD cent/kWh.</a:t>
            </a:r>
            <a:endParaRPr lang="tr-TR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 descr="http://www.scielo.org.za/img/revistas/jesa/v26n1/04t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4" t="22810" r="12586" b="5501"/>
          <a:stretch/>
        </p:blipFill>
        <p:spPr bwMode="auto">
          <a:xfrm>
            <a:off x="971600" y="4869160"/>
            <a:ext cx="7200800" cy="188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4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Renewables in Turkey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328" y="1547664"/>
            <a:ext cx="8028892" cy="489654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Purchase guarantee and guaranteed feed price,</a:t>
            </a:r>
          </a:p>
          <a:p>
            <a:r>
              <a:rPr lang="en-US" dirty="0" smtClean="0"/>
              <a:t>Use of forested land and state-owned land to construct a renewable energy plant,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99% reduction in the license application fees,</a:t>
            </a:r>
          </a:p>
          <a:p>
            <a:r>
              <a:rPr lang="en-US" dirty="0" smtClean="0"/>
              <a:t>Exemption from annual license fee payments,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Ability to purchase electricity from private wholesale and generation companies,</a:t>
            </a:r>
          </a:p>
          <a:p>
            <a:r>
              <a:rPr lang="en-US" dirty="0" smtClean="0"/>
              <a:t>Promote the manufacturing of renewable energy plant equipment in Turkey,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Priority for system connection,</a:t>
            </a:r>
          </a:p>
          <a:p>
            <a:r>
              <a:rPr lang="en-US" dirty="0" smtClean="0"/>
              <a:t>Purchasing priority,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Eligible consumers (&gt;25000 kWh/year),</a:t>
            </a:r>
          </a:p>
          <a:p>
            <a:r>
              <a:rPr lang="en-US" dirty="0" smtClean="0"/>
              <a:t>Renewable energy plant investments up to 500kW and micro-cogeneration plant investments are exempt from license grid, and company establishment requirements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Additional revenue generation for renewable power projects exists in Turkey through voluntary or verified emission reduction credits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Laws and Regulations Increased Geothermal Utilization After 2007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6257"/>
            <a:ext cx="9036496" cy="532174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668344" y="1916832"/>
            <a:ext cx="1368152" cy="444217"/>
            <a:chOff x="7668344" y="6297151"/>
            <a:chExt cx="1368152" cy="444217"/>
          </a:xfrm>
        </p:grpSpPr>
        <p:sp>
          <p:nvSpPr>
            <p:cNvPr id="6" name="Rectangle 5"/>
            <p:cNvSpPr/>
            <p:nvPr/>
          </p:nvSpPr>
          <p:spPr>
            <a:xfrm>
              <a:off x="7668344" y="6309320"/>
              <a:ext cx="1368152" cy="43204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40352" y="6297151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rgbClr val="FF0000"/>
                  </a:solidFill>
                </a:rPr>
                <a:t>Kaya, 2015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837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2" y="0"/>
            <a:ext cx="9131657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668344" y="6297151"/>
            <a:ext cx="1368152" cy="444217"/>
            <a:chOff x="7668344" y="6297151"/>
            <a:chExt cx="1368152" cy="444217"/>
          </a:xfrm>
        </p:grpSpPr>
        <p:sp>
          <p:nvSpPr>
            <p:cNvPr id="2" name="Rectangle 1"/>
            <p:cNvSpPr/>
            <p:nvPr/>
          </p:nvSpPr>
          <p:spPr>
            <a:xfrm>
              <a:off x="7668344" y="6309320"/>
              <a:ext cx="1368152" cy="43204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740352" y="6297151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rgbClr val="FF0000"/>
                  </a:solidFill>
                </a:rPr>
                <a:t>Kaya, 2015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870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825" y="188640"/>
            <a:ext cx="843597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100" b="1" dirty="0" smtClean="0">
                <a:solidFill>
                  <a:srgbClr val="FF0000"/>
                </a:solidFill>
                <a:effectLst/>
              </a:rPr>
              <a:t>PRESENT SITUATION</a:t>
            </a:r>
            <a:endParaRPr lang="tr-T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72113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>
                <a:effectLst/>
              </a:rPr>
              <a:t>Discovered 227 </a:t>
            </a:r>
            <a:r>
              <a:rPr lang="en-US" dirty="0">
                <a:effectLst/>
              </a:rPr>
              <a:t>geothermal fields </a:t>
            </a:r>
            <a:r>
              <a:rPr lang="en-US" dirty="0" smtClean="0">
                <a:effectLst/>
              </a:rPr>
              <a:t>at </a:t>
            </a:r>
            <a:r>
              <a:rPr lang="en-US" dirty="0">
                <a:effectLst/>
              </a:rPr>
              <a:t>the economic scale </a:t>
            </a:r>
            <a:endParaRPr lang="en-US" dirty="0" smtClean="0">
              <a:effectLst/>
            </a:endParaRP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effectLst/>
              </a:rPr>
              <a:t>2,000 </a:t>
            </a:r>
            <a:r>
              <a:rPr lang="en-US" dirty="0">
                <a:solidFill>
                  <a:srgbClr val="FFFF00"/>
                </a:solidFill>
                <a:effectLst/>
              </a:rPr>
              <a:t>hot and mineral water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resources</a:t>
            </a:r>
            <a:r>
              <a:rPr lang="tr-TR" dirty="0" smtClean="0">
                <a:solidFill>
                  <a:srgbClr val="FFFF00"/>
                </a:solidFill>
                <a:effectLst/>
              </a:rPr>
              <a:t>,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which </a:t>
            </a:r>
            <a:r>
              <a:rPr lang="en-US" dirty="0">
                <a:solidFill>
                  <a:srgbClr val="FFFF00"/>
                </a:solidFill>
                <a:effectLst/>
              </a:rPr>
              <a:t>have the temperatures ranging from 20 to 287°C. </a:t>
            </a:r>
            <a:endParaRPr lang="en-US" dirty="0" smtClean="0">
              <a:solidFill>
                <a:srgbClr val="FFFF00"/>
              </a:solidFill>
              <a:effectLst/>
            </a:endParaRPr>
          </a:p>
          <a:p>
            <a:pPr>
              <a:defRPr/>
            </a:pPr>
            <a:r>
              <a:rPr lang="en-US" dirty="0" smtClean="0">
                <a:effectLst/>
              </a:rPr>
              <a:t>1,200 </a:t>
            </a:r>
            <a:r>
              <a:rPr lang="en-US" dirty="0">
                <a:effectLst/>
              </a:rPr>
              <a:t>geothermal exploratory, production and reinjection </a:t>
            </a:r>
            <a:r>
              <a:rPr lang="tr-TR" dirty="0" err="1" smtClean="0">
                <a:effectLst/>
              </a:rPr>
              <a:t>wells</a:t>
            </a:r>
            <a:r>
              <a:rPr lang="en-US" dirty="0">
                <a:effectLst/>
              </a:rPr>
              <a:t> </a:t>
            </a:r>
            <a:endParaRPr lang="tr-TR" dirty="0">
              <a:effectLst/>
            </a:endParaRP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effectLst/>
              </a:rPr>
              <a:t>Estimated geothermal </a:t>
            </a:r>
            <a:r>
              <a:rPr lang="en-US" dirty="0">
                <a:solidFill>
                  <a:srgbClr val="FFFF00"/>
                </a:solidFill>
                <a:effectLst/>
              </a:rPr>
              <a:t>potential is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31,500 </a:t>
            </a:r>
            <a:r>
              <a:rPr lang="en-US" dirty="0" err="1">
                <a:solidFill>
                  <a:srgbClr val="FFFF00"/>
                </a:solidFill>
                <a:effectLst/>
              </a:rPr>
              <a:t>MWt</a:t>
            </a:r>
            <a:r>
              <a:rPr lang="en-US" dirty="0">
                <a:solidFill>
                  <a:srgbClr val="FFFF00"/>
                </a:solidFill>
                <a:effectLst/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but can increase up </a:t>
            </a:r>
            <a:r>
              <a:rPr lang="en-US" dirty="0">
                <a:solidFill>
                  <a:srgbClr val="FFFF00"/>
                </a:solidFill>
                <a:effectLst/>
              </a:rPr>
              <a:t>to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60,000 </a:t>
            </a:r>
            <a:r>
              <a:rPr lang="en-US" dirty="0" err="1">
                <a:solidFill>
                  <a:srgbClr val="FFFF00"/>
                </a:solidFill>
                <a:effectLst/>
              </a:rPr>
              <a:t>MWt</a:t>
            </a:r>
            <a:r>
              <a:rPr lang="en-US" dirty="0">
                <a:solidFill>
                  <a:srgbClr val="FFFF00"/>
                </a:solidFill>
                <a:effectLst/>
              </a:rPr>
              <a:t> </a:t>
            </a:r>
            <a:endParaRPr lang="en-US" dirty="0" smtClean="0">
              <a:solidFill>
                <a:srgbClr val="FFFF00"/>
              </a:solidFill>
              <a:effectLst/>
            </a:endParaRPr>
          </a:p>
          <a:p>
            <a:pPr>
              <a:defRPr/>
            </a:pPr>
            <a:r>
              <a:rPr lang="en-US" dirty="0" smtClean="0">
                <a:effectLst/>
              </a:rPr>
              <a:t>The </a:t>
            </a:r>
            <a:r>
              <a:rPr lang="en-US" dirty="0">
                <a:effectLst/>
              </a:rPr>
              <a:t>installed geothermal heat capacity is 2,880 </a:t>
            </a:r>
            <a:r>
              <a:rPr lang="en-US" dirty="0" err="1">
                <a:effectLst/>
              </a:rPr>
              <a:t>MWt</a:t>
            </a:r>
            <a:r>
              <a:rPr lang="en-US" dirty="0">
                <a:effectLst/>
              </a:rPr>
              <a:t> for direct-use </a:t>
            </a:r>
            <a:r>
              <a:rPr lang="en-US" dirty="0" smtClean="0">
                <a:effectLst/>
              </a:rPr>
              <a:t>and 410 </a:t>
            </a:r>
            <a:r>
              <a:rPr lang="en-US" dirty="0" err="1">
                <a:effectLst/>
              </a:rPr>
              <a:t>MWe</a:t>
            </a:r>
            <a:r>
              <a:rPr lang="en-US" dirty="0">
                <a:effectLst/>
              </a:rPr>
              <a:t> for power production </a:t>
            </a:r>
            <a:endParaRPr lang="en-US" dirty="0" smtClean="0">
              <a:effectLst/>
            </a:endParaRP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effectLst/>
              </a:rPr>
              <a:t>Liquid </a:t>
            </a:r>
            <a:r>
              <a:rPr lang="en-US" dirty="0">
                <a:solidFill>
                  <a:srgbClr val="FFFF00"/>
                </a:solidFill>
                <a:effectLst/>
              </a:rPr>
              <a:t>carbon dioxide and dry ice production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240,000 </a:t>
            </a:r>
            <a:r>
              <a:rPr lang="en-US" dirty="0">
                <a:solidFill>
                  <a:srgbClr val="FFFF00"/>
                </a:solidFill>
                <a:effectLst/>
              </a:rPr>
              <a:t>tons/year.</a:t>
            </a:r>
            <a:endParaRPr lang="tr-TR" dirty="0">
              <a:solidFill>
                <a:srgbClr val="FFFF00"/>
              </a:solidFill>
              <a:effectLst/>
            </a:endParaRPr>
          </a:p>
          <a:p>
            <a:pPr>
              <a:defRPr/>
            </a:pPr>
            <a:r>
              <a:rPr lang="en-US" dirty="0" smtClean="0">
                <a:effectLst/>
              </a:rPr>
              <a:t>Total </a:t>
            </a:r>
            <a:r>
              <a:rPr lang="en-US" dirty="0">
                <a:effectLst/>
              </a:rPr>
              <a:t>geothermal technical and economical electricity production potential (hydrothermal, 0-3 km) </a:t>
            </a:r>
            <a:r>
              <a:rPr lang="en-US" dirty="0" smtClean="0">
                <a:effectLst/>
              </a:rPr>
              <a:t>2,000 </a:t>
            </a:r>
            <a:r>
              <a:rPr lang="en-US" dirty="0" err="1">
                <a:effectLst/>
              </a:rPr>
              <a:t>MWe</a:t>
            </a:r>
            <a:r>
              <a:rPr lang="en-US" dirty="0">
                <a:effectLst/>
              </a:rPr>
              <a:t> (16 Billion kWh/year) </a:t>
            </a:r>
            <a:endParaRPr lang="en-US" dirty="0" smtClean="0">
              <a:effectLst/>
            </a:endParaRP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effectLst/>
              </a:rPr>
              <a:t>The </a:t>
            </a:r>
            <a:r>
              <a:rPr lang="en-US" dirty="0">
                <a:solidFill>
                  <a:srgbClr val="FFFF00"/>
                </a:solidFill>
                <a:effectLst/>
              </a:rPr>
              <a:t>total geothermal theoretical electricity potential of Turkey (hydrothermal, 0-3 km)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4,500 </a:t>
            </a:r>
            <a:r>
              <a:rPr lang="en-US" dirty="0" err="1" smtClean="0">
                <a:solidFill>
                  <a:srgbClr val="FFFF00"/>
                </a:solidFill>
                <a:effectLst/>
              </a:rPr>
              <a:t>MWe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.</a:t>
            </a:r>
            <a:endParaRPr lang="tr-TR" dirty="0">
              <a:solidFill>
                <a:srgbClr val="FFFF00"/>
              </a:solidFill>
              <a:effectLst/>
            </a:endParaRPr>
          </a:p>
          <a:p>
            <a:pPr>
              <a:defRPr/>
            </a:pPr>
            <a:r>
              <a:rPr lang="en-US" dirty="0">
                <a:effectLst/>
              </a:rPr>
              <a:t> </a:t>
            </a:r>
            <a:r>
              <a:rPr lang="en-US" dirty="0" smtClean="0">
                <a:effectLst/>
              </a:rPr>
              <a:t>The </a:t>
            </a:r>
            <a:r>
              <a:rPr lang="en-US" dirty="0">
                <a:effectLst/>
              </a:rPr>
              <a:t>targeted geothermal electricity production </a:t>
            </a:r>
            <a:r>
              <a:rPr lang="en-US" dirty="0" smtClean="0">
                <a:effectLst/>
              </a:rPr>
              <a:t>1,500 </a:t>
            </a:r>
            <a:r>
              <a:rPr lang="en-US" dirty="0" err="1">
                <a:effectLst/>
              </a:rPr>
              <a:t>MWe</a:t>
            </a:r>
            <a:r>
              <a:rPr lang="en-US" dirty="0">
                <a:effectLst/>
              </a:rPr>
              <a:t> for </a:t>
            </a:r>
            <a:r>
              <a:rPr lang="en-US" dirty="0" smtClean="0">
                <a:effectLst/>
              </a:rPr>
              <a:t>2023</a:t>
            </a:r>
            <a:endParaRPr lang="tr-TR" dirty="0">
              <a:effectLst/>
            </a:endParaRP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0" y="1772816"/>
            <a:ext cx="9001000" cy="466659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77813"/>
            <a:ext cx="8229600" cy="199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2700" kern="0" dirty="0" smtClean="0">
                <a:solidFill>
                  <a:srgbClr val="FF0000"/>
                </a:solidFill>
                <a:effectLst/>
              </a:rPr>
              <a:t>Much of Turkey’s geothermal sources are of relatively low enthalpy that is not suitable for electricity production but is still useful for direct heating applications. </a:t>
            </a:r>
            <a:r>
              <a:rPr lang="en-US" kern="0" dirty="0" smtClean="0">
                <a:effectLst/>
              </a:rPr>
              <a:t/>
            </a:r>
            <a:br>
              <a:rPr lang="en-US" kern="0" dirty="0" smtClean="0">
                <a:effectLst/>
              </a:rPr>
            </a:br>
            <a:endParaRPr lang="tr-TR" kern="0" dirty="0"/>
          </a:p>
        </p:txBody>
      </p:sp>
      <p:grpSp>
        <p:nvGrpSpPr>
          <p:cNvPr id="5" name="Group 4"/>
          <p:cNvGrpSpPr/>
          <p:nvPr/>
        </p:nvGrpSpPr>
        <p:grpSpPr>
          <a:xfrm>
            <a:off x="7596336" y="5986081"/>
            <a:ext cx="1368152" cy="444217"/>
            <a:chOff x="7668344" y="6297151"/>
            <a:chExt cx="1368152" cy="444217"/>
          </a:xfrm>
        </p:grpSpPr>
        <p:sp>
          <p:nvSpPr>
            <p:cNvPr id="7" name="Rectangle 6"/>
            <p:cNvSpPr/>
            <p:nvPr/>
          </p:nvSpPr>
          <p:spPr>
            <a:xfrm>
              <a:off x="7668344" y="6309320"/>
              <a:ext cx="1368152" cy="43204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40352" y="6297151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rgbClr val="FF0000"/>
                  </a:solidFill>
                </a:rPr>
                <a:t>Kaya, 2015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733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80728"/>
            <a:ext cx="5473179" cy="411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2450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High Temperature Applications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253" y="1412776"/>
            <a:ext cx="3563888" cy="554461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  <a:effectLst/>
              </a:rPr>
              <a:t>18 </a:t>
            </a:r>
            <a:r>
              <a:rPr lang="en-US" dirty="0">
                <a:solidFill>
                  <a:srgbClr val="FFFF00"/>
                </a:solidFill>
                <a:effectLst/>
              </a:rPr>
              <a:t>operating geothermal power plants at 9 geothermal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fields, which </a:t>
            </a:r>
            <a:r>
              <a:rPr lang="en-US" dirty="0">
                <a:solidFill>
                  <a:srgbClr val="FFFF00"/>
                </a:solidFill>
                <a:effectLst/>
              </a:rPr>
              <a:t>have a total installed capacity of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410 </a:t>
            </a:r>
            <a:r>
              <a:rPr lang="en-US" dirty="0" err="1" smtClean="0">
                <a:solidFill>
                  <a:srgbClr val="FFFF00"/>
                </a:solidFill>
                <a:effectLst/>
              </a:rPr>
              <a:t>Mwe</a:t>
            </a:r>
            <a:endParaRPr lang="en-US" dirty="0" smtClean="0">
              <a:solidFill>
                <a:srgbClr val="FFFF00"/>
              </a:solidFill>
              <a:effectLst/>
            </a:endParaRPr>
          </a:p>
          <a:p>
            <a:r>
              <a:rPr lang="en-US" dirty="0" smtClean="0">
                <a:effectLst/>
              </a:rPr>
              <a:t>Estimated </a:t>
            </a:r>
            <a:r>
              <a:rPr lang="en-US" dirty="0">
                <a:effectLst/>
              </a:rPr>
              <a:t>total projected geothermal electricity use will be </a:t>
            </a:r>
            <a:r>
              <a:rPr lang="en-US" dirty="0" smtClean="0">
                <a:effectLst/>
              </a:rPr>
              <a:t>1,077 </a:t>
            </a:r>
            <a:r>
              <a:rPr lang="en-US" dirty="0" err="1" smtClean="0">
                <a:effectLst/>
              </a:rPr>
              <a:t>MWe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in the year 2020.</a:t>
            </a:r>
            <a:endParaRPr lang="tr-TR" dirty="0">
              <a:effectLst/>
            </a:endParaRPr>
          </a:p>
          <a:p>
            <a:endParaRPr lang="tr-TR" dirty="0">
              <a:effectLst/>
            </a:endParaRPr>
          </a:p>
        </p:txBody>
      </p:sp>
      <p:pic>
        <p:nvPicPr>
          <p:cNvPr id="31746" name="Picture 2" descr="http://enerjienstitusu.com/medya/zorlu-jeotermal-HI-372136-23e233-505x3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477" y="5092750"/>
            <a:ext cx="2736304" cy="171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www.sipil.com.tr/media/dead_simple_news/111.png.570x570_q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092751"/>
            <a:ext cx="2736589" cy="175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thumb/9/92/Tectonic_map_Mediterranean_EN.svg/2000px-Tectonic_map_Mediterranean_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8662"/>
            <a:ext cx="9144000" cy="50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>
                <a:solidFill>
                  <a:srgbClr val="FF0000"/>
                </a:solidFill>
              </a:rPr>
              <a:t>Turkey </a:t>
            </a:r>
            <a:r>
              <a:rPr lang="en-GB" sz="2800" dirty="0" smtClean="0">
                <a:solidFill>
                  <a:srgbClr val="FF0000"/>
                </a:solidFill>
              </a:rPr>
              <a:t>is located on </a:t>
            </a:r>
            <a:r>
              <a:rPr lang="en-GB" sz="2800" dirty="0">
                <a:solidFill>
                  <a:srgbClr val="FF0000"/>
                </a:solidFill>
              </a:rPr>
              <a:t>the Alpine-Himalayan </a:t>
            </a:r>
            <a:r>
              <a:rPr lang="en-GB" sz="2800" dirty="0" smtClean="0">
                <a:solidFill>
                  <a:srgbClr val="FF0000"/>
                </a:solidFill>
              </a:rPr>
              <a:t>Orogenic Belt, one </a:t>
            </a:r>
            <a:r>
              <a:rPr lang="en-GB" sz="2800" dirty="0">
                <a:solidFill>
                  <a:srgbClr val="FF0000"/>
                </a:solidFill>
              </a:rPr>
              <a:t>of the tectonically </a:t>
            </a:r>
            <a:r>
              <a:rPr lang="en-GB" sz="2800" dirty="0" smtClean="0">
                <a:solidFill>
                  <a:srgbClr val="FF0000"/>
                </a:solidFill>
              </a:rPr>
              <a:t>most </a:t>
            </a:r>
            <a:r>
              <a:rPr lang="en-GB" sz="2800" dirty="0">
                <a:solidFill>
                  <a:srgbClr val="FF0000"/>
                </a:solidFill>
              </a:rPr>
              <a:t>active regions of the World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72978"/>
            <a:ext cx="5508104" cy="150297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lnSpc>
                <a:spcPts val="2160"/>
              </a:lnSpc>
            </a:pPr>
            <a:r>
              <a:rPr lang="en-GB" dirty="0" smtClean="0">
                <a:solidFill>
                  <a:srgbClr val="FFFF00"/>
                </a:solidFill>
              </a:rPr>
              <a:t>About </a:t>
            </a:r>
            <a:r>
              <a:rPr lang="en-GB" dirty="0">
                <a:solidFill>
                  <a:srgbClr val="FFFF00"/>
                </a:solidFill>
              </a:rPr>
              <a:t>11 </a:t>
            </a:r>
            <a:r>
              <a:rPr lang="en-GB" dirty="0" smtClean="0">
                <a:solidFill>
                  <a:srgbClr val="FFFF00"/>
                </a:solidFill>
              </a:rPr>
              <a:t>Ma Tethys </a:t>
            </a:r>
            <a:r>
              <a:rPr lang="en-GB" dirty="0">
                <a:solidFill>
                  <a:srgbClr val="FFFF00"/>
                </a:solidFill>
              </a:rPr>
              <a:t>Ocean closed and </a:t>
            </a:r>
            <a:r>
              <a:rPr lang="en-GB" dirty="0" smtClean="0">
                <a:solidFill>
                  <a:srgbClr val="FFFF00"/>
                </a:solidFill>
              </a:rPr>
              <a:t>the Arabian </a:t>
            </a:r>
            <a:r>
              <a:rPr lang="en-GB" dirty="0">
                <a:solidFill>
                  <a:srgbClr val="FFFF00"/>
                </a:solidFill>
              </a:rPr>
              <a:t>and Anatolian plates collided along the </a:t>
            </a:r>
            <a:r>
              <a:rPr lang="en-GB" dirty="0" err="1">
                <a:solidFill>
                  <a:srgbClr val="FFFF00"/>
                </a:solidFill>
              </a:rPr>
              <a:t>Bitlis</a:t>
            </a:r>
            <a:r>
              <a:rPr lang="en-GB" dirty="0">
                <a:solidFill>
                  <a:srgbClr val="FFFF00"/>
                </a:solidFill>
              </a:rPr>
              <a:t>-Zagros </a:t>
            </a:r>
            <a:r>
              <a:rPr lang="en-GB" dirty="0" smtClean="0">
                <a:solidFill>
                  <a:srgbClr val="FFFF00"/>
                </a:solidFill>
              </a:rPr>
              <a:t>suture. This collision marks the beginning of active </a:t>
            </a:r>
            <a:r>
              <a:rPr lang="en-GB" dirty="0">
                <a:solidFill>
                  <a:srgbClr val="FFFF00"/>
                </a:solidFill>
              </a:rPr>
              <a:t>tectonic </a:t>
            </a:r>
            <a:r>
              <a:rPr lang="en-GB" dirty="0" smtClean="0">
                <a:solidFill>
                  <a:srgbClr val="FFFF00"/>
                </a:solidFill>
              </a:rPr>
              <a:t>(Neo-Tectonic) period </a:t>
            </a:r>
            <a:r>
              <a:rPr lang="en-GB" dirty="0">
                <a:solidFill>
                  <a:srgbClr val="FFFF00"/>
                </a:solidFill>
              </a:rPr>
              <a:t>of </a:t>
            </a:r>
            <a:r>
              <a:rPr lang="en-GB" dirty="0" smtClean="0">
                <a:solidFill>
                  <a:srgbClr val="FFFF00"/>
                </a:solidFill>
              </a:rPr>
              <a:t>Anatolian Peninsula.</a:t>
            </a:r>
            <a:endParaRPr lang="tr-T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0336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668344" y="6309320"/>
            <a:ext cx="1506876" cy="444217"/>
            <a:chOff x="7668344" y="6297151"/>
            <a:chExt cx="1368152" cy="444217"/>
          </a:xfrm>
        </p:grpSpPr>
        <p:sp>
          <p:nvSpPr>
            <p:cNvPr id="5" name="Rectangle 4"/>
            <p:cNvSpPr/>
            <p:nvPr/>
          </p:nvSpPr>
          <p:spPr>
            <a:xfrm>
              <a:off x="7668344" y="6309320"/>
              <a:ext cx="1368152" cy="43204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740352" y="6297151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rgbClr val="FF0000"/>
                  </a:solidFill>
                </a:rPr>
                <a:t>Kaya, 2015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0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044" y="-1825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Low </a:t>
            </a:r>
            <a:r>
              <a:rPr lang="en-US" dirty="0" err="1" smtClean="0">
                <a:solidFill>
                  <a:srgbClr val="FF0000"/>
                </a:solidFill>
              </a:rPr>
              <a:t>Temparature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Applications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295232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  <a:effectLst/>
              </a:rPr>
              <a:t>Low temperature  (40-45°C) geothermal </a:t>
            </a:r>
            <a:r>
              <a:rPr lang="en-US" dirty="0">
                <a:solidFill>
                  <a:srgbClr val="FFFF00"/>
                </a:solidFill>
                <a:effectLst/>
              </a:rPr>
              <a:t>waters are used for space heating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without </a:t>
            </a:r>
            <a:r>
              <a:rPr lang="en-US" dirty="0">
                <a:solidFill>
                  <a:srgbClr val="FFFF00"/>
                </a:solidFill>
                <a:effectLst/>
              </a:rPr>
              <a:t>heat pumps </a:t>
            </a:r>
            <a:endParaRPr lang="en-US" dirty="0" smtClean="0">
              <a:solidFill>
                <a:srgbClr val="FFFF00"/>
              </a:solidFill>
              <a:effectLst/>
            </a:endParaRPr>
          </a:p>
          <a:p>
            <a:r>
              <a:rPr lang="en-US" dirty="0" smtClean="0">
                <a:solidFill>
                  <a:srgbClr val="FFFF00"/>
                </a:solidFill>
                <a:effectLst/>
              </a:rPr>
              <a:t>813 </a:t>
            </a:r>
            <a:r>
              <a:rPr lang="en-US" dirty="0" err="1">
                <a:solidFill>
                  <a:srgbClr val="FFFF00"/>
                </a:solidFill>
                <a:effectLst/>
              </a:rPr>
              <a:t>MWt</a:t>
            </a:r>
            <a:r>
              <a:rPr lang="en-US" dirty="0">
                <a:solidFill>
                  <a:srgbClr val="FFFF00"/>
                </a:solidFill>
                <a:effectLst/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district </a:t>
            </a:r>
            <a:r>
              <a:rPr lang="en-US" dirty="0">
                <a:solidFill>
                  <a:srgbClr val="FFFF00"/>
                </a:solidFill>
                <a:effectLst/>
              </a:rPr>
              <a:t>heating </a:t>
            </a:r>
            <a:r>
              <a:rPr lang="en-US" dirty="0">
                <a:effectLst/>
              </a:rPr>
              <a:t>(equals to the heat requirement of nearly 90,000 residences </a:t>
            </a:r>
            <a:r>
              <a:rPr lang="en-US" dirty="0" err="1">
                <a:effectLst/>
              </a:rPr>
              <a:t>equivalance</a:t>
            </a:r>
            <a:r>
              <a:rPr lang="en-US" dirty="0">
                <a:effectLst/>
              </a:rPr>
              <a:t> in 16 cities), </a:t>
            </a:r>
            <a:endParaRPr lang="en-US" dirty="0" smtClean="0">
              <a:effectLst/>
            </a:endParaRPr>
          </a:p>
          <a:p>
            <a:r>
              <a:rPr lang="en-US" dirty="0" smtClean="0">
                <a:solidFill>
                  <a:srgbClr val="FFFF00"/>
                </a:solidFill>
                <a:effectLst/>
              </a:rPr>
              <a:t>420 </a:t>
            </a:r>
            <a:r>
              <a:rPr lang="en-US" dirty="0" err="1">
                <a:solidFill>
                  <a:srgbClr val="FFFF00"/>
                </a:solidFill>
                <a:effectLst/>
              </a:rPr>
              <a:t>MWt</a:t>
            </a:r>
            <a:r>
              <a:rPr lang="en-US" dirty="0">
                <a:solidFill>
                  <a:srgbClr val="FFFF00"/>
                </a:solidFill>
                <a:effectLst/>
              </a:rPr>
              <a:t> for individual space heating </a:t>
            </a:r>
            <a:r>
              <a:rPr lang="en-US" dirty="0">
                <a:effectLst/>
              </a:rPr>
              <a:t>(mostly thermal facilities and hotels), </a:t>
            </a:r>
            <a:endParaRPr lang="en-US" dirty="0" smtClean="0">
              <a:effectLst/>
            </a:endParaRPr>
          </a:p>
          <a:p>
            <a:r>
              <a:rPr lang="en-US" dirty="0" smtClean="0">
                <a:solidFill>
                  <a:srgbClr val="FFFF00"/>
                </a:solidFill>
                <a:effectLst/>
              </a:rPr>
              <a:t>612 </a:t>
            </a:r>
            <a:r>
              <a:rPr lang="en-US" dirty="0" err="1">
                <a:solidFill>
                  <a:srgbClr val="FFFF00"/>
                </a:solidFill>
                <a:effectLst/>
              </a:rPr>
              <a:t>MWt</a:t>
            </a:r>
            <a:r>
              <a:rPr lang="en-US" dirty="0">
                <a:solidFill>
                  <a:srgbClr val="FFFF00"/>
                </a:solidFill>
                <a:effectLst/>
              </a:rPr>
              <a:t> for greenhouse heating </a:t>
            </a:r>
            <a:r>
              <a:rPr lang="en-US" dirty="0">
                <a:effectLst/>
              </a:rPr>
              <a:t>(nearly 3 million m2), </a:t>
            </a:r>
            <a:endParaRPr lang="en-US" dirty="0" smtClean="0">
              <a:effectLst/>
            </a:endParaRPr>
          </a:p>
          <a:p>
            <a:r>
              <a:rPr lang="en-US" dirty="0" smtClean="0">
                <a:solidFill>
                  <a:srgbClr val="FFFF00"/>
                </a:solidFill>
                <a:effectLst/>
              </a:rPr>
              <a:t>1,005 </a:t>
            </a:r>
            <a:r>
              <a:rPr lang="en-US" dirty="0" err="1">
                <a:solidFill>
                  <a:srgbClr val="FFFF00"/>
                </a:solidFill>
                <a:effectLst/>
              </a:rPr>
              <a:t>MWt</a:t>
            </a:r>
            <a:r>
              <a:rPr lang="en-US" dirty="0">
                <a:solidFill>
                  <a:srgbClr val="FFFF00"/>
                </a:solidFill>
                <a:effectLst/>
              </a:rPr>
              <a:t> for </a:t>
            </a:r>
            <a:r>
              <a:rPr lang="en-US" dirty="0" err="1">
                <a:solidFill>
                  <a:srgbClr val="FFFF00"/>
                </a:solidFill>
                <a:effectLst/>
              </a:rPr>
              <a:t>balneological</a:t>
            </a:r>
            <a:r>
              <a:rPr lang="en-US" dirty="0">
                <a:solidFill>
                  <a:srgbClr val="FFFF00"/>
                </a:solidFill>
                <a:effectLst/>
              </a:rPr>
              <a:t> use </a:t>
            </a:r>
            <a:r>
              <a:rPr lang="en-US" dirty="0">
                <a:effectLst/>
              </a:rPr>
              <a:t>(400 thermal facilities and spas), </a:t>
            </a:r>
            <a:endParaRPr lang="en-US" dirty="0" smtClean="0">
              <a:effectLst/>
            </a:endParaRPr>
          </a:p>
          <a:p>
            <a:r>
              <a:rPr lang="en-US" dirty="0" smtClean="0">
                <a:solidFill>
                  <a:srgbClr val="FFFF00"/>
                </a:solidFill>
                <a:effectLst/>
              </a:rPr>
              <a:t>1.5 </a:t>
            </a:r>
            <a:r>
              <a:rPr lang="en-US" dirty="0" err="1">
                <a:solidFill>
                  <a:srgbClr val="FFFF00"/>
                </a:solidFill>
                <a:effectLst/>
              </a:rPr>
              <a:t>MWt</a:t>
            </a:r>
            <a:r>
              <a:rPr lang="en-US" dirty="0">
                <a:solidFill>
                  <a:srgbClr val="FFFF00"/>
                </a:solidFill>
                <a:effectLst/>
              </a:rPr>
              <a:t> for agricultural drying </a:t>
            </a:r>
            <a:endParaRPr lang="en-US" dirty="0" smtClean="0">
              <a:solidFill>
                <a:srgbClr val="FFFF00"/>
              </a:solidFill>
              <a:effectLst/>
            </a:endParaRPr>
          </a:p>
          <a:p>
            <a:r>
              <a:rPr lang="en-US" dirty="0" smtClean="0">
                <a:solidFill>
                  <a:srgbClr val="FFFF00"/>
                </a:solidFill>
                <a:effectLst/>
              </a:rPr>
              <a:t>42.8 </a:t>
            </a:r>
            <a:r>
              <a:rPr lang="en-US" dirty="0" err="1" smtClean="0">
                <a:solidFill>
                  <a:srgbClr val="FFFF00"/>
                </a:solidFill>
                <a:effectLst/>
              </a:rPr>
              <a:t>MWt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Geothermal </a:t>
            </a:r>
            <a:r>
              <a:rPr lang="en-US" dirty="0">
                <a:solidFill>
                  <a:srgbClr val="FFFF00"/>
                </a:solidFill>
                <a:effectLst/>
              </a:rPr>
              <a:t>heat pump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applications</a:t>
            </a:r>
            <a:endParaRPr lang="tr-TR" dirty="0">
              <a:solidFill>
                <a:srgbClr val="FFFF00"/>
              </a:solidFill>
              <a:effectLst/>
            </a:endParaRPr>
          </a:p>
        </p:txBody>
      </p:sp>
      <p:pic>
        <p:nvPicPr>
          <p:cNvPr id="4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808" y="4293096"/>
            <a:ext cx="3995936" cy="240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7813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Key elements of successful geothermal development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Availability </a:t>
            </a:r>
            <a:r>
              <a:rPr lang="en-US" dirty="0">
                <a:solidFill>
                  <a:srgbClr val="FFFF00"/>
                </a:solidFill>
              </a:rPr>
              <a:t>of sufficiently accurate geothermal resource data and other relevant information </a:t>
            </a:r>
            <a:endParaRPr lang="en-US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Effective </a:t>
            </a:r>
            <a:r>
              <a:rPr lang="en-US" dirty="0"/>
              <a:t>and dedicated </a:t>
            </a:r>
            <a:r>
              <a:rPr lang="en-US" dirty="0" smtClean="0"/>
              <a:t>institutions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Supportive </a:t>
            </a:r>
            <a:r>
              <a:rPr lang="en-US" dirty="0">
                <a:solidFill>
                  <a:srgbClr val="FFFF00"/>
                </a:solidFill>
              </a:rPr>
              <a:t>policies and </a:t>
            </a:r>
            <a:r>
              <a:rPr lang="en-US" dirty="0" smtClean="0">
                <a:solidFill>
                  <a:srgbClr val="FFFF00"/>
                </a:solidFill>
              </a:rPr>
              <a:t>regulations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Access </a:t>
            </a:r>
            <a:r>
              <a:rPr lang="en-US" dirty="0"/>
              <a:t>to suitable financing for the project </a:t>
            </a:r>
            <a:r>
              <a:rPr lang="en-US" dirty="0" smtClean="0"/>
              <a:t>developer</a:t>
            </a:r>
          </a:p>
          <a:p>
            <a:endParaRPr lang="en-US" dirty="0"/>
          </a:p>
          <a:p>
            <a:pPr algn="r">
              <a:buFont typeface="Arial" panose="020B0604020202020204" pitchFamily="34" charset="0"/>
              <a:buChar char="•"/>
            </a:pPr>
            <a:r>
              <a:rPr lang="tr-TR" sz="1200" dirty="0" err="1"/>
              <a:t>ESMAP</a:t>
            </a:r>
            <a:r>
              <a:rPr lang="tr-TR" sz="1200" dirty="0"/>
              <a:t> – </a:t>
            </a:r>
            <a:r>
              <a:rPr lang="tr-TR" sz="1200" dirty="0" err="1"/>
              <a:t>Geothermal</a:t>
            </a:r>
            <a:r>
              <a:rPr lang="tr-TR" sz="1200" dirty="0"/>
              <a:t> </a:t>
            </a:r>
            <a:r>
              <a:rPr lang="tr-TR" sz="1200" dirty="0" err="1"/>
              <a:t>Handbook</a:t>
            </a:r>
            <a:r>
              <a:rPr lang="tr-TR" sz="1200" dirty="0"/>
              <a:t> (2014)</a:t>
            </a:r>
          </a:p>
        </p:txBody>
      </p:sp>
    </p:spTree>
    <p:extLst>
      <p:ext uri="{BB962C8B-B14F-4D97-AF65-F5344CB8AC3E}">
        <p14:creationId xmlns:p14="http://schemas.microsoft.com/office/powerpoint/2010/main" val="5540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cfile209.uf.daum.net/image/13382E284C71F6E6959C3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" t="2385" r="2221" b="5799"/>
          <a:stretch/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27088" y="5697538"/>
            <a:ext cx="8229600" cy="1143000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rgbClr val="FF0000"/>
                </a:solidFill>
              </a:rPr>
              <a:t>Thanks for your attention…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3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0"/>
            <a:ext cx="8229600" cy="1052513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smtClean="0">
                <a:solidFill>
                  <a:srgbClr val="FF3300"/>
                </a:solidFill>
              </a:rPr>
              <a:t>NEOTECTONIC PERIOD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863" y="836613"/>
            <a:ext cx="8640762" cy="24987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1600" dirty="0" err="1" smtClean="0">
                <a:effectLst/>
              </a:rPr>
              <a:t>During</a:t>
            </a:r>
            <a:r>
              <a:rPr lang="tr-TR" sz="1600" dirty="0" smtClean="0">
                <a:effectLst/>
              </a:rPr>
              <a:t> the neotectonic period, the Arabian Peninsula continued to move northward along the Dead Sea Fault and created a compressional tectonic regime in the Eastern Anatolia. </a:t>
            </a:r>
          </a:p>
          <a:p>
            <a:pPr eaLnBrk="1" hangingPunct="1">
              <a:defRPr/>
            </a:pPr>
            <a:r>
              <a:rPr lang="tr-TR" sz="1600" dirty="0" smtClean="0">
                <a:solidFill>
                  <a:srgbClr val="FFFF00"/>
                </a:solidFill>
              </a:rPr>
              <a:t>This compressional regime </a:t>
            </a:r>
            <a:r>
              <a:rPr lang="en-US" sz="1600" dirty="0" smtClean="0">
                <a:solidFill>
                  <a:srgbClr val="FFFF00"/>
                </a:solidFill>
              </a:rPr>
              <a:t>resulted in crustal thickening and uplift</a:t>
            </a:r>
            <a:r>
              <a:rPr lang="tr-TR" sz="1600" dirty="0" err="1" smtClean="0">
                <a:solidFill>
                  <a:srgbClr val="FFFF00"/>
                </a:solidFill>
              </a:rPr>
              <a:t>ing</a:t>
            </a:r>
            <a:r>
              <a:rPr lang="tr-TR" sz="1600" dirty="0" smtClean="0">
                <a:solidFill>
                  <a:srgbClr val="FFFF00"/>
                </a:solidFill>
              </a:rPr>
              <a:t> b</a:t>
            </a:r>
            <a:r>
              <a:rPr lang="en-US" sz="1600" dirty="0" err="1" smtClean="0">
                <a:solidFill>
                  <a:srgbClr val="FFFF00"/>
                </a:solidFill>
              </a:rPr>
              <a:t>etween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tr-TR" sz="1600" dirty="0" smtClean="0">
                <a:solidFill>
                  <a:srgbClr val="FFFF00"/>
                </a:solidFill>
              </a:rPr>
              <a:t>11 and 5 </a:t>
            </a:r>
            <a:r>
              <a:rPr lang="tr-TR" sz="1600" dirty="0" err="1" smtClean="0">
                <a:solidFill>
                  <a:srgbClr val="FFFF00"/>
                </a:solidFill>
              </a:rPr>
              <a:t>Ma</a:t>
            </a:r>
            <a:endParaRPr lang="tr-TR" sz="1600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sz="1600" dirty="0" smtClean="0"/>
              <a:t>Compression </a:t>
            </a:r>
            <a:r>
              <a:rPr lang="en-US" sz="1600" dirty="0"/>
              <a:t>reached to a peak </a:t>
            </a:r>
            <a:r>
              <a:rPr lang="en-US" sz="1600" dirty="0" smtClean="0"/>
              <a:t>about </a:t>
            </a:r>
            <a:r>
              <a:rPr lang="tr-TR" sz="1600" dirty="0" smtClean="0"/>
              <a:t>5 </a:t>
            </a:r>
            <a:r>
              <a:rPr lang="tr-TR" sz="1600" dirty="0" err="1" smtClean="0"/>
              <a:t>Ma</a:t>
            </a:r>
            <a:r>
              <a:rPr lang="tr-TR" sz="1600" dirty="0" smtClean="0"/>
              <a:t> </a:t>
            </a:r>
            <a:r>
              <a:rPr lang="en-US" sz="1600" dirty="0" smtClean="0"/>
              <a:t>and then </a:t>
            </a:r>
            <a:r>
              <a:rPr lang="en-US" sz="1600" dirty="0" smtClean="0">
                <a:solidFill>
                  <a:srgbClr val="FFFF00"/>
                </a:solidFill>
              </a:rPr>
              <a:t>Anatolian Plate start to escape westward along two transform faults</a:t>
            </a:r>
            <a:endParaRPr lang="tr-TR" sz="1600" dirty="0" smtClean="0">
              <a:solidFill>
                <a:srgbClr val="FFFF00"/>
              </a:solidFill>
            </a:endParaRPr>
          </a:p>
        </p:txBody>
      </p:sp>
      <p:pic>
        <p:nvPicPr>
          <p:cNvPr id="2050" name="Picture 2" descr="http://ars.els-cdn.com/content/image/1-s2.0-S0012821X09007109-gr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" t="2077" r="4137" b="8618"/>
          <a:stretch/>
        </p:blipFill>
        <p:spPr bwMode="auto">
          <a:xfrm>
            <a:off x="1043608" y="2556266"/>
            <a:ext cx="7503095" cy="428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4437063"/>
            <a:ext cx="8785225" cy="2303462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In the Aegean region, the African Plate </a:t>
            </a:r>
            <a:r>
              <a:rPr lang="en-US" dirty="0" err="1" smtClean="0"/>
              <a:t>subduct</a:t>
            </a:r>
            <a:r>
              <a:rPr lang="en-US" dirty="0" smtClean="0"/>
              <a:t> beneath the Anatolian Plate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Back-arc extensional regime created by this subduction caused enlargement of the Western Anatolia in N-S direction </a:t>
            </a:r>
            <a:r>
              <a:rPr lang="en-US" dirty="0" smtClean="0">
                <a:solidFill>
                  <a:srgbClr val="FF0000"/>
                </a:solidFill>
              </a:rPr>
              <a:t>about 70% </a:t>
            </a:r>
            <a:r>
              <a:rPr lang="en-US" dirty="0" smtClean="0">
                <a:solidFill>
                  <a:srgbClr val="FFC000"/>
                </a:solidFill>
              </a:rPr>
              <a:t>during the neotectonic period</a:t>
            </a:r>
          </a:p>
          <a:p>
            <a:pPr eaLnBrk="1" hangingPunct="1">
              <a:defRPr/>
            </a:pPr>
            <a:r>
              <a:rPr lang="en-US" dirty="0" smtClean="0"/>
              <a:t>Aegean extension also pulls the Anatolian Plate to the west and facilitates its westward extrusion</a:t>
            </a:r>
            <a:endParaRPr lang="tr-TR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4405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2418" y="332656"/>
            <a:ext cx="9035306" cy="231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ts val="1200"/>
              </a:spcBef>
              <a:buClr>
                <a:schemeClr val="hlink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</a:t>
            </a:r>
            <a:r>
              <a:rPr lang="tr-TR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Arabian plate is </a:t>
            </a:r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still </a:t>
            </a:r>
            <a:r>
              <a:rPr lang="tr-TR" sz="2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moving</a:t>
            </a:r>
            <a:r>
              <a:rPr lang="tr-TR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northward at a rate of 15-18 mm/y </a:t>
            </a:r>
            <a:endParaRPr lang="en-GB" sz="2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ts val="1200"/>
              </a:spcBef>
              <a:buClr>
                <a:schemeClr val="hlink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GB" sz="2600" dirty="0"/>
              <a:t>The Anatolian block escapes to the east and rotates anticlockwise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1200"/>
              </a:spcBef>
              <a:buClr>
                <a:schemeClr val="hlink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solidFill>
                  <a:srgbClr val="FFFF00"/>
                </a:solidFill>
              </a:rPr>
              <a:t>These movements </a:t>
            </a:r>
            <a:r>
              <a:rPr lang="en-US" sz="2600" dirty="0" smtClean="0">
                <a:solidFill>
                  <a:srgbClr val="FFFF00"/>
                </a:solidFill>
              </a:rPr>
              <a:t>resulted in extensive crustal faults, thinned or thickened continental crust and active magmatism, all of which increase geothermal gradient</a:t>
            </a:r>
            <a:endParaRPr lang="en-GB" sz="2600" dirty="0">
              <a:solidFill>
                <a:srgbClr val="FFFF00"/>
              </a:solidFill>
            </a:endParaRPr>
          </a:p>
        </p:txBody>
      </p:sp>
      <p:pic>
        <p:nvPicPr>
          <p:cNvPr id="27654" name="Picture 6" descr="http://ars.els-cdn.com/content/image/1-s2.0-S0012821X09007109-gr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2231" r="4136" b="8463"/>
          <a:stretch/>
        </p:blipFill>
        <p:spPr bwMode="auto">
          <a:xfrm>
            <a:off x="1187624" y="2996952"/>
            <a:ext cx="6608792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297363"/>
            <a:ext cx="5221288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"/>
          <a:stretch>
            <a:fillRect/>
          </a:stretch>
        </p:blipFill>
        <p:spPr bwMode="auto">
          <a:xfrm>
            <a:off x="107950" y="1162050"/>
            <a:ext cx="45275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07950" y="6092825"/>
            <a:ext cx="19732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1100">
                <a:solidFill>
                  <a:srgbClr val="FF0000"/>
                </a:solidFill>
              </a:rPr>
              <a:t>Dilek and Altunkaynak, 2009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65100"/>
            <a:ext cx="8640762" cy="842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3300"/>
                </a:solidFill>
              </a:rPr>
              <a:t>Western Anatolian Extensional Province</a:t>
            </a:r>
            <a:endParaRPr lang="tr-TR" sz="28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932363" y="1162050"/>
            <a:ext cx="4041775" cy="22733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Back-arc extension and exhumation</a:t>
            </a:r>
          </a:p>
          <a:p>
            <a:pPr>
              <a:defRPr/>
            </a:pPr>
            <a:r>
              <a:rPr lang="en-US" dirty="0"/>
              <a:t>Active magmatism</a:t>
            </a:r>
            <a:endParaRPr lang="tr-TR" dirty="0"/>
          </a:p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Horsts and </a:t>
            </a:r>
            <a:r>
              <a:rPr lang="en-US" dirty="0" err="1" smtClean="0">
                <a:solidFill>
                  <a:srgbClr val="FFC000"/>
                </a:solidFill>
              </a:rPr>
              <a:t>grabens</a:t>
            </a:r>
            <a:r>
              <a:rPr lang="en-US" dirty="0" smtClean="0">
                <a:solidFill>
                  <a:srgbClr val="FFC000"/>
                </a:solidFill>
              </a:rPr>
              <a:t>, </a:t>
            </a:r>
            <a:r>
              <a:rPr lang="tr-TR" dirty="0" smtClean="0">
                <a:solidFill>
                  <a:srgbClr val="FFC000"/>
                </a:solidFill>
              </a:rPr>
              <a:t>c</a:t>
            </a:r>
            <a:r>
              <a:rPr lang="en-US" dirty="0" smtClean="0">
                <a:solidFill>
                  <a:srgbClr val="FFC000"/>
                </a:solidFill>
              </a:rPr>
              <a:t>ross </a:t>
            </a:r>
            <a:r>
              <a:rPr lang="en-US" dirty="0" err="1" smtClean="0">
                <a:solidFill>
                  <a:srgbClr val="FFC000"/>
                </a:solidFill>
              </a:rPr>
              <a:t>grabens</a:t>
            </a:r>
            <a:endParaRPr lang="en-US" dirty="0" smtClean="0">
              <a:solidFill>
                <a:srgbClr val="FFC000"/>
              </a:solidFill>
            </a:endParaRPr>
          </a:p>
          <a:p>
            <a:pPr>
              <a:defRPr/>
            </a:pPr>
            <a:r>
              <a:rPr lang="en-US" dirty="0" smtClean="0"/>
              <a:t>Thinned continental crust</a:t>
            </a:r>
          </a:p>
        </p:txBody>
      </p:sp>
      <p:pic>
        <p:nvPicPr>
          <p:cNvPr id="22535" name="Picture 10" descr="http://upload.wikimedia.org/wikipedia/commons/d/da/Hellenic_ar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3659188"/>
            <a:ext cx="3903662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0"/>
            <a:ext cx="5434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4450"/>
            <a:ext cx="8229600" cy="7747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3300"/>
                </a:solidFill>
              </a:rPr>
              <a:t>Western Anatolian Extensional Province</a:t>
            </a:r>
            <a:r>
              <a:rPr lang="en-US" sz="2800" dirty="0" smtClean="0"/>
              <a:t> </a:t>
            </a:r>
            <a:endParaRPr lang="tr-TR" sz="2800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3563887" cy="3097014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tr-TR" sz="2400" dirty="0" smtClean="0"/>
              <a:t>O</a:t>
            </a:r>
            <a:r>
              <a:rPr lang="en-US" sz="2400" dirty="0" smtClean="0"/>
              <a:t>ne of the most seismically active and rapidly extending regions </a:t>
            </a:r>
            <a:r>
              <a:rPr lang="tr-TR" sz="2400" dirty="0" smtClean="0"/>
              <a:t>of</a:t>
            </a:r>
            <a:r>
              <a:rPr lang="en-US" sz="2400" dirty="0" smtClean="0"/>
              <a:t> the world</a:t>
            </a:r>
            <a:r>
              <a:rPr lang="tr-TR" sz="2400" dirty="0" smtClean="0"/>
              <a:t> (&gt;</a:t>
            </a:r>
            <a:r>
              <a:rPr lang="en-US" sz="2400" dirty="0" smtClean="0"/>
              <a:t>30</a:t>
            </a:r>
            <a:r>
              <a:rPr lang="tr-TR" sz="2400" dirty="0" smtClean="0"/>
              <a:t> </a:t>
            </a:r>
            <a:r>
              <a:rPr lang="en-US" sz="2400" dirty="0" smtClean="0"/>
              <a:t>mm</a:t>
            </a:r>
            <a:r>
              <a:rPr lang="tr-TR" sz="2400" dirty="0" smtClean="0"/>
              <a:t>/</a:t>
            </a:r>
            <a:r>
              <a:rPr lang="en-US" sz="2400" dirty="0" smtClean="0"/>
              <a:t>y</a:t>
            </a:r>
            <a:r>
              <a:rPr lang="tr-TR" sz="2400" dirty="0" smtClean="0">
                <a:effectLst/>
              </a:rPr>
              <a:t>)</a:t>
            </a:r>
            <a:r>
              <a:rPr lang="en-US" sz="2400" dirty="0" smtClean="0"/>
              <a:t>. </a:t>
            </a:r>
            <a:endParaRPr lang="tr-TR" sz="2400" dirty="0" smtClean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E–, NNE-, </a:t>
            </a:r>
            <a:r>
              <a:rPr lang="tr-TR" sz="2400" dirty="0" err="1" smtClean="0">
                <a:solidFill>
                  <a:srgbClr val="FFFF00"/>
                </a:solidFill>
              </a:rPr>
              <a:t>and</a:t>
            </a:r>
            <a:r>
              <a:rPr lang="tr-TR" sz="2400" dirty="0" smtClean="0">
                <a:solidFill>
                  <a:srgbClr val="FFFF00"/>
                </a:solidFill>
              </a:rPr>
              <a:t> </a:t>
            </a:r>
            <a:r>
              <a:rPr lang="tr-TR" sz="2400" dirty="0" err="1" smtClean="0">
                <a:solidFill>
                  <a:srgbClr val="FFFF00"/>
                </a:solidFill>
              </a:rPr>
              <a:t>NNW</a:t>
            </a:r>
            <a:r>
              <a:rPr lang="tr-TR" sz="2400" dirty="0" smtClean="0">
                <a:solidFill>
                  <a:srgbClr val="FFFF00"/>
                </a:solidFill>
              </a:rPr>
              <a:t>- </a:t>
            </a:r>
            <a:r>
              <a:rPr lang="en-US" sz="2400" dirty="0" smtClean="0">
                <a:solidFill>
                  <a:srgbClr val="FFFF00"/>
                </a:solidFill>
              </a:rPr>
              <a:t>trending </a:t>
            </a:r>
            <a:r>
              <a:rPr lang="tr-TR" sz="2400" dirty="0" err="1" smtClean="0">
                <a:solidFill>
                  <a:srgbClr val="FFFF00"/>
                </a:solidFill>
              </a:rPr>
              <a:t>active</a:t>
            </a:r>
            <a:r>
              <a:rPr lang="tr-TR" sz="2400" dirty="0" smtClean="0">
                <a:solidFill>
                  <a:srgbClr val="FFFF00"/>
                </a:solidFill>
              </a:rPr>
              <a:t> </a:t>
            </a:r>
            <a:r>
              <a:rPr lang="tr-TR" sz="2400" dirty="0" err="1" smtClean="0">
                <a:solidFill>
                  <a:srgbClr val="FFFF00"/>
                </a:solidFill>
              </a:rPr>
              <a:t>grabens</a:t>
            </a:r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Highest geothermal gradient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Most important geothermal area of Turkey</a:t>
            </a:r>
            <a:endParaRPr lang="tr-TR" sz="2400" dirty="0" smtClean="0">
              <a:solidFill>
                <a:srgbClr val="FFFF00"/>
              </a:solidFill>
            </a:endParaRPr>
          </a:p>
        </p:txBody>
      </p:sp>
      <p:pic>
        <p:nvPicPr>
          <p:cNvPr id="21509" name="Picture 4" descr="DSCN0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00"/>
            <a:ext cx="370681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6583363"/>
            <a:ext cx="1511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512291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Tectonics and Magmatism Control Crustal Temperature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3277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2217738"/>
            <a:ext cx="912653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6372225" y="5373688"/>
            <a:ext cx="2087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400">
                <a:solidFill>
                  <a:srgbClr val="FF0000"/>
                </a:solidFill>
              </a:rPr>
              <a:t>Başel et al., 2010</a:t>
            </a:r>
            <a:endParaRPr lang="tr-TR" altLang="tr-TR" sz="1400">
              <a:solidFill>
                <a:srgbClr val="FF0000"/>
              </a:solidFill>
            </a:endParaRPr>
          </a:p>
        </p:txBody>
      </p:sp>
      <p:pic>
        <p:nvPicPr>
          <p:cNvPr id="5" name="Picture 2" descr="http://www.bssaonline.org/content/92/1/230/F1.larg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0" t="8543" r="8043" b="7328"/>
          <a:stretch/>
        </p:blipFill>
        <p:spPr bwMode="auto">
          <a:xfrm>
            <a:off x="5879443" y="0"/>
            <a:ext cx="3252881" cy="226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3"/>
          <a:stretch>
            <a:fillRect/>
          </a:stretch>
        </p:blipFill>
        <p:spPr bwMode="auto">
          <a:xfrm>
            <a:off x="0" y="2328862"/>
            <a:ext cx="9144000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79512" y="260648"/>
            <a:ext cx="5122664" cy="201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 fontScale="92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4000" dirty="0">
                <a:solidFill>
                  <a:srgbClr val="FF0000"/>
                </a:solidFill>
              </a:rPr>
              <a:t>Geothermal </a:t>
            </a:r>
            <a:r>
              <a:rPr lang="en-US" sz="4000" dirty="0" smtClean="0">
                <a:solidFill>
                  <a:srgbClr val="FF0000"/>
                </a:solidFill>
              </a:rPr>
              <a:t>Sources of Turkey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Close relationships with the active tectonics and magmatism</a:t>
            </a:r>
            <a:endParaRPr lang="tr-TR" sz="2800" kern="0" dirty="0">
              <a:solidFill>
                <a:srgbClr val="FFFF00"/>
              </a:solidFill>
            </a:endParaRPr>
          </a:p>
        </p:txBody>
      </p:sp>
      <p:pic>
        <p:nvPicPr>
          <p:cNvPr id="4" name="Picture 2" descr="http://www.bssaonline.org/content/92/1/230/F1.larg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0" t="8543" r="8043" b="7328"/>
          <a:stretch/>
        </p:blipFill>
        <p:spPr bwMode="auto">
          <a:xfrm>
            <a:off x="5879443" y="0"/>
            <a:ext cx="3252881" cy="226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1162</TotalTime>
  <Words>826</Words>
  <Application>Microsoft Office PowerPoint</Application>
  <PresentationFormat>On-screen Show (4:3)</PresentationFormat>
  <Paragraphs>98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Beam</vt:lpstr>
      <vt:lpstr>Geothermal in Turkey</vt:lpstr>
      <vt:lpstr>Turkey is located on the Alpine-Himalayan Orogenic Belt, one of the tectonically most active regions of the World</vt:lpstr>
      <vt:lpstr>NEOTECTONIC PERIOD</vt:lpstr>
      <vt:lpstr>PowerPoint Presentation</vt:lpstr>
      <vt:lpstr>PowerPoint Presentation</vt:lpstr>
      <vt:lpstr>Western Anatolian Extensional Province</vt:lpstr>
      <vt:lpstr>Western Anatolian Extensional Province </vt:lpstr>
      <vt:lpstr>Tectonics and Magmatism Control Crustal Temperature</vt:lpstr>
      <vt:lpstr>PowerPoint Presentation</vt:lpstr>
      <vt:lpstr>PowerPoint Presentation</vt:lpstr>
      <vt:lpstr>Turkey is one of the richest countries in geothermal potential</vt:lpstr>
      <vt:lpstr>First Geothermal applications  in Turkey</vt:lpstr>
      <vt:lpstr>Acceleration of Geothermal Utilization in Turkey</vt:lpstr>
      <vt:lpstr>Renewables in Turkey</vt:lpstr>
      <vt:lpstr>Laws and Regulations Increased Geothermal Utilization After 2007</vt:lpstr>
      <vt:lpstr>PowerPoint Presentation</vt:lpstr>
      <vt:lpstr>PRESENT SITUATION</vt:lpstr>
      <vt:lpstr>PowerPoint Presentation</vt:lpstr>
      <vt:lpstr>High Temperature Applications</vt:lpstr>
      <vt:lpstr>PowerPoint Presentation</vt:lpstr>
      <vt:lpstr>Low Temparature Applications</vt:lpstr>
      <vt:lpstr>Key elements of successful geothermal development </vt:lpstr>
      <vt:lpstr>Thanks for your attention…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Okan Tüysüz</dc:creator>
  <cp:lastModifiedBy>Sanja Šifliš</cp:lastModifiedBy>
  <cp:revision>183</cp:revision>
  <dcterms:created xsi:type="dcterms:W3CDTF">2005-01-31T15:56:42Z</dcterms:created>
  <dcterms:modified xsi:type="dcterms:W3CDTF">2015-05-20T11:11:04Z</dcterms:modified>
</cp:coreProperties>
</file>